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22"/>
  </p:notesMasterIdLst>
  <p:sldIdLst>
    <p:sldId id="256" r:id="rId3"/>
    <p:sldId id="257" r:id="rId4"/>
    <p:sldId id="258" r:id="rId5"/>
    <p:sldId id="259" r:id="rId6"/>
    <p:sldId id="260" r:id="rId7"/>
    <p:sldId id="271" r:id="rId8"/>
    <p:sldId id="270" r:id="rId9"/>
    <p:sldId id="272" r:id="rId10"/>
    <p:sldId id="262" r:id="rId11"/>
    <p:sldId id="273" r:id="rId12"/>
    <p:sldId id="274" r:id="rId13"/>
    <p:sldId id="284" r:id="rId14"/>
    <p:sldId id="275" r:id="rId15"/>
    <p:sldId id="276" r:id="rId16"/>
    <p:sldId id="285" r:id="rId17"/>
    <p:sldId id="277" r:id="rId18"/>
    <p:sldId id="286" r:id="rId19"/>
    <p:sldId id="287" r:id="rId20"/>
    <p:sldId id="279" r:id="rId21"/>
    <p:sldId id="278" r:id="rId22"/>
    <p:sldId id="280" r:id="rId23"/>
    <p:sldId id="281" r:id="rId24"/>
    <p:sldId id="282" r:id="rId25"/>
    <p:sldId id="283" r:id="rId26"/>
    <p:sldId id="265" r:id="rId27"/>
    <p:sldId id="267" r:id="rId28"/>
    <p:sldId id="266" r:id="rId29"/>
    <p:sldId id="268" r:id="rId30"/>
    <p:sldId id="269"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9" r:id="rId48"/>
    <p:sldId id="310" r:id="rId49"/>
    <p:sldId id="304" r:id="rId50"/>
    <p:sldId id="311" r:id="rId51"/>
    <p:sldId id="312" r:id="rId52"/>
    <p:sldId id="314" r:id="rId53"/>
    <p:sldId id="313" r:id="rId54"/>
    <p:sldId id="315" r:id="rId55"/>
    <p:sldId id="316" r:id="rId56"/>
    <p:sldId id="317" r:id="rId57"/>
    <p:sldId id="318" r:id="rId58"/>
    <p:sldId id="319" r:id="rId59"/>
    <p:sldId id="323" r:id="rId60"/>
    <p:sldId id="324" r:id="rId61"/>
    <p:sldId id="321" r:id="rId62"/>
    <p:sldId id="322" r:id="rId63"/>
    <p:sldId id="320" r:id="rId64"/>
    <p:sldId id="325" r:id="rId65"/>
    <p:sldId id="326" r:id="rId66"/>
    <p:sldId id="327" r:id="rId67"/>
    <p:sldId id="328" r:id="rId68"/>
    <p:sldId id="329" r:id="rId69"/>
    <p:sldId id="330" r:id="rId70"/>
    <p:sldId id="306" r:id="rId71"/>
    <p:sldId id="331" r:id="rId72"/>
    <p:sldId id="332" r:id="rId73"/>
    <p:sldId id="338" r:id="rId74"/>
    <p:sldId id="339" r:id="rId75"/>
    <p:sldId id="340" r:id="rId76"/>
    <p:sldId id="333" r:id="rId77"/>
    <p:sldId id="341" r:id="rId78"/>
    <p:sldId id="342" r:id="rId79"/>
    <p:sldId id="343" r:id="rId80"/>
    <p:sldId id="334" r:id="rId81"/>
    <p:sldId id="335" r:id="rId82"/>
    <p:sldId id="336" r:id="rId83"/>
    <p:sldId id="344" r:id="rId84"/>
    <p:sldId id="345" r:id="rId85"/>
    <p:sldId id="337"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62" r:id="rId99"/>
    <p:sldId id="363" r:id="rId100"/>
    <p:sldId id="364" r:id="rId101"/>
    <p:sldId id="365" r:id="rId102"/>
    <p:sldId id="358" r:id="rId103"/>
    <p:sldId id="359" r:id="rId104"/>
    <p:sldId id="360" r:id="rId105"/>
    <p:sldId id="361" r:id="rId106"/>
    <p:sldId id="366" r:id="rId107"/>
    <p:sldId id="367" r:id="rId108"/>
    <p:sldId id="369" r:id="rId109"/>
    <p:sldId id="368" r:id="rId110"/>
    <p:sldId id="370" r:id="rId111"/>
    <p:sldId id="371" r:id="rId112"/>
    <p:sldId id="372" r:id="rId113"/>
    <p:sldId id="373" r:id="rId114"/>
    <p:sldId id="374" r:id="rId115"/>
    <p:sldId id="375" r:id="rId116"/>
    <p:sldId id="376" r:id="rId117"/>
    <p:sldId id="377" r:id="rId118"/>
    <p:sldId id="378" r:id="rId119"/>
    <p:sldId id="379" r:id="rId120"/>
    <p:sldId id="380" r:id="rId1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55" autoAdjust="0"/>
  </p:normalViewPr>
  <p:slideViewPr>
    <p:cSldViewPr snapToGrid="0" snapToObjects="1">
      <p:cViewPr varScale="1">
        <p:scale>
          <a:sx n="69" d="100"/>
          <a:sy n="69" d="100"/>
        </p:scale>
        <p:origin x="1416" y="72"/>
      </p:cViewPr>
      <p:guideLst>
        <p:guide orient="horz" pos="2160"/>
        <p:guide pos="2880"/>
      </p:guideLst>
    </p:cSldViewPr>
  </p:slideViewPr>
  <p:outlineViewPr>
    <p:cViewPr>
      <p:scale>
        <a:sx n="33" d="100"/>
        <a:sy n="33" d="100"/>
      </p:scale>
      <p:origin x="0" y="2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02A6E-5728-5D46-B3FD-806D2A9A91C6}" type="doc">
      <dgm:prSet loTypeId="urn:microsoft.com/office/officeart/2005/8/layout/hierarchy2" loCatId="" qsTypeId="urn:microsoft.com/office/officeart/2005/8/quickstyle/simple3" qsCatId="simple" csTypeId="urn:microsoft.com/office/officeart/2005/8/colors/accent1_2" csCatId="accent1" phldr="1"/>
      <dgm:spPr/>
      <dgm:t>
        <a:bodyPr/>
        <a:lstStyle/>
        <a:p>
          <a:endParaRPr lang="en-US"/>
        </a:p>
      </dgm:t>
    </dgm:pt>
    <dgm:pt modelId="{7710C2EC-444E-A846-8885-35BB3585A358}">
      <dgm:prSet phldrT="[Text]"/>
      <dgm:spPr>
        <a:solidFill>
          <a:schemeClr val="bg1">
            <a:lumMod val="75000"/>
          </a:schemeClr>
        </a:solidFill>
      </dgm:spPr>
      <dgm:t>
        <a:bodyPr/>
        <a:lstStyle/>
        <a:p>
          <a:r>
            <a:rPr lang="en-US" dirty="0" err="1" smtClean="0">
              <a:latin typeface="Times New Roman"/>
              <a:cs typeface="Times New Roman"/>
            </a:rPr>
            <a:t>İnsidental</a:t>
          </a:r>
          <a:r>
            <a:rPr lang="en-US" dirty="0" smtClean="0">
              <a:latin typeface="Times New Roman"/>
              <a:cs typeface="Times New Roman"/>
            </a:rPr>
            <a:t> </a:t>
          </a:r>
          <a:r>
            <a:rPr lang="en-US" dirty="0" err="1" smtClean="0">
              <a:latin typeface="Times New Roman"/>
              <a:cs typeface="Times New Roman"/>
            </a:rPr>
            <a:t>olarak</a:t>
          </a:r>
          <a:r>
            <a:rPr lang="en-US" dirty="0" smtClean="0">
              <a:latin typeface="Times New Roman"/>
              <a:cs typeface="Times New Roman"/>
            </a:rPr>
            <a:t> </a:t>
          </a:r>
          <a:r>
            <a:rPr lang="en-US" dirty="0" err="1" smtClean="0">
              <a:latin typeface="Times New Roman"/>
              <a:cs typeface="Times New Roman"/>
            </a:rPr>
            <a:t>saptanan</a:t>
          </a:r>
          <a:r>
            <a:rPr lang="en-US" dirty="0" smtClean="0">
              <a:latin typeface="Times New Roman"/>
              <a:cs typeface="Times New Roman"/>
            </a:rPr>
            <a:t> </a:t>
          </a:r>
          <a:r>
            <a:rPr lang="en-US" dirty="0" err="1" smtClean="0">
              <a:latin typeface="Times New Roman"/>
              <a:cs typeface="Times New Roman"/>
            </a:rPr>
            <a:t>tiroid</a:t>
          </a:r>
          <a:r>
            <a:rPr lang="en-US" dirty="0" smtClean="0">
              <a:latin typeface="Times New Roman"/>
              <a:cs typeface="Times New Roman"/>
            </a:rPr>
            <a:t> </a:t>
          </a:r>
          <a:r>
            <a:rPr lang="en-US" dirty="0" err="1" smtClean="0">
              <a:latin typeface="Times New Roman"/>
              <a:cs typeface="Times New Roman"/>
            </a:rPr>
            <a:t>nodülü</a:t>
          </a:r>
          <a:endParaRPr lang="en-US" dirty="0">
            <a:latin typeface="Times New Roman"/>
            <a:cs typeface="Times New Roman"/>
          </a:endParaRPr>
        </a:p>
      </dgm:t>
    </dgm:pt>
    <dgm:pt modelId="{5A5C1D48-758C-784D-9346-C1E185D41D8A}" type="parTrans" cxnId="{0C4A518F-8CA7-F44F-ABAD-57D97AD3C63E}">
      <dgm:prSet/>
      <dgm:spPr/>
      <dgm:t>
        <a:bodyPr/>
        <a:lstStyle/>
        <a:p>
          <a:endParaRPr lang="en-US">
            <a:latin typeface="Times New Roman"/>
            <a:cs typeface="Times New Roman"/>
          </a:endParaRPr>
        </a:p>
      </dgm:t>
    </dgm:pt>
    <dgm:pt modelId="{9EB2AD82-6666-DC44-BB52-8B7E3812D3D0}" type="sibTrans" cxnId="{0C4A518F-8CA7-F44F-ABAD-57D97AD3C63E}">
      <dgm:prSet/>
      <dgm:spPr/>
      <dgm:t>
        <a:bodyPr/>
        <a:lstStyle/>
        <a:p>
          <a:endParaRPr lang="en-US">
            <a:latin typeface="Times New Roman"/>
            <a:cs typeface="Times New Roman"/>
          </a:endParaRPr>
        </a:p>
      </dgm:t>
    </dgm:pt>
    <dgm:pt modelId="{34A272F9-3CF3-9543-B3DF-49522C7A3366}">
      <dgm:prSet phldrT="[Text]"/>
      <dgm:spPr>
        <a:solidFill>
          <a:schemeClr val="bg1">
            <a:lumMod val="75000"/>
          </a:schemeClr>
        </a:solidFill>
      </dgm:spPr>
      <dgm:t>
        <a:bodyPr/>
        <a:lstStyle/>
        <a:p>
          <a:r>
            <a:rPr lang="en-US" dirty="0" err="1" smtClean="0">
              <a:latin typeface="Times New Roman"/>
              <a:cs typeface="Times New Roman"/>
            </a:rPr>
            <a:t>Düşük</a:t>
          </a:r>
          <a:endParaRPr lang="en-US" dirty="0">
            <a:latin typeface="Times New Roman"/>
            <a:cs typeface="Times New Roman"/>
          </a:endParaRPr>
        </a:p>
      </dgm:t>
    </dgm:pt>
    <dgm:pt modelId="{47F05628-4A87-8B4B-8711-EEF92EB16DBC}" type="parTrans" cxnId="{14CD261D-6ADC-C142-B5D6-0302DDC7CC30}">
      <dgm:prSet/>
      <dgm:spPr>
        <a:ln>
          <a:solidFill>
            <a:schemeClr val="bg1">
              <a:lumMod val="50000"/>
            </a:schemeClr>
          </a:solidFill>
        </a:ln>
      </dgm:spPr>
      <dgm:t>
        <a:bodyPr/>
        <a:lstStyle/>
        <a:p>
          <a:endParaRPr lang="en-US">
            <a:latin typeface="Times New Roman"/>
            <a:cs typeface="Times New Roman"/>
          </a:endParaRPr>
        </a:p>
      </dgm:t>
    </dgm:pt>
    <dgm:pt modelId="{BE8A88AB-6945-EF45-B400-53207E395984}" type="sibTrans" cxnId="{14CD261D-6ADC-C142-B5D6-0302DDC7CC30}">
      <dgm:prSet/>
      <dgm:spPr/>
      <dgm:t>
        <a:bodyPr/>
        <a:lstStyle/>
        <a:p>
          <a:endParaRPr lang="en-US">
            <a:latin typeface="Times New Roman"/>
            <a:cs typeface="Times New Roman"/>
          </a:endParaRPr>
        </a:p>
      </dgm:t>
    </dgm:pt>
    <dgm:pt modelId="{475AA933-82AD-5B40-B7BA-C19C3CCFDD1A}">
      <dgm:prSet phldrT="[Text]"/>
      <dgm:spPr>
        <a:solidFill>
          <a:schemeClr val="bg1">
            <a:lumMod val="75000"/>
          </a:schemeClr>
        </a:solidFill>
      </dgm:spPr>
      <dgm:t>
        <a:bodyPr/>
        <a:lstStyle/>
        <a:p>
          <a:r>
            <a:rPr lang="en-US" dirty="0" smtClean="0">
              <a:latin typeface="Times New Roman"/>
              <a:cs typeface="Times New Roman"/>
            </a:rPr>
            <a:t>TSH</a:t>
          </a:r>
          <a:endParaRPr lang="en-US" dirty="0">
            <a:latin typeface="Times New Roman"/>
            <a:cs typeface="Times New Roman"/>
          </a:endParaRPr>
        </a:p>
      </dgm:t>
    </dgm:pt>
    <dgm:pt modelId="{53458EA7-6607-F04F-860A-903F83796231}" type="parTrans" cxnId="{73B15F85-1911-FB45-BAD1-22A55D844D42}">
      <dgm:prSet/>
      <dgm:spPr>
        <a:ln>
          <a:solidFill>
            <a:schemeClr val="bg1">
              <a:lumMod val="50000"/>
            </a:schemeClr>
          </a:solidFill>
        </a:ln>
      </dgm:spPr>
      <dgm:t>
        <a:bodyPr/>
        <a:lstStyle/>
        <a:p>
          <a:endParaRPr lang="en-US">
            <a:latin typeface="Times New Roman"/>
            <a:cs typeface="Times New Roman"/>
          </a:endParaRPr>
        </a:p>
      </dgm:t>
    </dgm:pt>
    <dgm:pt modelId="{46058BE0-192D-0344-9586-71A8029A8CC4}" type="sibTrans" cxnId="{73B15F85-1911-FB45-BAD1-22A55D844D42}">
      <dgm:prSet/>
      <dgm:spPr/>
      <dgm:t>
        <a:bodyPr/>
        <a:lstStyle/>
        <a:p>
          <a:endParaRPr lang="en-US">
            <a:latin typeface="Times New Roman"/>
            <a:cs typeface="Times New Roman"/>
          </a:endParaRPr>
        </a:p>
      </dgm:t>
    </dgm:pt>
    <dgm:pt modelId="{8BC7BD7D-DFEA-A443-877E-F96717AD2675}">
      <dgm:prSet phldrT="[Text]"/>
      <dgm:spPr>
        <a:solidFill>
          <a:schemeClr val="bg1">
            <a:lumMod val="75000"/>
          </a:schemeClr>
        </a:solidFill>
      </dgm:spPr>
      <dgm:t>
        <a:bodyPr/>
        <a:lstStyle/>
        <a:p>
          <a:r>
            <a:rPr lang="en-US" dirty="0" err="1" smtClean="0">
              <a:latin typeface="Times New Roman"/>
              <a:cs typeface="Times New Roman"/>
            </a:rPr>
            <a:t>Sintigrafi</a:t>
          </a:r>
          <a:endParaRPr lang="en-US" dirty="0">
            <a:latin typeface="Times New Roman"/>
            <a:cs typeface="Times New Roman"/>
          </a:endParaRPr>
        </a:p>
      </dgm:t>
    </dgm:pt>
    <dgm:pt modelId="{EC9F1251-4415-B640-95FF-253CFBCE6080}" type="parTrans" cxnId="{D41B57FE-14E0-4D44-A288-3FE817A3B372}">
      <dgm:prSet/>
      <dgm:spPr>
        <a:ln>
          <a:solidFill>
            <a:schemeClr val="bg1">
              <a:lumMod val="50000"/>
            </a:schemeClr>
          </a:solidFill>
        </a:ln>
      </dgm:spPr>
      <dgm:t>
        <a:bodyPr/>
        <a:lstStyle/>
        <a:p>
          <a:endParaRPr lang="en-US">
            <a:latin typeface="Times New Roman"/>
            <a:cs typeface="Times New Roman"/>
          </a:endParaRPr>
        </a:p>
      </dgm:t>
    </dgm:pt>
    <dgm:pt modelId="{6DB467C1-63F4-8146-8BF9-3936335B4303}" type="sibTrans" cxnId="{D41B57FE-14E0-4D44-A288-3FE817A3B372}">
      <dgm:prSet/>
      <dgm:spPr/>
      <dgm:t>
        <a:bodyPr/>
        <a:lstStyle/>
        <a:p>
          <a:endParaRPr lang="en-US">
            <a:latin typeface="Times New Roman"/>
            <a:cs typeface="Times New Roman"/>
          </a:endParaRPr>
        </a:p>
      </dgm:t>
    </dgm:pt>
    <dgm:pt modelId="{041478D1-2F47-F240-B499-13CC64FF0911}">
      <dgm:prSet phldrT="[Text]"/>
      <dgm:spPr>
        <a:solidFill>
          <a:schemeClr val="bg1">
            <a:lumMod val="75000"/>
          </a:schemeClr>
        </a:solidFill>
      </dgm:spPr>
      <dgm:t>
        <a:bodyPr/>
        <a:lstStyle/>
        <a:p>
          <a:r>
            <a:rPr lang="en-US" dirty="0" smtClean="0">
              <a:latin typeface="Times New Roman"/>
              <a:cs typeface="Times New Roman"/>
            </a:rPr>
            <a:t>Normal / </a:t>
          </a:r>
          <a:r>
            <a:rPr lang="en-US" dirty="0" err="1" smtClean="0">
              <a:latin typeface="Times New Roman"/>
              <a:cs typeface="Times New Roman"/>
            </a:rPr>
            <a:t>Yüksek</a:t>
          </a:r>
          <a:endParaRPr lang="en-US" dirty="0">
            <a:latin typeface="Times New Roman"/>
            <a:cs typeface="Times New Roman"/>
          </a:endParaRPr>
        </a:p>
      </dgm:t>
    </dgm:pt>
    <dgm:pt modelId="{A9CC367B-2EC2-584D-9232-7E7CB1E9B23B}" type="parTrans" cxnId="{12B2FAF9-7CE2-8F49-9815-907408D2E2AF}">
      <dgm:prSet/>
      <dgm:spPr>
        <a:ln>
          <a:solidFill>
            <a:schemeClr val="bg1">
              <a:lumMod val="50000"/>
            </a:schemeClr>
          </a:solidFill>
        </a:ln>
      </dgm:spPr>
      <dgm:t>
        <a:bodyPr/>
        <a:lstStyle/>
        <a:p>
          <a:endParaRPr lang="en-US">
            <a:latin typeface="Times New Roman"/>
            <a:cs typeface="Times New Roman"/>
          </a:endParaRPr>
        </a:p>
      </dgm:t>
    </dgm:pt>
    <dgm:pt modelId="{5BEA375B-F26D-8D41-8232-1DFFC81B2C0E}" type="sibTrans" cxnId="{12B2FAF9-7CE2-8F49-9815-907408D2E2AF}">
      <dgm:prSet/>
      <dgm:spPr/>
      <dgm:t>
        <a:bodyPr/>
        <a:lstStyle/>
        <a:p>
          <a:endParaRPr lang="en-US">
            <a:latin typeface="Times New Roman"/>
            <a:cs typeface="Times New Roman"/>
          </a:endParaRPr>
        </a:p>
      </dgm:t>
    </dgm:pt>
    <dgm:pt modelId="{DD23B0A3-6F32-EF49-B353-421C325322C1}">
      <dgm:prSet phldrT="[Text]"/>
      <dgm:spPr>
        <a:solidFill>
          <a:schemeClr val="bg1">
            <a:lumMod val="75000"/>
          </a:schemeClr>
        </a:solidFill>
      </dgm:spPr>
      <dgm:t>
        <a:bodyPr/>
        <a:lstStyle/>
        <a:p>
          <a:r>
            <a:rPr lang="en-US" dirty="0" smtClean="0">
              <a:latin typeface="Times New Roman"/>
              <a:cs typeface="Times New Roman"/>
            </a:rPr>
            <a:t>USG</a:t>
          </a:r>
          <a:endParaRPr lang="en-US" dirty="0">
            <a:latin typeface="Times New Roman"/>
            <a:cs typeface="Times New Roman"/>
          </a:endParaRPr>
        </a:p>
      </dgm:t>
    </dgm:pt>
    <dgm:pt modelId="{FA675C9C-B969-AC48-AA5A-8BE05634C9D5}" type="parTrans" cxnId="{CF46C5BA-B99E-3D45-9682-A6B989A09ED4}">
      <dgm:prSet/>
      <dgm:spPr>
        <a:ln>
          <a:solidFill>
            <a:schemeClr val="bg1">
              <a:lumMod val="50000"/>
            </a:schemeClr>
          </a:solidFill>
        </a:ln>
      </dgm:spPr>
      <dgm:t>
        <a:bodyPr/>
        <a:lstStyle/>
        <a:p>
          <a:endParaRPr lang="en-US">
            <a:latin typeface="Times New Roman"/>
            <a:cs typeface="Times New Roman"/>
          </a:endParaRPr>
        </a:p>
      </dgm:t>
    </dgm:pt>
    <dgm:pt modelId="{2A20586B-00D4-5B40-B0B0-5B00B5B65CBB}" type="sibTrans" cxnId="{CF46C5BA-B99E-3D45-9682-A6B989A09ED4}">
      <dgm:prSet/>
      <dgm:spPr/>
      <dgm:t>
        <a:bodyPr/>
        <a:lstStyle/>
        <a:p>
          <a:endParaRPr lang="en-US">
            <a:latin typeface="Times New Roman"/>
            <a:cs typeface="Times New Roman"/>
          </a:endParaRPr>
        </a:p>
      </dgm:t>
    </dgm:pt>
    <dgm:pt modelId="{14BF8FEF-6B18-DB4E-8670-009E14C3AC43}" type="pres">
      <dgm:prSet presAssocID="{7BC02A6E-5728-5D46-B3FD-806D2A9A91C6}" presName="diagram" presStyleCnt="0">
        <dgm:presLayoutVars>
          <dgm:chPref val="1"/>
          <dgm:dir/>
          <dgm:animOne val="branch"/>
          <dgm:animLvl val="lvl"/>
          <dgm:resizeHandles val="exact"/>
        </dgm:presLayoutVars>
      </dgm:prSet>
      <dgm:spPr/>
      <dgm:t>
        <a:bodyPr/>
        <a:lstStyle/>
        <a:p>
          <a:endParaRPr lang="en-US"/>
        </a:p>
      </dgm:t>
    </dgm:pt>
    <dgm:pt modelId="{BD0CA4C3-5CC8-AE4B-92E3-8D830AF70AFE}" type="pres">
      <dgm:prSet presAssocID="{7710C2EC-444E-A846-8885-35BB3585A358}" presName="root1" presStyleCnt="0"/>
      <dgm:spPr/>
    </dgm:pt>
    <dgm:pt modelId="{00DFAE32-C63B-F44D-B06F-B8520EFDF44B}" type="pres">
      <dgm:prSet presAssocID="{7710C2EC-444E-A846-8885-35BB3585A358}" presName="LevelOneTextNode" presStyleLbl="node0" presStyleIdx="0" presStyleCnt="1">
        <dgm:presLayoutVars>
          <dgm:chPref val="3"/>
        </dgm:presLayoutVars>
      </dgm:prSet>
      <dgm:spPr/>
      <dgm:t>
        <a:bodyPr/>
        <a:lstStyle/>
        <a:p>
          <a:endParaRPr lang="en-US"/>
        </a:p>
      </dgm:t>
    </dgm:pt>
    <dgm:pt modelId="{96527F34-05AE-E14E-9362-E37BD1FA231A}" type="pres">
      <dgm:prSet presAssocID="{7710C2EC-444E-A846-8885-35BB3585A358}" presName="level2hierChild" presStyleCnt="0"/>
      <dgm:spPr/>
    </dgm:pt>
    <dgm:pt modelId="{FA3F8116-6651-8B45-B02F-3C14CDF6AA4C}" type="pres">
      <dgm:prSet presAssocID="{53458EA7-6607-F04F-860A-903F83796231}" presName="conn2-1" presStyleLbl="parChTrans1D2" presStyleIdx="0" presStyleCnt="1"/>
      <dgm:spPr/>
      <dgm:t>
        <a:bodyPr/>
        <a:lstStyle/>
        <a:p>
          <a:endParaRPr lang="en-US"/>
        </a:p>
      </dgm:t>
    </dgm:pt>
    <dgm:pt modelId="{BE0329F4-8A7D-C647-AE34-0C379326670A}" type="pres">
      <dgm:prSet presAssocID="{53458EA7-6607-F04F-860A-903F83796231}" presName="connTx" presStyleLbl="parChTrans1D2" presStyleIdx="0" presStyleCnt="1"/>
      <dgm:spPr/>
      <dgm:t>
        <a:bodyPr/>
        <a:lstStyle/>
        <a:p>
          <a:endParaRPr lang="en-US"/>
        </a:p>
      </dgm:t>
    </dgm:pt>
    <dgm:pt modelId="{7023CDA2-F594-7842-A8A5-4A0993AF212F}" type="pres">
      <dgm:prSet presAssocID="{475AA933-82AD-5B40-B7BA-C19C3CCFDD1A}" presName="root2" presStyleCnt="0"/>
      <dgm:spPr/>
    </dgm:pt>
    <dgm:pt modelId="{854A4FF6-308A-D24C-8DFB-59D8812DA1BF}" type="pres">
      <dgm:prSet presAssocID="{475AA933-82AD-5B40-B7BA-C19C3CCFDD1A}" presName="LevelTwoTextNode" presStyleLbl="node2" presStyleIdx="0" presStyleCnt="1">
        <dgm:presLayoutVars>
          <dgm:chPref val="3"/>
        </dgm:presLayoutVars>
      </dgm:prSet>
      <dgm:spPr/>
      <dgm:t>
        <a:bodyPr/>
        <a:lstStyle/>
        <a:p>
          <a:endParaRPr lang="en-US"/>
        </a:p>
      </dgm:t>
    </dgm:pt>
    <dgm:pt modelId="{B45C22FD-0C92-DC48-BE6F-D2F004B32194}" type="pres">
      <dgm:prSet presAssocID="{475AA933-82AD-5B40-B7BA-C19C3CCFDD1A}" presName="level3hierChild" presStyleCnt="0"/>
      <dgm:spPr/>
    </dgm:pt>
    <dgm:pt modelId="{83079A10-7329-7D46-BAE2-916104123A37}" type="pres">
      <dgm:prSet presAssocID="{47F05628-4A87-8B4B-8711-EEF92EB16DBC}" presName="conn2-1" presStyleLbl="parChTrans1D3" presStyleIdx="0" presStyleCnt="2"/>
      <dgm:spPr/>
      <dgm:t>
        <a:bodyPr/>
        <a:lstStyle/>
        <a:p>
          <a:endParaRPr lang="en-US"/>
        </a:p>
      </dgm:t>
    </dgm:pt>
    <dgm:pt modelId="{27226F00-48BA-2542-BAEE-6E395BE23FC9}" type="pres">
      <dgm:prSet presAssocID="{47F05628-4A87-8B4B-8711-EEF92EB16DBC}" presName="connTx" presStyleLbl="parChTrans1D3" presStyleIdx="0" presStyleCnt="2"/>
      <dgm:spPr/>
      <dgm:t>
        <a:bodyPr/>
        <a:lstStyle/>
        <a:p>
          <a:endParaRPr lang="en-US"/>
        </a:p>
      </dgm:t>
    </dgm:pt>
    <dgm:pt modelId="{C88C8442-C682-1F41-9999-8BBCFD20CF20}" type="pres">
      <dgm:prSet presAssocID="{34A272F9-3CF3-9543-B3DF-49522C7A3366}" presName="root2" presStyleCnt="0"/>
      <dgm:spPr/>
    </dgm:pt>
    <dgm:pt modelId="{3E828DBA-2559-994E-953C-332A6034AF97}" type="pres">
      <dgm:prSet presAssocID="{34A272F9-3CF3-9543-B3DF-49522C7A3366}" presName="LevelTwoTextNode" presStyleLbl="node3" presStyleIdx="0" presStyleCnt="2">
        <dgm:presLayoutVars>
          <dgm:chPref val="3"/>
        </dgm:presLayoutVars>
      </dgm:prSet>
      <dgm:spPr/>
      <dgm:t>
        <a:bodyPr/>
        <a:lstStyle/>
        <a:p>
          <a:endParaRPr lang="en-US"/>
        </a:p>
      </dgm:t>
    </dgm:pt>
    <dgm:pt modelId="{AED342A2-53DC-2D40-8308-9BD916D31B4D}" type="pres">
      <dgm:prSet presAssocID="{34A272F9-3CF3-9543-B3DF-49522C7A3366}" presName="level3hierChild" presStyleCnt="0"/>
      <dgm:spPr/>
    </dgm:pt>
    <dgm:pt modelId="{47CF30D8-988D-3D47-96AE-550421065974}" type="pres">
      <dgm:prSet presAssocID="{EC9F1251-4415-B640-95FF-253CFBCE6080}" presName="conn2-1" presStyleLbl="parChTrans1D4" presStyleIdx="0" presStyleCnt="2"/>
      <dgm:spPr/>
      <dgm:t>
        <a:bodyPr/>
        <a:lstStyle/>
        <a:p>
          <a:endParaRPr lang="en-US"/>
        </a:p>
      </dgm:t>
    </dgm:pt>
    <dgm:pt modelId="{0B0C4CDE-7316-7D43-BD6C-9434320644A3}" type="pres">
      <dgm:prSet presAssocID="{EC9F1251-4415-B640-95FF-253CFBCE6080}" presName="connTx" presStyleLbl="parChTrans1D4" presStyleIdx="0" presStyleCnt="2"/>
      <dgm:spPr/>
      <dgm:t>
        <a:bodyPr/>
        <a:lstStyle/>
        <a:p>
          <a:endParaRPr lang="en-US"/>
        </a:p>
      </dgm:t>
    </dgm:pt>
    <dgm:pt modelId="{9B947F4E-27B8-104C-9A1E-9777CB58F7ED}" type="pres">
      <dgm:prSet presAssocID="{8BC7BD7D-DFEA-A443-877E-F96717AD2675}" presName="root2" presStyleCnt="0"/>
      <dgm:spPr/>
    </dgm:pt>
    <dgm:pt modelId="{A79D55FC-EC5C-B446-862B-699839F7E5FF}" type="pres">
      <dgm:prSet presAssocID="{8BC7BD7D-DFEA-A443-877E-F96717AD2675}" presName="LevelTwoTextNode" presStyleLbl="node4" presStyleIdx="0" presStyleCnt="2">
        <dgm:presLayoutVars>
          <dgm:chPref val="3"/>
        </dgm:presLayoutVars>
      </dgm:prSet>
      <dgm:spPr/>
      <dgm:t>
        <a:bodyPr/>
        <a:lstStyle/>
        <a:p>
          <a:endParaRPr lang="en-US"/>
        </a:p>
      </dgm:t>
    </dgm:pt>
    <dgm:pt modelId="{1BC478E0-7906-264B-A35F-47D69B1B406A}" type="pres">
      <dgm:prSet presAssocID="{8BC7BD7D-DFEA-A443-877E-F96717AD2675}" presName="level3hierChild" presStyleCnt="0"/>
      <dgm:spPr/>
    </dgm:pt>
    <dgm:pt modelId="{D11811D7-CEC9-1845-BF1A-688DC5550646}" type="pres">
      <dgm:prSet presAssocID="{A9CC367B-2EC2-584D-9232-7E7CB1E9B23B}" presName="conn2-1" presStyleLbl="parChTrans1D3" presStyleIdx="1" presStyleCnt="2"/>
      <dgm:spPr/>
      <dgm:t>
        <a:bodyPr/>
        <a:lstStyle/>
        <a:p>
          <a:endParaRPr lang="en-US"/>
        </a:p>
      </dgm:t>
    </dgm:pt>
    <dgm:pt modelId="{4D0666B1-DA25-3844-B682-5FFB7560A74A}" type="pres">
      <dgm:prSet presAssocID="{A9CC367B-2EC2-584D-9232-7E7CB1E9B23B}" presName="connTx" presStyleLbl="parChTrans1D3" presStyleIdx="1" presStyleCnt="2"/>
      <dgm:spPr/>
      <dgm:t>
        <a:bodyPr/>
        <a:lstStyle/>
        <a:p>
          <a:endParaRPr lang="en-US"/>
        </a:p>
      </dgm:t>
    </dgm:pt>
    <dgm:pt modelId="{7E7A67E8-1E9A-A640-8861-3EA19CB99E74}" type="pres">
      <dgm:prSet presAssocID="{041478D1-2F47-F240-B499-13CC64FF0911}" presName="root2" presStyleCnt="0"/>
      <dgm:spPr/>
    </dgm:pt>
    <dgm:pt modelId="{004EDB4B-03EB-5743-9DF3-AB9353A33124}" type="pres">
      <dgm:prSet presAssocID="{041478D1-2F47-F240-B499-13CC64FF0911}" presName="LevelTwoTextNode" presStyleLbl="node3" presStyleIdx="1" presStyleCnt="2">
        <dgm:presLayoutVars>
          <dgm:chPref val="3"/>
        </dgm:presLayoutVars>
      </dgm:prSet>
      <dgm:spPr/>
      <dgm:t>
        <a:bodyPr/>
        <a:lstStyle/>
        <a:p>
          <a:endParaRPr lang="en-US"/>
        </a:p>
      </dgm:t>
    </dgm:pt>
    <dgm:pt modelId="{B3E6E92B-EFD8-6441-97D5-16C19C66D3F2}" type="pres">
      <dgm:prSet presAssocID="{041478D1-2F47-F240-B499-13CC64FF0911}" presName="level3hierChild" presStyleCnt="0"/>
      <dgm:spPr/>
    </dgm:pt>
    <dgm:pt modelId="{FE9095A8-5068-FC4B-8CA5-F328588691A0}" type="pres">
      <dgm:prSet presAssocID="{FA675C9C-B969-AC48-AA5A-8BE05634C9D5}" presName="conn2-1" presStyleLbl="parChTrans1D4" presStyleIdx="1" presStyleCnt="2"/>
      <dgm:spPr/>
      <dgm:t>
        <a:bodyPr/>
        <a:lstStyle/>
        <a:p>
          <a:endParaRPr lang="en-US"/>
        </a:p>
      </dgm:t>
    </dgm:pt>
    <dgm:pt modelId="{BD2227EE-A2C6-6A44-8D74-DD94A84D344A}" type="pres">
      <dgm:prSet presAssocID="{FA675C9C-B969-AC48-AA5A-8BE05634C9D5}" presName="connTx" presStyleLbl="parChTrans1D4" presStyleIdx="1" presStyleCnt="2"/>
      <dgm:spPr/>
      <dgm:t>
        <a:bodyPr/>
        <a:lstStyle/>
        <a:p>
          <a:endParaRPr lang="en-US"/>
        </a:p>
      </dgm:t>
    </dgm:pt>
    <dgm:pt modelId="{81CDD4A3-1617-C640-AC28-88C378F81DD0}" type="pres">
      <dgm:prSet presAssocID="{DD23B0A3-6F32-EF49-B353-421C325322C1}" presName="root2" presStyleCnt="0"/>
      <dgm:spPr/>
    </dgm:pt>
    <dgm:pt modelId="{6BACFC62-2E2D-0043-A8CB-D0B6C671FC1A}" type="pres">
      <dgm:prSet presAssocID="{DD23B0A3-6F32-EF49-B353-421C325322C1}" presName="LevelTwoTextNode" presStyleLbl="node4" presStyleIdx="1" presStyleCnt="2">
        <dgm:presLayoutVars>
          <dgm:chPref val="3"/>
        </dgm:presLayoutVars>
      </dgm:prSet>
      <dgm:spPr/>
      <dgm:t>
        <a:bodyPr/>
        <a:lstStyle/>
        <a:p>
          <a:endParaRPr lang="en-US"/>
        </a:p>
      </dgm:t>
    </dgm:pt>
    <dgm:pt modelId="{58D92F2F-55B6-6748-B40F-DBB12997FCE2}" type="pres">
      <dgm:prSet presAssocID="{DD23B0A3-6F32-EF49-B353-421C325322C1}" presName="level3hierChild" presStyleCnt="0"/>
      <dgm:spPr/>
    </dgm:pt>
  </dgm:ptLst>
  <dgm:cxnLst>
    <dgm:cxn modelId="{0C4A518F-8CA7-F44F-ABAD-57D97AD3C63E}" srcId="{7BC02A6E-5728-5D46-B3FD-806D2A9A91C6}" destId="{7710C2EC-444E-A846-8885-35BB3585A358}" srcOrd="0" destOrd="0" parTransId="{5A5C1D48-758C-784D-9346-C1E185D41D8A}" sibTransId="{9EB2AD82-6666-DC44-BB52-8B7E3812D3D0}"/>
    <dgm:cxn modelId="{20B71DFD-F2D1-B049-82BD-5294FE47F1CA}" type="presOf" srcId="{8BC7BD7D-DFEA-A443-877E-F96717AD2675}" destId="{A79D55FC-EC5C-B446-862B-699839F7E5FF}" srcOrd="0" destOrd="0" presId="urn:microsoft.com/office/officeart/2005/8/layout/hierarchy2"/>
    <dgm:cxn modelId="{AE85C61B-C5C6-AF4F-9322-C893DF562375}" type="presOf" srcId="{DD23B0A3-6F32-EF49-B353-421C325322C1}" destId="{6BACFC62-2E2D-0043-A8CB-D0B6C671FC1A}" srcOrd="0" destOrd="0" presId="urn:microsoft.com/office/officeart/2005/8/layout/hierarchy2"/>
    <dgm:cxn modelId="{BA6238DA-8B56-4941-9A2B-6BDF36D6D95D}" type="presOf" srcId="{A9CC367B-2EC2-584D-9232-7E7CB1E9B23B}" destId="{4D0666B1-DA25-3844-B682-5FFB7560A74A}" srcOrd="1" destOrd="0" presId="urn:microsoft.com/office/officeart/2005/8/layout/hierarchy2"/>
    <dgm:cxn modelId="{49A11354-6564-9446-97B3-158673877885}" type="presOf" srcId="{EC9F1251-4415-B640-95FF-253CFBCE6080}" destId="{47CF30D8-988D-3D47-96AE-550421065974}" srcOrd="0" destOrd="0" presId="urn:microsoft.com/office/officeart/2005/8/layout/hierarchy2"/>
    <dgm:cxn modelId="{12B2FAF9-7CE2-8F49-9815-907408D2E2AF}" srcId="{475AA933-82AD-5B40-B7BA-C19C3CCFDD1A}" destId="{041478D1-2F47-F240-B499-13CC64FF0911}" srcOrd="1" destOrd="0" parTransId="{A9CC367B-2EC2-584D-9232-7E7CB1E9B23B}" sibTransId="{5BEA375B-F26D-8D41-8232-1DFFC81B2C0E}"/>
    <dgm:cxn modelId="{871B04AD-BED2-EC47-A0ED-8EEB5702A330}" type="presOf" srcId="{FA675C9C-B969-AC48-AA5A-8BE05634C9D5}" destId="{BD2227EE-A2C6-6A44-8D74-DD94A84D344A}" srcOrd="1" destOrd="0" presId="urn:microsoft.com/office/officeart/2005/8/layout/hierarchy2"/>
    <dgm:cxn modelId="{C3B1D2A7-69FC-914B-9471-6AD33D6FEA77}" type="presOf" srcId="{53458EA7-6607-F04F-860A-903F83796231}" destId="{BE0329F4-8A7D-C647-AE34-0C379326670A}" srcOrd="1" destOrd="0" presId="urn:microsoft.com/office/officeart/2005/8/layout/hierarchy2"/>
    <dgm:cxn modelId="{30B03456-CDF8-A644-9F17-6DB377C0B44A}" type="presOf" srcId="{FA675C9C-B969-AC48-AA5A-8BE05634C9D5}" destId="{FE9095A8-5068-FC4B-8CA5-F328588691A0}" srcOrd="0" destOrd="0" presId="urn:microsoft.com/office/officeart/2005/8/layout/hierarchy2"/>
    <dgm:cxn modelId="{3AB6D941-3EA8-694F-B9D7-8077F98B27C1}" type="presOf" srcId="{53458EA7-6607-F04F-860A-903F83796231}" destId="{FA3F8116-6651-8B45-B02F-3C14CDF6AA4C}" srcOrd="0" destOrd="0" presId="urn:microsoft.com/office/officeart/2005/8/layout/hierarchy2"/>
    <dgm:cxn modelId="{14CD261D-6ADC-C142-B5D6-0302DDC7CC30}" srcId="{475AA933-82AD-5B40-B7BA-C19C3CCFDD1A}" destId="{34A272F9-3CF3-9543-B3DF-49522C7A3366}" srcOrd="0" destOrd="0" parTransId="{47F05628-4A87-8B4B-8711-EEF92EB16DBC}" sibTransId="{BE8A88AB-6945-EF45-B400-53207E395984}"/>
    <dgm:cxn modelId="{4E9736C1-5B60-6842-8920-70F0E235AA74}" type="presOf" srcId="{EC9F1251-4415-B640-95FF-253CFBCE6080}" destId="{0B0C4CDE-7316-7D43-BD6C-9434320644A3}" srcOrd="1" destOrd="0" presId="urn:microsoft.com/office/officeart/2005/8/layout/hierarchy2"/>
    <dgm:cxn modelId="{B90BFAFD-EC95-A34F-92ED-C8A39D04BE85}" type="presOf" srcId="{475AA933-82AD-5B40-B7BA-C19C3CCFDD1A}" destId="{854A4FF6-308A-D24C-8DFB-59D8812DA1BF}" srcOrd="0" destOrd="0" presId="urn:microsoft.com/office/officeart/2005/8/layout/hierarchy2"/>
    <dgm:cxn modelId="{D41B57FE-14E0-4D44-A288-3FE817A3B372}" srcId="{34A272F9-3CF3-9543-B3DF-49522C7A3366}" destId="{8BC7BD7D-DFEA-A443-877E-F96717AD2675}" srcOrd="0" destOrd="0" parTransId="{EC9F1251-4415-B640-95FF-253CFBCE6080}" sibTransId="{6DB467C1-63F4-8146-8BF9-3936335B4303}"/>
    <dgm:cxn modelId="{6ED45517-9B85-8343-954B-F2638F47CA14}" type="presOf" srcId="{34A272F9-3CF3-9543-B3DF-49522C7A3366}" destId="{3E828DBA-2559-994E-953C-332A6034AF97}" srcOrd="0" destOrd="0" presId="urn:microsoft.com/office/officeart/2005/8/layout/hierarchy2"/>
    <dgm:cxn modelId="{08A1FC7D-7CC9-5B4A-81B4-CFDEFE9BD48B}" type="presOf" srcId="{47F05628-4A87-8B4B-8711-EEF92EB16DBC}" destId="{83079A10-7329-7D46-BAE2-916104123A37}" srcOrd="0" destOrd="0" presId="urn:microsoft.com/office/officeart/2005/8/layout/hierarchy2"/>
    <dgm:cxn modelId="{9A9C5D01-7885-D44D-8878-A998E391D6E6}" type="presOf" srcId="{A9CC367B-2EC2-584D-9232-7E7CB1E9B23B}" destId="{D11811D7-CEC9-1845-BF1A-688DC5550646}" srcOrd="0" destOrd="0" presId="urn:microsoft.com/office/officeart/2005/8/layout/hierarchy2"/>
    <dgm:cxn modelId="{B8845182-E039-D143-91CD-5D327A107E21}" type="presOf" srcId="{7BC02A6E-5728-5D46-B3FD-806D2A9A91C6}" destId="{14BF8FEF-6B18-DB4E-8670-009E14C3AC43}" srcOrd="0" destOrd="0" presId="urn:microsoft.com/office/officeart/2005/8/layout/hierarchy2"/>
    <dgm:cxn modelId="{731D1EAF-E184-6449-9949-5F5ACB7D6813}" type="presOf" srcId="{041478D1-2F47-F240-B499-13CC64FF0911}" destId="{004EDB4B-03EB-5743-9DF3-AB9353A33124}" srcOrd="0" destOrd="0" presId="urn:microsoft.com/office/officeart/2005/8/layout/hierarchy2"/>
    <dgm:cxn modelId="{73B15F85-1911-FB45-BAD1-22A55D844D42}" srcId="{7710C2EC-444E-A846-8885-35BB3585A358}" destId="{475AA933-82AD-5B40-B7BA-C19C3CCFDD1A}" srcOrd="0" destOrd="0" parTransId="{53458EA7-6607-F04F-860A-903F83796231}" sibTransId="{46058BE0-192D-0344-9586-71A8029A8CC4}"/>
    <dgm:cxn modelId="{1C04D1EA-33F0-AC4C-89EA-0A3E5E7F0489}" type="presOf" srcId="{7710C2EC-444E-A846-8885-35BB3585A358}" destId="{00DFAE32-C63B-F44D-B06F-B8520EFDF44B}" srcOrd="0" destOrd="0" presId="urn:microsoft.com/office/officeart/2005/8/layout/hierarchy2"/>
    <dgm:cxn modelId="{29F39399-ABCB-4B42-8B15-A77976768439}" type="presOf" srcId="{47F05628-4A87-8B4B-8711-EEF92EB16DBC}" destId="{27226F00-48BA-2542-BAEE-6E395BE23FC9}" srcOrd="1" destOrd="0" presId="urn:microsoft.com/office/officeart/2005/8/layout/hierarchy2"/>
    <dgm:cxn modelId="{CF46C5BA-B99E-3D45-9682-A6B989A09ED4}" srcId="{041478D1-2F47-F240-B499-13CC64FF0911}" destId="{DD23B0A3-6F32-EF49-B353-421C325322C1}" srcOrd="0" destOrd="0" parTransId="{FA675C9C-B969-AC48-AA5A-8BE05634C9D5}" sibTransId="{2A20586B-00D4-5B40-B0B0-5B00B5B65CBB}"/>
    <dgm:cxn modelId="{70E8D688-66A0-4945-B7DA-F3C7027E9E14}" type="presParOf" srcId="{14BF8FEF-6B18-DB4E-8670-009E14C3AC43}" destId="{BD0CA4C3-5CC8-AE4B-92E3-8D830AF70AFE}" srcOrd="0" destOrd="0" presId="urn:microsoft.com/office/officeart/2005/8/layout/hierarchy2"/>
    <dgm:cxn modelId="{AA76D129-8C04-5D44-B92E-31FCBCCC9262}" type="presParOf" srcId="{BD0CA4C3-5CC8-AE4B-92E3-8D830AF70AFE}" destId="{00DFAE32-C63B-F44D-B06F-B8520EFDF44B}" srcOrd="0" destOrd="0" presId="urn:microsoft.com/office/officeart/2005/8/layout/hierarchy2"/>
    <dgm:cxn modelId="{5AE82F2E-AFB5-0B4D-A5F6-4875476A1070}" type="presParOf" srcId="{BD0CA4C3-5CC8-AE4B-92E3-8D830AF70AFE}" destId="{96527F34-05AE-E14E-9362-E37BD1FA231A}" srcOrd="1" destOrd="0" presId="urn:microsoft.com/office/officeart/2005/8/layout/hierarchy2"/>
    <dgm:cxn modelId="{C591BE36-A398-C241-AAAE-98D2BBA52CB6}" type="presParOf" srcId="{96527F34-05AE-E14E-9362-E37BD1FA231A}" destId="{FA3F8116-6651-8B45-B02F-3C14CDF6AA4C}" srcOrd="0" destOrd="0" presId="urn:microsoft.com/office/officeart/2005/8/layout/hierarchy2"/>
    <dgm:cxn modelId="{919B8C15-5F76-0547-8C82-E6F502604243}" type="presParOf" srcId="{FA3F8116-6651-8B45-B02F-3C14CDF6AA4C}" destId="{BE0329F4-8A7D-C647-AE34-0C379326670A}" srcOrd="0" destOrd="0" presId="urn:microsoft.com/office/officeart/2005/8/layout/hierarchy2"/>
    <dgm:cxn modelId="{D6BFC1D4-3297-4F49-A4EE-8C51553DA3B4}" type="presParOf" srcId="{96527F34-05AE-E14E-9362-E37BD1FA231A}" destId="{7023CDA2-F594-7842-A8A5-4A0993AF212F}" srcOrd="1" destOrd="0" presId="urn:microsoft.com/office/officeart/2005/8/layout/hierarchy2"/>
    <dgm:cxn modelId="{B9D693A5-0299-7149-86F5-A892EA3122DE}" type="presParOf" srcId="{7023CDA2-F594-7842-A8A5-4A0993AF212F}" destId="{854A4FF6-308A-D24C-8DFB-59D8812DA1BF}" srcOrd="0" destOrd="0" presId="urn:microsoft.com/office/officeart/2005/8/layout/hierarchy2"/>
    <dgm:cxn modelId="{131E1F3F-F731-144D-AD2A-E453E881976E}" type="presParOf" srcId="{7023CDA2-F594-7842-A8A5-4A0993AF212F}" destId="{B45C22FD-0C92-DC48-BE6F-D2F004B32194}" srcOrd="1" destOrd="0" presId="urn:microsoft.com/office/officeart/2005/8/layout/hierarchy2"/>
    <dgm:cxn modelId="{0F46A358-F967-F548-B685-CD575C49528C}" type="presParOf" srcId="{B45C22FD-0C92-DC48-BE6F-D2F004B32194}" destId="{83079A10-7329-7D46-BAE2-916104123A37}" srcOrd="0" destOrd="0" presId="urn:microsoft.com/office/officeart/2005/8/layout/hierarchy2"/>
    <dgm:cxn modelId="{2EABDEE1-FC04-4643-A6E9-763448D54346}" type="presParOf" srcId="{83079A10-7329-7D46-BAE2-916104123A37}" destId="{27226F00-48BA-2542-BAEE-6E395BE23FC9}" srcOrd="0" destOrd="0" presId="urn:microsoft.com/office/officeart/2005/8/layout/hierarchy2"/>
    <dgm:cxn modelId="{914952FF-21AB-4041-A0AF-B0A7D3F6EAEA}" type="presParOf" srcId="{B45C22FD-0C92-DC48-BE6F-D2F004B32194}" destId="{C88C8442-C682-1F41-9999-8BBCFD20CF20}" srcOrd="1" destOrd="0" presId="urn:microsoft.com/office/officeart/2005/8/layout/hierarchy2"/>
    <dgm:cxn modelId="{20DF7490-53FE-434E-9621-BFA994C03FCD}" type="presParOf" srcId="{C88C8442-C682-1F41-9999-8BBCFD20CF20}" destId="{3E828DBA-2559-994E-953C-332A6034AF97}" srcOrd="0" destOrd="0" presId="urn:microsoft.com/office/officeart/2005/8/layout/hierarchy2"/>
    <dgm:cxn modelId="{07B13AB3-8999-1C4A-9DF8-A64FE850053E}" type="presParOf" srcId="{C88C8442-C682-1F41-9999-8BBCFD20CF20}" destId="{AED342A2-53DC-2D40-8308-9BD916D31B4D}" srcOrd="1" destOrd="0" presId="urn:microsoft.com/office/officeart/2005/8/layout/hierarchy2"/>
    <dgm:cxn modelId="{B6C1F8CB-8020-A243-A487-620322A06ECF}" type="presParOf" srcId="{AED342A2-53DC-2D40-8308-9BD916D31B4D}" destId="{47CF30D8-988D-3D47-96AE-550421065974}" srcOrd="0" destOrd="0" presId="urn:microsoft.com/office/officeart/2005/8/layout/hierarchy2"/>
    <dgm:cxn modelId="{CBFA94CE-6016-C944-9DD7-54D2B4690F05}" type="presParOf" srcId="{47CF30D8-988D-3D47-96AE-550421065974}" destId="{0B0C4CDE-7316-7D43-BD6C-9434320644A3}" srcOrd="0" destOrd="0" presId="urn:microsoft.com/office/officeart/2005/8/layout/hierarchy2"/>
    <dgm:cxn modelId="{86935578-BFE4-4E4B-ACC4-4D57E66159DA}" type="presParOf" srcId="{AED342A2-53DC-2D40-8308-9BD916D31B4D}" destId="{9B947F4E-27B8-104C-9A1E-9777CB58F7ED}" srcOrd="1" destOrd="0" presId="urn:microsoft.com/office/officeart/2005/8/layout/hierarchy2"/>
    <dgm:cxn modelId="{7C52E2F9-B3B6-BC4E-90DB-D3941FD30BFC}" type="presParOf" srcId="{9B947F4E-27B8-104C-9A1E-9777CB58F7ED}" destId="{A79D55FC-EC5C-B446-862B-699839F7E5FF}" srcOrd="0" destOrd="0" presId="urn:microsoft.com/office/officeart/2005/8/layout/hierarchy2"/>
    <dgm:cxn modelId="{FE4A11D0-F2CD-3B45-9AEC-E2E9549A14A2}" type="presParOf" srcId="{9B947F4E-27B8-104C-9A1E-9777CB58F7ED}" destId="{1BC478E0-7906-264B-A35F-47D69B1B406A}" srcOrd="1" destOrd="0" presId="urn:microsoft.com/office/officeart/2005/8/layout/hierarchy2"/>
    <dgm:cxn modelId="{5495C4D3-7046-EB4A-A35E-F5C99404D505}" type="presParOf" srcId="{B45C22FD-0C92-DC48-BE6F-D2F004B32194}" destId="{D11811D7-CEC9-1845-BF1A-688DC5550646}" srcOrd="2" destOrd="0" presId="urn:microsoft.com/office/officeart/2005/8/layout/hierarchy2"/>
    <dgm:cxn modelId="{A676E435-4424-6B4E-B924-24A2675587D2}" type="presParOf" srcId="{D11811D7-CEC9-1845-BF1A-688DC5550646}" destId="{4D0666B1-DA25-3844-B682-5FFB7560A74A}" srcOrd="0" destOrd="0" presId="urn:microsoft.com/office/officeart/2005/8/layout/hierarchy2"/>
    <dgm:cxn modelId="{2DFFB236-5139-174F-946C-C51FA8D83CD8}" type="presParOf" srcId="{B45C22FD-0C92-DC48-BE6F-D2F004B32194}" destId="{7E7A67E8-1E9A-A640-8861-3EA19CB99E74}" srcOrd="3" destOrd="0" presId="urn:microsoft.com/office/officeart/2005/8/layout/hierarchy2"/>
    <dgm:cxn modelId="{4B38E576-3448-9342-9268-92B73E3DA086}" type="presParOf" srcId="{7E7A67E8-1E9A-A640-8861-3EA19CB99E74}" destId="{004EDB4B-03EB-5743-9DF3-AB9353A33124}" srcOrd="0" destOrd="0" presId="urn:microsoft.com/office/officeart/2005/8/layout/hierarchy2"/>
    <dgm:cxn modelId="{A0D599BF-2704-3D4C-A739-57336E79ED08}" type="presParOf" srcId="{7E7A67E8-1E9A-A640-8861-3EA19CB99E74}" destId="{B3E6E92B-EFD8-6441-97D5-16C19C66D3F2}" srcOrd="1" destOrd="0" presId="urn:microsoft.com/office/officeart/2005/8/layout/hierarchy2"/>
    <dgm:cxn modelId="{537C2F56-7FE9-7B41-8630-2ADD9E605984}" type="presParOf" srcId="{B3E6E92B-EFD8-6441-97D5-16C19C66D3F2}" destId="{FE9095A8-5068-FC4B-8CA5-F328588691A0}" srcOrd="0" destOrd="0" presId="urn:microsoft.com/office/officeart/2005/8/layout/hierarchy2"/>
    <dgm:cxn modelId="{CC1BAB78-F685-FC4E-8B5A-53D13F88D337}" type="presParOf" srcId="{FE9095A8-5068-FC4B-8CA5-F328588691A0}" destId="{BD2227EE-A2C6-6A44-8D74-DD94A84D344A}" srcOrd="0" destOrd="0" presId="urn:microsoft.com/office/officeart/2005/8/layout/hierarchy2"/>
    <dgm:cxn modelId="{4A3B71DB-C86F-C348-BBDB-99F9A173B46E}" type="presParOf" srcId="{B3E6E92B-EFD8-6441-97D5-16C19C66D3F2}" destId="{81CDD4A3-1617-C640-AC28-88C378F81DD0}" srcOrd="1" destOrd="0" presId="urn:microsoft.com/office/officeart/2005/8/layout/hierarchy2"/>
    <dgm:cxn modelId="{D069337D-6DC8-8140-ADDB-4904E933A150}" type="presParOf" srcId="{81CDD4A3-1617-C640-AC28-88C378F81DD0}" destId="{6BACFC62-2E2D-0043-A8CB-D0B6C671FC1A}" srcOrd="0" destOrd="0" presId="urn:microsoft.com/office/officeart/2005/8/layout/hierarchy2"/>
    <dgm:cxn modelId="{4375A8E5-DAA0-7F48-88FC-5FEABEAE9738}" type="presParOf" srcId="{81CDD4A3-1617-C640-AC28-88C378F81DD0}" destId="{58D92F2F-55B6-6748-B40F-DBB12997FCE2}"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FAE32-C63B-F44D-B06F-B8520EFDF44B}">
      <dsp:nvSpPr>
        <dsp:cNvPr id="0" name=""/>
        <dsp:cNvSpPr/>
      </dsp:nvSpPr>
      <dsp:spPr>
        <a:xfrm>
          <a:off x="2862" y="1041261"/>
          <a:ext cx="1669437" cy="834718"/>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latin typeface="Times New Roman"/>
              <a:cs typeface="Times New Roman"/>
            </a:rPr>
            <a:t>İnsidental</a:t>
          </a:r>
          <a:r>
            <a:rPr lang="en-US" sz="1900" kern="1200" dirty="0" smtClean="0">
              <a:latin typeface="Times New Roman"/>
              <a:cs typeface="Times New Roman"/>
            </a:rPr>
            <a:t> </a:t>
          </a:r>
          <a:r>
            <a:rPr lang="en-US" sz="1900" kern="1200" dirty="0" err="1" smtClean="0">
              <a:latin typeface="Times New Roman"/>
              <a:cs typeface="Times New Roman"/>
            </a:rPr>
            <a:t>olarak</a:t>
          </a:r>
          <a:r>
            <a:rPr lang="en-US" sz="1900" kern="1200" dirty="0" smtClean="0">
              <a:latin typeface="Times New Roman"/>
              <a:cs typeface="Times New Roman"/>
            </a:rPr>
            <a:t> </a:t>
          </a:r>
          <a:r>
            <a:rPr lang="en-US" sz="1900" kern="1200" dirty="0" err="1" smtClean="0">
              <a:latin typeface="Times New Roman"/>
              <a:cs typeface="Times New Roman"/>
            </a:rPr>
            <a:t>saptanan</a:t>
          </a:r>
          <a:r>
            <a:rPr lang="en-US" sz="1900" kern="1200" dirty="0" smtClean="0">
              <a:latin typeface="Times New Roman"/>
              <a:cs typeface="Times New Roman"/>
            </a:rPr>
            <a:t> </a:t>
          </a:r>
          <a:r>
            <a:rPr lang="en-US" sz="1900" kern="1200" dirty="0" err="1" smtClean="0">
              <a:latin typeface="Times New Roman"/>
              <a:cs typeface="Times New Roman"/>
            </a:rPr>
            <a:t>tiroid</a:t>
          </a:r>
          <a:r>
            <a:rPr lang="en-US" sz="1900" kern="1200" dirty="0" smtClean="0">
              <a:latin typeface="Times New Roman"/>
              <a:cs typeface="Times New Roman"/>
            </a:rPr>
            <a:t> </a:t>
          </a:r>
          <a:r>
            <a:rPr lang="en-US" sz="1900" kern="1200" dirty="0" err="1" smtClean="0">
              <a:latin typeface="Times New Roman"/>
              <a:cs typeface="Times New Roman"/>
            </a:rPr>
            <a:t>nodülü</a:t>
          </a:r>
          <a:endParaRPr lang="en-US" sz="1900" kern="1200" dirty="0">
            <a:latin typeface="Times New Roman"/>
            <a:cs typeface="Times New Roman"/>
          </a:endParaRPr>
        </a:p>
      </dsp:txBody>
      <dsp:txXfrm>
        <a:off x="27310" y="1065709"/>
        <a:ext cx="1620541" cy="785822"/>
      </dsp:txXfrm>
    </dsp:sp>
    <dsp:sp modelId="{FA3F8116-6651-8B45-B02F-3C14CDF6AA4C}">
      <dsp:nvSpPr>
        <dsp:cNvPr id="0" name=""/>
        <dsp:cNvSpPr/>
      </dsp:nvSpPr>
      <dsp:spPr>
        <a:xfrm>
          <a:off x="1672299" y="1432869"/>
          <a:ext cx="667774" cy="51503"/>
        </a:xfrm>
        <a:custGeom>
          <a:avLst/>
          <a:gdLst/>
          <a:ahLst/>
          <a:cxnLst/>
          <a:rect l="0" t="0" r="0" b="0"/>
          <a:pathLst>
            <a:path>
              <a:moveTo>
                <a:pt x="0" y="25751"/>
              </a:moveTo>
              <a:lnTo>
                <a:pt x="667774" y="25751"/>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a:cs typeface="Times New Roman"/>
          </a:endParaRPr>
        </a:p>
      </dsp:txBody>
      <dsp:txXfrm>
        <a:off x="1989492" y="1441926"/>
        <a:ext cx="33388" cy="33388"/>
      </dsp:txXfrm>
    </dsp:sp>
    <dsp:sp modelId="{854A4FF6-308A-D24C-8DFB-59D8812DA1BF}">
      <dsp:nvSpPr>
        <dsp:cNvPr id="0" name=""/>
        <dsp:cNvSpPr/>
      </dsp:nvSpPr>
      <dsp:spPr>
        <a:xfrm>
          <a:off x="2340074" y="1041261"/>
          <a:ext cx="1669437" cy="834718"/>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a:cs typeface="Times New Roman"/>
            </a:rPr>
            <a:t>TSH</a:t>
          </a:r>
          <a:endParaRPr lang="en-US" sz="1900" kern="1200" dirty="0">
            <a:latin typeface="Times New Roman"/>
            <a:cs typeface="Times New Roman"/>
          </a:endParaRPr>
        </a:p>
      </dsp:txBody>
      <dsp:txXfrm>
        <a:off x="2364522" y="1065709"/>
        <a:ext cx="1620541" cy="785822"/>
      </dsp:txXfrm>
    </dsp:sp>
    <dsp:sp modelId="{83079A10-7329-7D46-BAE2-916104123A37}">
      <dsp:nvSpPr>
        <dsp:cNvPr id="0" name=""/>
        <dsp:cNvSpPr/>
      </dsp:nvSpPr>
      <dsp:spPr>
        <a:xfrm rot="19457599">
          <a:off x="3932215" y="1192887"/>
          <a:ext cx="822367" cy="51503"/>
        </a:xfrm>
        <a:custGeom>
          <a:avLst/>
          <a:gdLst/>
          <a:ahLst/>
          <a:cxnLst/>
          <a:rect l="0" t="0" r="0" b="0"/>
          <a:pathLst>
            <a:path>
              <a:moveTo>
                <a:pt x="0" y="25751"/>
              </a:moveTo>
              <a:lnTo>
                <a:pt x="822367" y="25751"/>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a:cs typeface="Times New Roman"/>
          </a:endParaRPr>
        </a:p>
      </dsp:txBody>
      <dsp:txXfrm>
        <a:off x="4322840" y="1198080"/>
        <a:ext cx="41118" cy="41118"/>
      </dsp:txXfrm>
    </dsp:sp>
    <dsp:sp modelId="{3E828DBA-2559-994E-953C-332A6034AF97}">
      <dsp:nvSpPr>
        <dsp:cNvPr id="0" name=""/>
        <dsp:cNvSpPr/>
      </dsp:nvSpPr>
      <dsp:spPr>
        <a:xfrm>
          <a:off x="4677286" y="561298"/>
          <a:ext cx="1669437" cy="834718"/>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latin typeface="Times New Roman"/>
              <a:cs typeface="Times New Roman"/>
            </a:rPr>
            <a:t>Düşük</a:t>
          </a:r>
          <a:endParaRPr lang="en-US" sz="1900" kern="1200" dirty="0">
            <a:latin typeface="Times New Roman"/>
            <a:cs typeface="Times New Roman"/>
          </a:endParaRPr>
        </a:p>
      </dsp:txBody>
      <dsp:txXfrm>
        <a:off x="4701734" y="585746"/>
        <a:ext cx="1620541" cy="785822"/>
      </dsp:txXfrm>
    </dsp:sp>
    <dsp:sp modelId="{47CF30D8-988D-3D47-96AE-550421065974}">
      <dsp:nvSpPr>
        <dsp:cNvPr id="0" name=""/>
        <dsp:cNvSpPr/>
      </dsp:nvSpPr>
      <dsp:spPr>
        <a:xfrm>
          <a:off x="6346724" y="952905"/>
          <a:ext cx="667774" cy="51503"/>
        </a:xfrm>
        <a:custGeom>
          <a:avLst/>
          <a:gdLst/>
          <a:ahLst/>
          <a:cxnLst/>
          <a:rect l="0" t="0" r="0" b="0"/>
          <a:pathLst>
            <a:path>
              <a:moveTo>
                <a:pt x="0" y="25751"/>
              </a:moveTo>
              <a:lnTo>
                <a:pt x="667774" y="25751"/>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a:cs typeface="Times New Roman"/>
          </a:endParaRPr>
        </a:p>
      </dsp:txBody>
      <dsp:txXfrm>
        <a:off x="6663917" y="961963"/>
        <a:ext cx="33388" cy="33388"/>
      </dsp:txXfrm>
    </dsp:sp>
    <dsp:sp modelId="{A79D55FC-EC5C-B446-862B-699839F7E5FF}">
      <dsp:nvSpPr>
        <dsp:cNvPr id="0" name=""/>
        <dsp:cNvSpPr/>
      </dsp:nvSpPr>
      <dsp:spPr>
        <a:xfrm>
          <a:off x="7014499" y="561298"/>
          <a:ext cx="1669437" cy="834718"/>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latin typeface="Times New Roman"/>
              <a:cs typeface="Times New Roman"/>
            </a:rPr>
            <a:t>Sintigrafi</a:t>
          </a:r>
          <a:endParaRPr lang="en-US" sz="1900" kern="1200" dirty="0">
            <a:latin typeface="Times New Roman"/>
            <a:cs typeface="Times New Roman"/>
          </a:endParaRPr>
        </a:p>
      </dsp:txBody>
      <dsp:txXfrm>
        <a:off x="7038947" y="585746"/>
        <a:ext cx="1620541" cy="785822"/>
      </dsp:txXfrm>
    </dsp:sp>
    <dsp:sp modelId="{D11811D7-CEC9-1845-BF1A-688DC5550646}">
      <dsp:nvSpPr>
        <dsp:cNvPr id="0" name=""/>
        <dsp:cNvSpPr/>
      </dsp:nvSpPr>
      <dsp:spPr>
        <a:xfrm rot="2142401">
          <a:off x="3932215" y="1672850"/>
          <a:ext cx="822367" cy="51503"/>
        </a:xfrm>
        <a:custGeom>
          <a:avLst/>
          <a:gdLst/>
          <a:ahLst/>
          <a:cxnLst/>
          <a:rect l="0" t="0" r="0" b="0"/>
          <a:pathLst>
            <a:path>
              <a:moveTo>
                <a:pt x="0" y="25751"/>
              </a:moveTo>
              <a:lnTo>
                <a:pt x="822367" y="25751"/>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a:cs typeface="Times New Roman"/>
          </a:endParaRPr>
        </a:p>
      </dsp:txBody>
      <dsp:txXfrm>
        <a:off x="4322840" y="1678043"/>
        <a:ext cx="41118" cy="41118"/>
      </dsp:txXfrm>
    </dsp:sp>
    <dsp:sp modelId="{004EDB4B-03EB-5743-9DF3-AB9353A33124}">
      <dsp:nvSpPr>
        <dsp:cNvPr id="0" name=""/>
        <dsp:cNvSpPr/>
      </dsp:nvSpPr>
      <dsp:spPr>
        <a:xfrm>
          <a:off x="4677286" y="1521224"/>
          <a:ext cx="1669437" cy="834718"/>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a:cs typeface="Times New Roman"/>
            </a:rPr>
            <a:t>Normal / </a:t>
          </a:r>
          <a:r>
            <a:rPr lang="en-US" sz="1900" kern="1200" dirty="0" err="1" smtClean="0">
              <a:latin typeface="Times New Roman"/>
              <a:cs typeface="Times New Roman"/>
            </a:rPr>
            <a:t>Yüksek</a:t>
          </a:r>
          <a:endParaRPr lang="en-US" sz="1900" kern="1200" dirty="0">
            <a:latin typeface="Times New Roman"/>
            <a:cs typeface="Times New Roman"/>
          </a:endParaRPr>
        </a:p>
      </dsp:txBody>
      <dsp:txXfrm>
        <a:off x="4701734" y="1545672"/>
        <a:ext cx="1620541" cy="785822"/>
      </dsp:txXfrm>
    </dsp:sp>
    <dsp:sp modelId="{FE9095A8-5068-FC4B-8CA5-F328588691A0}">
      <dsp:nvSpPr>
        <dsp:cNvPr id="0" name=""/>
        <dsp:cNvSpPr/>
      </dsp:nvSpPr>
      <dsp:spPr>
        <a:xfrm>
          <a:off x="6346724" y="1912832"/>
          <a:ext cx="667774" cy="51503"/>
        </a:xfrm>
        <a:custGeom>
          <a:avLst/>
          <a:gdLst/>
          <a:ahLst/>
          <a:cxnLst/>
          <a:rect l="0" t="0" r="0" b="0"/>
          <a:pathLst>
            <a:path>
              <a:moveTo>
                <a:pt x="0" y="25751"/>
              </a:moveTo>
              <a:lnTo>
                <a:pt x="667774" y="25751"/>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a:cs typeface="Times New Roman"/>
          </a:endParaRPr>
        </a:p>
      </dsp:txBody>
      <dsp:txXfrm>
        <a:off x="6663917" y="1921889"/>
        <a:ext cx="33388" cy="33388"/>
      </dsp:txXfrm>
    </dsp:sp>
    <dsp:sp modelId="{6BACFC62-2E2D-0043-A8CB-D0B6C671FC1A}">
      <dsp:nvSpPr>
        <dsp:cNvPr id="0" name=""/>
        <dsp:cNvSpPr/>
      </dsp:nvSpPr>
      <dsp:spPr>
        <a:xfrm>
          <a:off x="7014499" y="1521224"/>
          <a:ext cx="1669437" cy="834718"/>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a:cs typeface="Times New Roman"/>
            </a:rPr>
            <a:t>USG</a:t>
          </a:r>
          <a:endParaRPr lang="en-US" sz="1900" kern="1200" dirty="0">
            <a:latin typeface="Times New Roman"/>
            <a:cs typeface="Times New Roman"/>
          </a:endParaRPr>
        </a:p>
      </dsp:txBody>
      <dsp:txXfrm>
        <a:off x="7038947" y="1545672"/>
        <a:ext cx="1620541" cy="7858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9FA95-7BCE-4E42-BB4D-B9D36F3AA7C3}" type="datetimeFigureOut">
              <a:rPr lang="en-US" smtClean="0"/>
              <a:t>10/24/2016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2664C-7E4B-9345-960D-0A4501BDAAEB}" type="slidenum">
              <a:rPr lang="en-US" smtClean="0"/>
              <a:t>‹#›</a:t>
            </a:fld>
            <a:endParaRPr lang="en-US"/>
          </a:p>
        </p:txBody>
      </p:sp>
    </p:spTree>
    <p:extLst>
      <p:ext uri="{BB962C8B-B14F-4D97-AF65-F5344CB8AC3E}">
        <p14:creationId xmlns:p14="http://schemas.microsoft.com/office/powerpoint/2010/main" val="2599960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270012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448957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3142088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94F6284C-D4EA-1B41-A32B-4A4DBFF6B2B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2428487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94F6284C-D4EA-1B41-A32B-4A4DBFF6B2B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681626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94F6284C-D4EA-1B41-A32B-4A4DBFF6B2B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1688885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6284C-D4EA-1B41-A32B-4A4DBFF6B2B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333483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4F6284C-D4EA-1B41-A32B-4A4DBFF6B2B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419563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4F6284C-D4EA-1B41-A32B-4A4DBFF6B2B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2570742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2193125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54446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94F6284C-D4EA-1B41-A32B-4A4DBFF6B2B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94F6284C-D4EA-1B41-A32B-4A4DBFF6B2B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94F6284C-D4EA-1B41-A32B-4A4DBFF6B2B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94F6284C-D4EA-1B41-A32B-4A4DBFF6B2B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6284C-D4EA-1B41-A32B-4A4DBFF6B2B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4F6284C-D4EA-1B41-A32B-4A4DBFF6B2B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4F6284C-D4EA-1B41-A32B-4A4DBFF6B2B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C47-1E20-574B-8BB9-D80172FC9EA6}"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6284C-D4EA-1B41-A32B-4A4DBFF6B2BD}" type="datetimeFigureOut">
              <a:rPr lang="en-US" smtClean="0"/>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4EC47-1E20-574B-8BB9-D80172FC9EA6}"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6284C-D4EA-1B41-A32B-4A4DBFF6B2BD}" type="datetimeFigureOut">
              <a:rPr lang="en-US" smtClean="0"/>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4EC47-1E20-574B-8BB9-D80172FC9EA6}" type="slidenum">
              <a:rPr lang="en-US" smtClean="0"/>
              <a:t>‹#›</a:t>
            </a:fld>
            <a:endParaRPr lang="en-US"/>
          </a:p>
        </p:txBody>
      </p:sp>
    </p:spTree>
    <p:extLst>
      <p:ext uri="{BB962C8B-B14F-4D97-AF65-F5344CB8AC3E}">
        <p14:creationId xmlns:p14="http://schemas.microsoft.com/office/powerpoint/2010/main" val="426169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tr-TR" b="1" dirty="0">
                <a:solidFill>
                  <a:srgbClr val="FFFFFF"/>
                </a:solidFill>
                <a:latin typeface="Times New Roman"/>
                <a:cs typeface="Times New Roman"/>
              </a:rPr>
              <a:t>AMERİKAN TİROİD BİRLİĞİ’NİN 2015 KILAVUZU İLE NELER DEĞİŞTİ</a:t>
            </a:r>
            <a:r>
              <a:rPr lang="tr-TR" b="1" dirty="0" smtClean="0">
                <a:solidFill>
                  <a:srgbClr val="FFFFFF"/>
                </a:solidFill>
                <a:latin typeface="Times New Roman"/>
                <a:cs typeface="Times New Roman"/>
              </a:rPr>
              <a:t>?</a:t>
            </a:r>
            <a:endParaRPr lang="en-US" dirty="0">
              <a:solidFill>
                <a:srgbClr val="FFFFFF"/>
              </a:solidFill>
              <a:latin typeface="Times New Roman"/>
              <a:cs typeface="Times New Roman"/>
            </a:endParaRPr>
          </a:p>
        </p:txBody>
      </p:sp>
      <p:sp>
        <p:nvSpPr>
          <p:cNvPr id="3" name="Subtitle 2"/>
          <p:cNvSpPr>
            <a:spLocks noGrp="1"/>
          </p:cNvSpPr>
          <p:nvPr>
            <p:ph type="subTitle" idx="1"/>
          </p:nvPr>
        </p:nvSpPr>
        <p:spPr>
          <a:xfrm>
            <a:off x="1371600" y="4486341"/>
            <a:ext cx="6400800" cy="1752600"/>
          </a:xfrm>
        </p:spPr>
        <p:txBody>
          <a:bodyPr>
            <a:normAutofit fontScale="92500" lnSpcReduction="20000"/>
          </a:bodyPr>
          <a:lstStyle/>
          <a:p>
            <a:r>
              <a:rPr lang="tr-TR" dirty="0" smtClean="0"/>
              <a:t>Op.Dr</a:t>
            </a:r>
            <a:r>
              <a:rPr lang="tr-TR" dirty="0"/>
              <a:t>. Taner Kıvılcım</a:t>
            </a:r>
            <a:endParaRPr lang="tr-TR" sz="2000" b="1" dirty="0" smtClean="0">
              <a:solidFill>
                <a:schemeClr val="tx1">
                  <a:lumMod val="85000"/>
                </a:schemeClr>
              </a:solidFill>
              <a:latin typeface="Times New Roman"/>
              <a:cs typeface="Times New Roman"/>
            </a:endParaRPr>
          </a:p>
          <a:p>
            <a:r>
              <a:rPr lang="tr-TR" sz="2000" b="1" dirty="0" smtClean="0">
                <a:solidFill>
                  <a:schemeClr val="tx1">
                    <a:lumMod val="85000"/>
                  </a:schemeClr>
                </a:solidFill>
                <a:latin typeface="Times New Roman"/>
                <a:cs typeface="Times New Roman"/>
              </a:rPr>
              <a:t>Anahtar </a:t>
            </a:r>
            <a:r>
              <a:rPr lang="tr-TR" sz="2000" b="1" dirty="0">
                <a:solidFill>
                  <a:schemeClr val="tx1">
                    <a:lumMod val="85000"/>
                  </a:schemeClr>
                </a:solidFill>
                <a:latin typeface="Times New Roman"/>
                <a:cs typeface="Times New Roman"/>
              </a:rPr>
              <a:t>Kelimeler:</a:t>
            </a:r>
            <a:r>
              <a:rPr lang="tr-TR" sz="2000" dirty="0">
                <a:solidFill>
                  <a:schemeClr val="tx1">
                    <a:lumMod val="85000"/>
                  </a:schemeClr>
                </a:solidFill>
                <a:latin typeface="Times New Roman"/>
                <a:cs typeface="Times New Roman"/>
              </a:rPr>
              <a:t> </a:t>
            </a:r>
            <a:endParaRPr lang="tr-TR" sz="2000" dirty="0" smtClean="0">
              <a:solidFill>
                <a:schemeClr val="tx1">
                  <a:lumMod val="85000"/>
                </a:schemeClr>
              </a:solidFill>
              <a:latin typeface="Times New Roman"/>
              <a:cs typeface="Times New Roman"/>
            </a:endParaRPr>
          </a:p>
          <a:p>
            <a:r>
              <a:rPr lang="tr-TR" sz="2000" dirty="0" err="1" smtClean="0">
                <a:solidFill>
                  <a:schemeClr val="tx1">
                    <a:lumMod val="85000"/>
                  </a:schemeClr>
                </a:solidFill>
                <a:latin typeface="Times New Roman"/>
                <a:cs typeface="Times New Roman"/>
              </a:rPr>
              <a:t>Tiroid</a:t>
            </a:r>
            <a:r>
              <a:rPr lang="tr-TR" sz="2000" dirty="0" smtClean="0">
                <a:solidFill>
                  <a:schemeClr val="tx1">
                    <a:lumMod val="85000"/>
                  </a:schemeClr>
                </a:solidFill>
                <a:latin typeface="Times New Roman"/>
                <a:cs typeface="Times New Roman"/>
              </a:rPr>
              <a:t> nodülü </a:t>
            </a:r>
          </a:p>
          <a:p>
            <a:r>
              <a:rPr lang="tr-TR" sz="2000" dirty="0" err="1" smtClean="0">
                <a:solidFill>
                  <a:schemeClr val="tx1">
                    <a:lumMod val="85000"/>
                  </a:schemeClr>
                </a:solidFill>
                <a:latin typeface="Times New Roman"/>
                <a:cs typeface="Times New Roman"/>
              </a:rPr>
              <a:t>Diferansiye</a:t>
            </a:r>
            <a:r>
              <a:rPr lang="tr-TR" sz="2000" dirty="0" smtClean="0">
                <a:solidFill>
                  <a:schemeClr val="tx1">
                    <a:lumMod val="85000"/>
                  </a:schemeClr>
                </a:solidFill>
                <a:latin typeface="Times New Roman"/>
                <a:cs typeface="Times New Roman"/>
              </a:rPr>
              <a:t> </a:t>
            </a:r>
            <a:r>
              <a:rPr lang="tr-TR" sz="2000" dirty="0" err="1">
                <a:solidFill>
                  <a:schemeClr val="tx1">
                    <a:lumMod val="85000"/>
                  </a:schemeClr>
                </a:solidFill>
                <a:latin typeface="Times New Roman"/>
                <a:cs typeface="Times New Roman"/>
              </a:rPr>
              <a:t>tiroid</a:t>
            </a:r>
            <a:r>
              <a:rPr lang="tr-TR" sz="2000" dirty="0">
                <a:solidFill>
                  <a:schemeClr val="tx1">
                    <a:lumMod val="85000"/>
                  </a:schemeClr>
                </a:solidFill>
                <a:latin typeface="Times New Roman"/>
                <a:cs typeface="Times New Roman"/>
              </a:rPr>
              <a:t> </a:t>
            </a:r>
            <a:r>
              <a:rPr lang="tr-TR" sz="2000" dirty="0" smtClean="0">
                <a:solidFill>
                  <a:schemeClr val="tx1">
                    <a:lumMod val="85000"/>
                  </a:schemeClr>
                </a:solidFill>
                <a:latin typeface="Times New Roman"/>
                <a:cs typeface="Times New Roman"/>
              </a:rPr>
              <a:t>kanseri </a:t>
            </a:r>
          </a:p>
          <a:p>
            <a:r>
              <a:rPr lang="tr-TR" sz="2000" dirty="0" smtClean="0">
                <a:solidFill>
                  <a:schemeClr val="tx1">
                    <a:lumMod val="85000"/>
                  </a:schemeClr>
                </a:solidFill>
                <a:latin typeface="Times New Roman"/>
                <a:cs typeface="Times New Roman"/>
              </a:rPr>
              <a:t>Kılavuz</a:t>
            </a:r>
            <a:endParaRPr lang="tr-TR" sz="2000" dirty="0">
              <a:solidFill>
                <a:schemeClr val="tx1">
                  <a:lumMod val="85000"/>
                </a:schemeClr>
              </a:solidFill>
              <a:latin typeface="Times New Roman"/>
              <a:cs typeface="Times New Roman"/>
            </a:endParaRPr>
          </a:p>
          <a:p>
            <a:endParaRPr lang="en-US" dirty="0">
              <a:latin typeface="Times New Roman"/>
              <a:cs typeface="Times New Roman"/>
            </a:endParaRPr>
          </a:p>
        </p:txBody>
      </p:sp>
      <p:pic>
        <p:nvPicPr>
          <p:cNvPr id="5" name="Picture 4" descr="Ekran Resmi 2016-02-15 10.1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790700"/>
          </a:xfrm>
          <a:prstGeom prst="rect">
            <a:avLst/>
          </a:prstGeom>
        </p:spPr>
      </p:pic>
    </p:spTree>
    <p:extLst>
      <p:ext uri="{BB962C8B-B14F-4D97-AF65-F5344CB8AC3E}">
        <p14:creationId xmlns:p14="http://schemas.microsoft.com/office/powerpoint/2010/main" val="1381434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Tanısal Testler İçin Kanıt Gücüne Dayalı Öneriler</a:t>
            </a:r>
            <a:r>
              <a:rPr lang="tr-TR" sz="2800" dirty="0" smtClean="0">
                <a:effectLst/>
                <a:latin typeface="Times New Roman"/>
                <a:cs typeface="Times New Roman"/>
              </a:rPr>
              <a:t> </a:t>
            </a:r>
            <a:endParaRPr lang="en-US" sz="2800" dirty="0">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742911"/>
              </p:ext>
            </p:extLst>
          </p:nvPr>
        </p:nvGraphicFramePr>
        <p:xfrm>
          <a:off x="0" y="1600199"/>
          <a:ext cx="9144000" cy="3674561"/>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74161">
                <a:tc>
                  <a:txBody>
                    <a:bodyPr/>
                    <a:lstStyle/>
                    <a:p>
                      <a:pPr algn="ctr">
                        <a:tabLst>
                          <a:tab pos="457200" algn="l"/>
                        </a:tabLst>
                      </a:pPr>
                      <a:r>
                        <a:rPr lang="tr-TR" sz="1400" b="1" dirty="0">
                          <a:effectLst/>
                          <a:latin typeface="Times New Roman"/>
                        </a:rPr>
                        <a:t>Öneri ve Kanıt Kalitesi</a:t>
                      </a:r>
                      <a:endParaRPr lang="tr-TR" sz="1400" dirty="0">
                        <a:effectLst/>
                      </a:endParaRPr>
                    </a:p>
                  </a:txBody>
                  <a:tcPr marL="68580" marR="68580" marT="0" marB="0"/>
                </a:tc>
                <a:tc>
                  <a:txBody>
                    <a:bodyPr/>
                    <a:lstStyle/>
                    <a:p>
                      <a:pPr algn="ctr">
                        <a:tabLst>
                          <a:tab pos="457200" algn="l"/>
                        </a:tabLst>
                      </a:pPr>
                      <a:r>
                        <a:rPr lang="tr-TR" sz="1400" b="1" dirty="0">
                          <a:effectLst/>
                          <a:latin typeface="Times New Roman"/>
                        </a:rPr>
                        <a:t>Destekleyen Kanıtın </a:t>
                      </a:r>
                      <a:endParaRPr lang="tr-TR" sz="1400" dirty="0">
                        <a:effectLst/>
                      </a:endParaRPr>
                    </a:p>
                    <a:p>
                      <a:pPr algn="ctr">
                        <a:tabLst>
                          <a:tab pos="457200" algn="l"/>
                        </a:tabLst>
                      </a:pPr>
                      <a:r>
                        <a:rPr lang="tr-TR" sz="1400" b="1" dirty="0">
                          <a:effectLst/>
                          <a:latin typeface="Times New Roman"/>
                        </a:rPr>
                        <a:t>Metodolojik Kalitesi</a:t>
                      </a:r>
                      <a:endParaRPr lang="tr-TR" sz="1400" dirty="0">
                        <a:effectLst/>
                      </a:endParaRPr>
                    </a:p>
                  </a:txBody>
                  <a:tcPr marL="68580" marR="68580" marT="0" marB="0"/>
                </a:tc>
                <a:tc>
                  <a:txBody>
                    <a:bodyPr/>
                    <a:lstStyle/>
                    <a:p>
                      <a:pPr algn="ctr">
                        <a:spcAft>
                          <a:spcPts val="0"/>
                        </a:spcAft>
                        <a:tabLst>
                          <a:tab pos="457200" algn="l"/>
                        </a:tabLst>
                      </a:pPr>
                      <a:r>
                        <a:rPr lang="tr-TR" sz="1400" b="1">
                          <a:effectLst/>
                          <a:latin typeface="Times New Roman"/>
                          <a:ea typeface="ＭＳ 明朝"/>
                          <a:cs typeface="Times New Roman"/>
                        </a:rPr>
                        <a:t>Yorumlama</a:t>
                      </a:r>
                      <a:endParaRPr lang="tr-TR" sz="1400">
                        <a:effectLst/>
                        <a:latin typeface="Verdana"/>
                        <a:ea typeface="ＭＳ 明朝"/>
                        <a:cs typeface="Times New Roman"/>
                      </a:endParaRPr>
                    </a:p>
                  </a:txBody>
                  <a:tcPr marL="68580" marR="68580" marT="0" marB="0"/>
                </a:tc>
                <a:extLst>
                  <a:ext uri="{0D108BD9-81ED-4DB2-BD59-A6C34878D82A}">
                    <a16:rowId xmlns:a16="http://schemas.microsoft.com/office/drawing/2014/main" val="10000"/>
                  </a:ext>
                </a:extLst>
              </a:tr>
              <a:tr h="974304">
                <a:tc>
                  <a:txBody>
                    <a:bodyPr/>
                    <a:lstStyle/>
                    <a:p>
                      <a:pPr algn="ctr">
                        <a:tabLst>
                          <a:tab pos="457200" algn="l"/>
                        </a:tabLst>
                      </a:pPr>
                      <a:r>
                        <a:rPr lang="tr-TR" sz="2000" b="1" i="1" dirty="0">
                          <a:solidFill>
                            <a:srgbClr val="FF0000"/>
                          </a:solidFill>
                          <a:effectLst/>
                          <a:latin typeface="Times New Roman"/>
                        </a:rPr>
                        <a:t>Zayıf öneri, </a:t>
                      </a:r>
                      <a:endParaRPr lang="tr-TR" sz="2000" b="1" i="1" dirty="0" smtClean="0">
                        <a:solidFill>
                          <a:srgbClr val="FF0000"/>
                        </a:solidFill>
                        <a:effectLst/>
                        <a:latin typeface="Times New Roman"/>
                      </a:endParaRPr>
                    </a:p>
                    <a:p>
                      <a:pPr algn="ctr">
                        <a:tabLst>
                          <a:tab pos="457200" algn="l"/>
                        </a:tabLst>
                      </a:pPr>
                      <a:r>
                        <a:rPr lang="tr-TR" sz="2000" b="1" i="1" dirty="0" smtClean="0">
                          <a:solidFill>
                            <a:srgbClr val="FF0000"/>
                          </a:solidFill>
                          <a:effectLst/>
                          <a:latin typeface="Times New Roman"/>
                        </a:rPr>
                        <a:t>Yüksek </a:t>
                      </a:r>
                      <a:r>
                        <a:rPr lang="tr-TR" sz="2000" b="1" i="1" dirty="0">
                          <a:solidFill>
                            <a:srgbClr val="FF0000"/>
                          </a:solidFill>
                          <a:effectLst/>
                          <a:latin typeface="Times New Roman"/>
                        </a:rPr>
                        <a:t>düzey kanıt</a:t>
                      </a:r>
                      <a:endParaRPr lang="tr-TR" sz="2000" i="1" dirty="0">
                        <a:solidFill>
                          <a:srgbClr val="FF0000"/>
                        </a:solidFill>
                        <a:effectLst/>
                      </a:endParaRPr>
                    </a:p>
                  </a:txBody>
                  <a:tcPr marL="68580" marR="68580" marT="0" marB="0">
                    <a:solidFill>
                      <a:schemeClr val="bg1">
                        <a:lumMod val="75000"/>
                      </a:schemeClr>
                    </a:solidFill>
                  </a:tcPr>
                </a:tc>
                <a:tc>
                  <a:txBody>
                    <a:bodyPr/>
                    <a:lstStyle/>
                    <a:p>
                      <a:pPr algn="just">
                        <a:tabLst>
                          <a:tab pos="457200" algn="l"/>
                        </a:tabLst>
                      </a:pPr>
                      <a:r>
                        <a:rPr lang="tr-TR" sz="1400" dirty="0">
                          <a:solidFill>
                            <a:srgbClr val="FF0000"/>
                          </a:solidFill>
                          <a:effectLst/>
                          <a:latin typeface="Times New Roman"/>
                        </a:rPr>
                        <a:t>Bir veya daha fazla sayıda iyi planlanmış </a:t>
                      </a:r>
                      <a:r>
                        <a:rPr lang="tr-TR" sz="1400" dirty="0" err="1">
                          <a:solidFill>
                            <a:srgbClr val="FF0000"/>
                          </a:solidFill>
                          <a:effectLst/>
                          <a:latin typeface="Times New Roman"/>
                        </a:rPr>
                        <a:t>non-randomize</a:t>
                      </a:r>
                      <a:r>
                        <a:rPr lang="tr-TR" sz="1400" dirty="0">
                          <a:solidFill>
                            <a:srgbClr val="FF0000"/>
                          </a:solidFill>
                          <a:effectLst/>
                          <a:latin typeface="Times New Roman"/>
                        </a:rPr>
                        <a:t> klinik çalışmalar (gözlemsel-</a:t>
                      </a:r>
                      <a:r>
                        <a:rPr lang="tr-TR" sz="1400" dirty="0" err="1">
                          <a:solidFill>
                            <a:srgbClr val="FF0000"/>
                          </a:solidFill>
                          <a:effectLst/>
                          <a:latin typeface="Times New Roman"/>
                        </a:rPr>
                        <a:t>kesitsel</a:t>
                      </a:r>
                      <a:r>
                        <a:rPr lang="tr-TR" sz="1400" dirty="0">
                          <a:solidFill>
                            <a:srgbClr val="FF0000"/>
                          </a:solidFill>
                          <a:effectLst/>
                          <a:latin typeface="Times New Roman"/>
                        </a:rPr>
                        <a:t> veya </a:t>
                      </a:r>
                      <a:r>
                        <a:rPr lang="tr-TR" sz="1400" dirty="0" err="1">
                          <a:solidFill>
                            <a:srgbClr val="FF0000"/>
                          </a:solidFill>
                          <a:effectLst/>
                          <a:latin typeface="Times New Roman"/>
                        </a:rPr>
                        <a:t>kohort</a:t>
                      </a:r>
                      <a:r>
                        <a:rPr lang="tr-TR" sz="1400" dirty="0">
                          <a:solidFill>
                            <a:srgbClr val="FF0000"/>
                          </a:solidFill>
                          <a:effectLst/>
                          <a:latin typeface="Times New Roman"/>
                        </a:rPr>
                        <a:t>) veya sistemik derlemeler/meta-analizler (iç geçerlilik veya dış genellemede şüphe olmaksızın)</a:t>
                      </a:r>
                      <a:endParaRPr lang="tr-TR" sz="1400" dirty="0">
                        <a:solidFill>
                          <a:srgbClr val="FF0000"/>
                        </a:solidFill>
                        <a:effectLst/>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a:solidFill>
                            <a:srgbClr val="FF0000"/>
                          </a:solidFill>
                          <a:effectLst/>
                          <a:latin typeface="Times New Roman"/>
                          <a:ea typeface="ＭＳ 明朝"/>
                          <a:cs typeface="Times New Roman"/>
                        </a:rPr>
                        <a:t>Hasta ve ortam koşullarına göre testin planlanması ciddi şekilde düşünülmelidir</a:t>
                      </a:r>
                      <a:endParaRPr lang="tr-TR" sz="1400" dirty="0">
                        <a:solidFill>
                          <a:srgbClr val="FF0000"/>
                        </a:solidFill>
                        <a:effectLst/>
                        <a:latin typeface="Verdan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1"/>
                  </a:ext>
                </a:extLst>
              </a:tr>
              <a:tr h="779443">
                <a:tc>
                  <a:txBody>
                    <a:bodyPr/>
                    <a:lstStyle/>
                    <a:p>
                      <a:pPr algn="ctr">
                        <a:tabLst>
                          <a:tab pos="457200" algn="l"/>
                        </a:tabLst>
                      </a:pPr>
                      <a:r>
                        <a:rPr lang="tr-TR" sz="2000" b="1" i="1" dirty="0">
                          <a:solidFill>
                            <a:srgbClr val="3366FF"/>
                          </a:solidFill>
                          <a:effectLst/>
                          <a:latin typeface="Times New Roman"/>
                        </a:rPr>
                        <a:t>Zayıf öneri, </a:t>
                      </a:r>
                      <a:endParaRPr lang="tr-TR" sz="2000" b="1" i="1" dirty="0" smtClean="0">
                        <a:solidFill>
                          <a:srgbClr val="3366FF"/>
                        </a:solidFill>
                        <a:effectLst/>
                        <a:latin typeface="Times New Roman"/>
                      </a:endParaRPr>
                    </a:p>
                    <a:p>
                      <a:pPr algn="ctr">
                        <a:tabLst>
                          <a:tab pos="457200" algn="l"/>
                        </a:tabLst>
                      </a:pPr>
                      <a:r>
                        <a:rPr lang="tr-TR" sz="2000" b="1" i="1" dirty="0" smtClean="0">
                          <a:solidFill>
                            <a:srgbClr val="3366FF"/>
                          </a:solidFill>
                          <a:effectLst/>
                          <a:latin typeface="Times New Roman"/>
                        </a:rPr>
                        <a:t>Orta </a:t>
                      </a:r>
                      <a:r>
                        <a:rPr lang="tr-TR" sz="2000" b="1" i="1" dirty="0">
                          <a:solidFill>
                            <a:srgbClr val="3366FF"/>
                          </a:solidFill>
                          <a:effectLst/>
                          <a:latin typeface="Times New Roman"/>
                        </a:rPr>
                        <a:t>düzey kanıt</a:t>
                      </a:r>
                      <a:endParaRPr lang="tr-TR" sz="2000" i="1" dirty="0">
                        <a:solidFill>
                          <a:srgbClr val="3366FF"/>
                        </a:solidFill>
                        <a:effectLst/>
                      </a:endParaRPr>
                    </a:p>
                  </a:txBody>
                  <a:tcPr marL="68580" marR="68580" marT="0" marB="0">
                    <a:solidFill>
                      <a:schemeClr val="bg1">
                        <a:lumMod val="75000"/>
                      </a:schemeClr>
                    </a:solidFill>
                  </a:tcPr>
                </a:tc>
                <a:tc>
                  <a:txBody>
                    <a:bodyPr/>
                    <a:lstStyle/>
                    <a:p>
                      <a:pPr algn="just">
                        <a:tabLst>
                          <a:tab pos="457200" algn="l"/>
                        </a:tabLst>
                      </a:pPr>
                      <a:r>
                        <a:rPr lang="tr-TR" sz="1400" dirty="0">
                          <a:solidFill>
                            <a:srgbClr val="3366FF"/>
                          </a:solidFill>
                          <a:effectLst/>
                          <a:latin typeface="Times New Roman"/>
                        </a:rPr>
                        <a:t>İç geçerlilik veya dış genellemede küçük şüphelere neden olan, bir veya daha fazla  sınırlamalar </a:t>
                      </a:r>
                      <a:r>
                        <a:rPr lang="tr-TR" sz="1400" dirty="0" smtClean="0">
                          <a:solidFill>
                            <a:srgbClr val="3366FF"/>
                          </a:solidFill>
                          <a:effectLst/>
                          <a:latin typeface="Times New Roman"/>
                        </a:rPr>
                        <a:t>barındıran</a:t>
                      </a:r>
                      <a:r>
                        <a:rPr lang="tr-TR" sz="1400" baseline="0" dirty="0" smtClean="0">
                          <a:solidFill>
                            <a:srgbClr val="3366FF"/>
                          </a:solidFill>
                          <a:effectLst/>
                          <a:latin typeface="Times New Roman"/>
                        </a:rPr>
                        <a:t> </a:t>
                      </a:r>
                      <a:r>
                        <a:rPr lang="tr-TR" sz="1400" dirty="0" err="1" smtClean="0">
                          <a:solidFill>
                            <a:srgbClr val="3366FF"/>
                          </a:solidFill>
                          <a:effectLst/>
                          <a:latin typeface="Times New Roman"/>
                        </a:rPr>
                        <a:t>randomize</a:t>
                      </a:r>
                      <a:r>
                        <a:rPr lang="tr-TR" sz="1400" dirty="0" smtClean="0">
                          <a:solidFill>
                            <a:srgbClr val="3366FF"/>
                          </a:solidFill>
                          <a:effectLst/>
                          <a:latin typeface="Times New Roman"/>
                        </a:rPr>
                        <a:t> olmayan klinik </a:t>
                      </a:r>
                      <a:r>
                        <a:rPr lang="tr-TR" sz="1400" dirty="0">
                          <a:solidFill>
                            <a:srgbClr val="3366FF"/>
                          </a:solidFill>
                          <a:effectLst/>
                          <a:latin typeface="Times New Roman"/>
                        </a:rPr>
                        <a:t>çalışmalar (</a:t>
                      </a:r>
                      <a:r>
                        <a:rPr lang="tr-TR" sz="1400" dirty="0" err="1">
                          <a:solidFill>
                            <a:srgbClr val="3366FF"/>
                          </a:solidFill>
                          <a:effectLst/>
                          <a:latin typeface="Times New Roman"/>
                        </a:rPr>
                        <a:t>kesitsel</a:t>
                      </a:r>
                      <a:r>
                        <a:rPr lang="tr-TR" sz="1400" dirty="0">
                          <a:solidFill>
                            <a:srgbClr val="3366FF"/>
                          </a:solidFill>
                          <a:effectLst/>
                          <a:latin typeface="Times New Roman"/>
                        </a:rPr>
                        <a:t> veya </a:t>
                      </a:r>
                      <a:r>
                        <a:rPr lang="tr-TR" sz="1400" dirty="0" err="1">
                          <a:solidFill>
                            <a:srgbClr val="3366FF"/>
                          </a:solidFill>
                          <a:effectLst/>
                          <a:latin typeface="Times New Roman"/>
                        </a:rPr>
                        <a:t>kohort</a:t>
                      </a:r>
                      <a:r>
                        <a:rPr lang="tr-TR" sz="1400" dirty="0">
                          <a:solidFill>
                            <a:srgbClr val="3366FF"/>
                          </a:solidFill>
                          <a:effectLst/>
                          <a:latin typeface="Times New Roman"/>
                        </a:rPr>
                        <a:t>)</a:t>
                      </a:r>
                      <a:endParaRPr lang="tr-TR" sz="1400" dirty="0">
                        <a:solidFill>
                          <a:srgbClr val="3366FF"/>
                        </a:solidFill>
                        <a:effectLst/>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a:solidFill>
                            <a:srgbClr val="3366FF"/>
                          </a:solidFill>
                          <a:effectLst/>
                          <a:latin typeface="Times New Roman"/>
                          <a:ea typeface="ＭＳ 明朝"/>
                          <a:cs typeface="Times New Roman"/>
                        </a:rPr>
                        <a:t>Hasta bireysel olarak değerlendirilmeli  ve ortam koşullarına göre testin planlanması ciddi şekilde düşünülmelidir</a:t>
                      </a:r>
                      <a:endParaRPr lang="tr-TR" sz="1400" dirty="0">
                        <a:solidFill>
                          <a:srgbClr val="3366FF"/>
                        </a:solidFill>
                        <a:effectLst/>
                        <a:latin typeface="Verdan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2"/>
                  </a:ext>
                </a:extLst>
              </a:tr>
              <a:tr h="584582">
                <a:tc>
                  <a:txBody>
                    <a:bodyPr/>
                    <a:lstStyle/>
                    <a:p>
                      <a:pPr algn="ctr">
                        <a:tabLst>
                          <a:tab pos="457200" algn="l"/>
                        </a:tabLst>
                      </a:pPr>
                      <a:r>
                        <a:rPr lang="tr-TR" sz="2000" b="1" i="1" dirty="0">
                          <a:solidFill>
                            <a:srgbClr val="008000"/>
                          </a:solidFill>
                          <a:effectLst/>
                          <a:latin typeface="Times New Roman"/>
                        </a:rPr>
                        <a:t>Zayıf öneri, </a:t>
                      </a:r>
                      <a:endParaRPr lang="tr-TR" sz="2000" b="1" i="1" dirty="0" smtClean="0">
                        <a:solidFill>
                          <a:srgbClr val="008000"/>
                        </a:solidFill>
                        <a:effectLst/>
                        <a:latin typeface="Times New Roman"/>
                      </a:endParaRPr>
                    </a:p>
                    <a:p>
                      <a:pPr algn="ctr">
                        <a:tabLst>
                          <a:tab pos="457200" algn="l"/>
                        </a:tabLst>
                      </a:pPr>
                      <a:r>
                        <a:rPr lang="tr-TR" sz="2000" b="1" i="1" dirty="0" smtClean="0">
                          <a:solidFill>
                            <a:srgbClr val="008000"/>
                          </a:solidFill>
                          <a:effectLst/>
                          <a:latin typeface="Times New Roman"/>
                        </a:rPr>
                        <a:t>Düşük </a:t>
                      </a:r>
                      <a:r>
                        <a:rPr lang="tr-TR" sz="2000" b="1" i="1" dirty="0">
                          <a:solidFill>
                            <a:srgbClr val="008000"/>
                          </a:solidFill>
                          <a:effectLst/>
                          <a:latin typeface="Times New Roman"/>
                        </a:rPr>
                        <a:t>düzey kanıt</a:t>
                      </a:r>
                      <a:endParaRPr lang="tr-TR" sz="2000" i="1" dirty="0">
                        <a:solidFill>
                          <a:srgbClr val="008000"/>
                        </a:solidFill>
                        <a:effectLst/>
                      </a:endParaRPr>
                    </a:p>
                  </a:txBody>
                  <a:tcPr marL="68580" marR="68580" marT="0" marB="0">
                    <a:solidFill>
                      <a:schemeClr val="bg1">
                        <a:lumMod val="75000"/>
                      </a:schemeClr>
                    </a:solidFill>
                  </a:tcPr>
                </a:tc>
                <a:tc>
                  <a:txBody>
                    <a:bodyPr/>
                    <a:lstStyle/>
                    <a:p>
                      <a:pPr algn="just">
                        <a:tabLst>
                          <a:tab pos="457200" algn="l"/>
                        </a:tabLst>
                      </a:pPr>
                      <a:r>
                        <a:rPr lang="tr-TR" sz="1400" dirty="0">
                          <a:solidFill>
                            <a:srgbClr val="008000"/>
                          </a:solidFill>
                          <a:effectLst/>
                          <a:latin typeface="Times New Roman"/>
                        </a:rPr>
                        <a:t>İç geçerlilik veya dış genellemede ciddi şüphelere neden olan, önemli  sınırlamalar </a:t>
                      </a:r>
                      <a:r>
                        <a:rPr lang="tr-TR" sz="1400" dirty="0" smtClean="0">
                          <a:solidFill>
                            <a:srgbClr val="008000"/>
                          </a:solidFill>
                          <a:effectLst/>
                          <a:latin typeface="Times New Roman"/>
                        </a:rPr>
                        <a:t>barındıran</a:t>
                      </a:r>
                      <a:r>
                        <a:rPr lang="tr-TR" sz="1400" baseline="0" dirty="0" smtClean="0">
                          <a:solidFill>
                            <a:srgbClr val="008000"/>
                          </a:solidFill>
                          <a:effectLst/>
                          <a:latin typeface="Times New Roman"/>
                        </a:rPr>
                        <a:t> </a:t>
                      </a:r>
                      <a:r>
                        <a:rPr lang="tr-TR" sz="1400" dirty="0" err="1" smtClean="0">
                          <a:solidFill>
                            <a:srgbClr val="008000"/>
                          </a:solidFill>
                          <a:effectLst/>
                          <a:latin typeface="Times New Roman"/>
                        </a:rPr>
                        <a:t>randomize</a:t>
                      </a:r>
                      <a:r>
                        <a:rPr lang="tr-TR" sz="1400" dirty="0" smtClean="0">
                          <a:solidFill>
                            <a:srgbClr val="008000"/>
                          </a:solidFill>
                          <a:effectLst/>
                          <a:latin typeface="Times New Roman"/>
                        </a:rPr>
                        <a:t> olmayan klinik </a:t>
                      </a:r>
                      <a:r>
                        <a:rPr lang="tr-TR" sz="1400" dirty="0">
                          <a:solidFill>
                            <a:srgbClr val="008000"/>
                          </a:solidFill>
                          <a:effectLst/>
                          <a:latin typeface="Times New Roman"/>
                        </a:rPr>
                        <a:t>çalışmalar</a:t>
                      </a:r>
                      <a:endParaRPr lang="tr-TR" sz="1400" dirty="0">
                        <a:solidFill>
                          <a:srgbClr val="008000"/>
                        </a:solidFill>
                        <a:effectLst/>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a:solidFill>
                            <a:srgbClr val="008000"/>
                          </a:solidFill>
                          <a:effectLst/>
                          <a:latin typeface="Times New Roman"/>
                          <a:ea typeface="ＭＳ 明朝"/>
                          <a:cs typeface="Times New Roman"/>
                        </a:rPr>
                        <a:t>Alternatif seçenekler aynı şekilde  düşünülebilir</a:t>
                      </a:r>
                      <a:endParaRPr lang="tr-TR" sz="1400" dirty="0">
                        <a:solidFill>
                          <a:srgbClr val="008000"/>
                        </a:solidFill>
                        <a:effectLst/>
                        <a:latin typeface="Verdan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66737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15</a:t>
            </a:r>
            <a:r>
              <a:rPr lang="en-US" sz="2800" i="1" dirty="0">
                <a:latin typeface="Times New Roman"/>
                <a:cs typeface="Times New Roman"/>
              </a:rPr>
              <a:t>] </a:t>
            </a:r>
            <a:r>
              <a:rPr lang="en-US" sz="2800" i="1" dirty="0" err="1">
                <a:latin typeface="Times New Roman"/>
                <a:cs typeface="Times New Roman"/>
              </a:rPr>
              <a:t>DTK’nin</a:t>
            </a:r>
            <a:r>
              <a:rPr lang="en-US" sz="2800" i="1" dirty="0">
                <a:latin typeface="Times New Roman"/>
                <a:cs typeface="Times New Roman"/>
              </a:rPr>
              <a:t> </a:t>
            </a:r>
            <a:r>
              <a:rPr lang="en-US" sz="2800" i="1" dirty="0" err="1">
                <a:latin typeface="Times New Roman"/>
                <a:cs typeface="Times New Roman"/>
              </a:rPr>
              <a:t>uzun</a:t>
            </a:r>
            <a:r>
              <a:rPr lang="en-US" sz="2800" i="1" dirty="0">
                <a:latin typeface="Times New Roman"/>
                <a:cs typeface="Times New Roman"/>
              </a:rPr>
              <a:t> </a:t>
            </a:r>
            <a:r>
              <a:rPr lang="en-US" sz="2800" i="1" dirty="0" err="1">
                <a:latin typeface="Times New Roman"/>
                <a:cs typeface="Times New Roman"/>
              </a:rPr>
              <a:t>dönem</a:t>
            </a:r>
            <a:r>
              <a:rPr lang="en-US" sz="2800" i="1" dirty="0">
                <a:latin typeface="Times New Roman"/>
                <a:cs typeface="Times New Roman"/>
              </a:rPr>
              <a:t> </a:t>
            </a:r>
            <a:r>
              <a:rPr lang="en-US" sz="2800" i="1" dirty="0" err="1">
                <a:latin typeface="Times New Roman"/>
                <a:cs typeface="Times New Roman"/>
              </a:rPr>
              <a:t>takibinde</a:t>
            </a:r>
            <a:r>
              <a:rPr lang="en-US" sz="2800" i="1" dirty="0">
                <a:latin typeface="Times New Roman"/>
                <a:cs typeface="Times New Roman"/>
              </a:rPr>
              <a:t> </a:t>
            </a:r>
            <a:r>
              <a:rPr lang="en-US" sz="2800" i="1" dirty="0" err="1">
                <a:latin typeface="Times New Roman"/>
                <a:cs typeface="Times New Roman"/>
              </a:rPr>
              <a:t>tiroid</a:t>
            </a:r>
            <a:r>
              <a:rPr lang="en-US" sz="2800" i="1" dirty="0">
                <a:latin typeface="Times New Roman"/>
                <a:cs typeface="Times New Roman"/>
              </a:rPr>
              <a:t> </a:t>
            </a:r>
            <a:r>
              <a:rPr lang="en-US" sz="2800" i="1" dirty="0" err="1">
                <a:latin typeface="Times New Roman"/>
                <a:cs typeface="Times New Roman"/>
              </a:rPr>
              <a:t>hormon</a:t>
            </a:r>
            <a:r>
              <a:rPr lang="en-US" sz="2800" i="1" dirty="0">
                <a:latin typeface="Times New Roman"/>
                <a:cs typeface="Times New Roman"/>
              </a:rPr>
              <a:t>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esnasında</a:t>
            </a:r>
            <a:r>
              <a:rPr lang="en-US" sz="2800" i="1" dirty="0">
                <a:latin typeface="Times New Roman"/>
                <a:cs typeface="Times New Roman"/>
              </a:rPr>
              <a:t> TSH </a:t>
            </a:r>
            <a:r>
              <a:rPr lang="en-US" sz="2800" i="1" dirty="0" err="1">
                <a:latin typeface="Times New Roman"/>
                <a:cs typeface="Times New Roman"/>
              </a:rPr>
              <a:t>supresyonunun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0"/>
            <a:ext cx="8229600" cy="4256314"/>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tr-TR" sz="2800" b="1" dirty="0">
                <a:latin typeface="Times New Roman"/>
                <a:cs typeface="Times New Roman"/>
              </a:rPr>
              <a:t>ÖNERİ 70 </a:t>
            </a:r>
            <a:endParaRPr lang="tr-TR" sz="2800" dirty="0">
              <a:latin typeface="Times New Roman"/>
              <a:cs typeface="Times New Roman"/>
            </a:endParaRPr>
          </a:p>
          <a:p>
            <a:r>
              <a:rPr lang="tr-TR" sz="2800" i="1" dirty="0">
                <a:latin typeface="Times New Roman"/>
                <a:cs typeface="Times New Roman"/>
              </a:rPr>
              <a:t>E) </a:t>
            </a:r>
            <a:r>
              <a:rPr lang="tr-TR" sz="2800" i="1" dirty="0" err="1">
                <a:latin typeface="Times New Roman"/>
                <a:cs typeface="Times New Roman"/>
              </a:rPr>
              <a:t>Ablasyon</a:t>
            </a:r>
            <a:r>
              <a:rPr lang="tr-TR" sz="2800" i="1" dirty="0">
                <a:latin typeface="Times New Roman"/>
                <a:cs typeface="Times New Roman"/>
              </a:rPr>
              <a:t> tedavisi veya </a:t>
            </a:r>
            <a:r>
              <a:rPr lang="tr-TR" sz="2800" i="1" dirty="0" err="1">
                <a:latin typeface="Times New Roman"/>
                <a:cs typeface="Times New Roman"/>
              </a:rPr>
              <a:t>adjuvan</a:t>
            </a:r>
            <a:r>
              <a:rPr lang="tr-TR" sz="2800" i="1" dirty="0">
                <a:latin typeface="Times New Roman"/>
                <a:cs typeface="Times New Roman"/>
              </a:rPr>
              <a:t> terapi yapılmamış, boyun </a:t>
            </a:r>
            <a:r>
              <a:rPr lang="tr-TR" sz="2800" i="1" dirty="0" err="1">
                <a:latin typeface="Times New Roman"/>
                <a:cs typeface="Times New Roman"/>
              </a:rPr>
              <a:t>US’si</a:t>
            </a:r>
            <a:r>
              <a:rPr lang="tr-TR" sz="2800" i="1" dirty="0">
                <a:latin typeface="Times New Roman"/>
                <a:cs typeface="Times New Roman"/>
              </a:rPr>
              <a:t> normal olan düşük ya da tespit edilemeyen serum </a:t>
            </a:r>
            <a:r>
              <a:rPr lang="tr-TR" sz="2800" i="1" dirty="0" err="1">
                <a:latin typeface="Times New Roman"/>
                <a:cs typeface="Times New Roman"/>
              </a:rPr>
              <a:t>Tg</a:t>
            </a:r>
            <a:r>
              <a:rPr lang="tr-TR" sz="2800" i="1" dirty="0">
                <a:latin typeface="Times New Roman"/>
                <a:cs typeface="Times New Roman"/>
              </a:rPr>
              <a:t> düzeyi olan, </a:t>
            </a:r>
            <a:r>
              <a:rPr lang="tr-TR" sz="2800" i="1" dirty="0" err="1">
                <a:latin typeface="Times New Roman"/>
                <a:cs typeface="Times New Roman"/>
              </a:rPr>
              <a:t>Tg</a:t>
            </a:r>
            <a:r>
              <a:rPr lang="tr-TR" sz="2800" i="1" dirty="0">
                <a:latin typeface="Times New Roman"/>
                <a:cs typeface="Times New Roman"/>
              </a:rPr>
              <a:t> ya da </a:t>
            </a:r>
            <a:r>
              <a:rPr lang="tr-TR" sz="2800" i="1" dirty="0" err="1">
                <a:latin typeface="Times New Roman"/>
                <a:cs typeface="Times New Roman"/>
              </a:rPr>
              <a:t>Tg</a:t>
            </a:r>
            <a:r>
              <a:rPr lang="tr-TR" sz="2800" i="1" dirty="0">
                <a:latin typeface="Times New Roman"/>
                <a:cs typeface="Times New Roman"/>
              </a:rPr>
              <a:t> antikorları artmayan tedaviye çok iyi ya da belirsiz yanıt veren hastalarda, TSH düzeyinin düşük referans aralığına kadar yükselmesine izin verilebilir (0.5–2 </a:t>
            </a:r>
            <a:r>
              <a:rPr lang="tr-TR" sz="2800" i="1" dirty="0" err="1">
                <a:latin typeface="Times New Roman"/>
                <a:cs typeface="Times New Roman"/>
              </a:rPr>
              <a:t>mU</a:t>
            </a:r>
            <a:r>
              <a:rPr lang="tr-TR" sz="2800" i="1" dirty="0">
                <a:latin typeface="Times New Roman"/>
                <a:cs typeface="Times New Roman"/>
              </a:rPr>
              <a:t>/L). </a:t>
            </a:r>
            <a:endParaRPr lang="tr-TR" sz="2800" i="1" dirty="0" smtClean="0">
              <a:latin typeface="Times New Roman"/>
              <a:cs typeface="Times New Roman"/>
            </a:endParaRPr>
          </a:p>
          <a:p>
            <a:pPr marL="0" indent="0">
              <a:buNone/>
            </a:pPr>
            <a:r>
              <a:rPr lang="tr-TR" sz="2800" b="1" i="1" dirty="0" smtClean="0">
                <a:solidFill>
                  <a:srgbClr val="FF0000"/>
                </a:solidFill>
                <a:latin typeface="Times New Roman"/>
                <a:cs typeface="Times New Roman"/>
              </a:rPr>
              <a:t>(</a:t>
            </a:r>
            <a:r>
              <a:rPr lang="tr-TR" sz="2800" b="1" i="1" dirty="0">
                <a:solidFill>
                  <a:srgbClr val="FF0000"/>
                </a:solidFill>
                <a:latin typeface="Times New Roman"/>
                <a:cs typeface="Times New Roman"/>
              </a:rPr>
              <a:t>Zayıf öneri, düşük düzey kanıt</a:t>
            </a:r>
            <a:r>
              <a:rPr lang="tr-TR" sz="2800" b="1" i="1" dirty="0">
                <a:latin typeface="Times New Roman"/>
                <a:cs typeface="Times New Roman"/>
              </a:rPr>
              <a:t>)</a:t>
            </a:r>
            <a:endParaRPr lang="tr-TR" sz="2800" dirty="0">
              <a:latin typeface="Times New Roman"/>
              <a:cs typeface="Times New Roman"/>
            </a:endParaRPr>
          </a:p>
          <a:p>
            <a:pPr marL="0" indent="0">
              <a:buNone/>
            </a:pPr>
            <a:endParaRPr lang="en-US" sz="2800" dirty="0"/>
          </a:p>
        </p:txBody>
      </p:sp>
    </p:spTree>
    <p:extLst>
      <p:ext uri="{BB962C8B-B14F-4D97-AF65-F5344CB8AC3E}">
        <p14:creationId xmlns:p14="http://schemas.microsoft.com/office/powerpoint/2010/main" val="37512384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Uzun dönem </a:t>
            </a:r>
            <a:r>
              <a:rPr lang="tr-TR" sz="2800" dirty="0" err="1">
                <a:latin typeface="Times New Roman"/>
                <a:cs typeface="Times New Roman"/>
              </a:rPr>
              <a:t>tiroid</a:t>
            </a:r>
            <a:r>
              <a:rPr lang="tr-TR" sz="2800" dirty="0">
                <a:latin typeface="Times New Roman"/>
                <a:cs typeface="Times New Roman"/>
              </a:rPr>
              <a:t> hormon tedavisinde TSH hedefleri </a:t>
            </a:r>
            <a:endParaRPr lang="en-US" sz="2800" dirty="0">
              <a:latin typeface="Times New Roman"/>
              <a:cs typeface="Times New Roman"/>
            </a:endParaRPr>
          </a:p>
        </p:txBody>
      </p:sp>
      <p:pic>
        <p:nvPicPr>
          <p:cNvPr id="4" name="Picture 3" descr="Macintosh HD:Users:Taner:Desktop:Tablo 15.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03527"/>
            <a:ext cx="8229600" cy="5023556"/>
          </a:xfrm>
          <a:prstGeom prst="rect">
            <a:avLst/>
          </a:prstGeom>
          <a:noFill/>
          <a:ln>
            <a:noFill/>
          </a:ln>
        </p:spPr>
      </p:pic>
    </p:spTree>
    <p:extLst>
      <p:ext uri="{BB962C8B-B14F-4D97-AF65-F5344CB8AC3E}">
        <p14:creationId xmlns:p14="http://schemas.microsoft.com/office/powerpoint/2010/main" val="38921802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20</a:t>
            </a:r>
            <a:r>
              <a:rPr lang="en-US" sz="2800" i="1" dirty="0">
                <a:latin typeface="Times New Roman"/>
                <a:cs typeface="Times New Roman"/>
              </a:rPr>
              <a:t>] </a:t>
            </a:r>
            <a:r>
              <a:rPr lang="en-US" sz="2800" i="1" dirty="0" err="1" smtClean="0">
                <a:latin typeface="Times New Roman"/>
                <a:cs typeface="Times New Roman"/>
              </a:rPr>
              <a:t>Etanol</a:t>
            </a:r>
            <a:r>
              <a:rPr lang="en-US" sz="2800" i="1" dirty="0" smtClean="0">
                <a:latin typeface="Times New Roman"/>
                <a:cs typeface="Times New Roman"/>
              </a:rPr>
              <a:t> </a:t>
            </a:r>
            <a:r>
              <a:rPr lang="en-US" sz="2800" i="1" dirty="0" err="1">
                <a:latin typeface="Times New Roman"/>
                <a:cs typeface="Times New Roman"/>
              </a:rPr>
              <a:t>Enjeksiyonu</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434315"/>
            <a:ext cx="8229600" cy="5152496"/>
          </a:xfrm>
        </p:spPr>
        <p:style>
          <a:lnRef idx="1">
            <a:schemeClr val="dk1"/>
          </a:lnRef>
          <a:fillRef idx="2">
            <a:schemeClr val="dk1"/>
          </a:fillRef>
          <a:effectRef idx="1">
            <a:schemeClr val="dk1"/>
          </a:effectRef>
          <a:fontRef idx="minor">
            <a:schemeClr val="dk1"/>
          </a:fontRef>
        </p:style>
        <p:txBody>
          <a:bodyPr>
            <a:normAutofit fontScale="55000" lnSpcReduction="20000"/>
          </a:bodyPr>
          <a:lstStyle/>
          <a:p>
            <a:pPr>
              <a:lnSpc>
                <a:spcPts val="2400"/>
              </a:lnSpc>
            </a:pPr>
            <a:r>
              <a:rPr lang="tr-TR" dirty="0" err="1" smtClean="0">
                <a:latin typeface="Times New Roman"/>
                <a:cs typeface="Times New Roman"/>
              </a:rPr>
              <a:t>Perkütan</a:t>
            </a:r>
            <a:r>
              <a:rPr lang="tr-TR" dirty="0" smtClean="0">
                <a:latin typeface="Times New Roman"/>
                <a:cs typeface="Times New Roman"/>
              </a:rPr>
              <a:t> etanol </a:t>
            </a:r>
            <a:r>
              <a:rPr lang="tr-TR" dirty="0">
                <a:latin typeface="Times New Roman"/>
                <a:cs typeface="Times New Roman"/>
              </a:rPr>
              <a:t>enjeksiyonu (</a:t>
            </a:r>
            <a:r>
              <a:rPr lang="tr-TR" dirty="0" smtClean="0">
                <a:latin typeface="Times New Roman"/>
                <a:cs typeface="Times New Roman"/>
              </a:rPr>
              <a:t>PEI), </a:t>
            </a:r>
            <a:r>
              <a:rPr lang="tr-TR" dirty="0" err="1" smtClean="0">
                <a:latin typeface="Times New Roman"/>
                <a:cs typeface="Times New Roman"/>
              </a:rPr>
              <a:t>nüks</a:t>
            </a:r>
            <a:r>
              <a:rPr lang="tr-TR" dirty="0" smtClean="0">
                <a:latin typeface="Times New Roman"/>
                <a:cs typeface="Times New Roman"/>
              </a:rPr>
              <a:t> </a:t>
            </a:r>
            <a:r>
              <a:rPr lang="tr-TR" dirty="0" err="1">
                <a:latin typeface="Times New Roman"/>
                <a:cs typeface="Times New Roman"/>
              </a:rPr>
              <a:t>DTK’i</a:t>
            </a:r>
            <a:r>
              <a:rPr lang="tr-TR" dirty="0">
                <a:latin typeface="Times New Roman"/>
                <a:cs typeface="Times New Roman"/>
              </a:rPr>
              <a:t> olan ve </a:t>
            </a:r>
            <a:r>
              <a:rPr lang="tr-TR" dirty="0" err="1">
                <a:latin typeface="Times New Roman"/>
                <a:cs typeface="Times New Roman"/>
              </a:rPr>
              <a:t>metastatik</a:t>
            </a:r>
            <a:r>
              <a:rPr lang="tr-TR" dirty="0">
                <a:latin typeface="Times New Roman"/>
                <a:cs typeface="Times New Roman"/>
              </a:rPr>
              <a:t> LN saptanan hastalarda cerrahi dışı tedavi seçeneği olarak ilgi görmektedir. </a:t>
            </a:r>
            <a:endParaRPr lang="tr-TR" dirty="0" smtClean="0">
              <a:latin typeface="Times New Roman"/>
              <a:cs typeface="Times New Roman"/>
            </a:endParaRPr>
          </a:p>
          <a:p>
            <a:pPr>
              <a:lnSpc>
                <a:spcPts val="2400"/>
              </a:lnSpc>
            </a:pPr>
            <a:r>
              <a:rPr lang="tr-TR" dirty="0" smtClean="0">
                <a:solidFill>
                  <a:schemeClr val="tx1"/>
                </a:solidFill>
                <a:latin typeface="Times New Roman"/>
                <a:cs typeface="Times New Roman"/>
              </a:rPr>
              <a:t>Bu </a:t>
            </a:r>
            <a:r>
              <a:rPr lang="tr-TR" dirty="0">
                <a:solidFill>
                  <a:schemeClr val="tx1"/>
                </a:solidFill>
                <a:latin typeface="Times New Roman"/>
                <a:cs typeface="Times New Roman"/>
              </a:rPr>
              <a:t>konuda yapılan çoğu çalışmanın kısıtlamaları arasında az sayıda hasta bulunması, kısa dönem takip süresi ve hastaların çoğunda LN boyutunun küçük olması (&lt;5-8 mm) bulunmaktadır</a:t>
            </a:r>
            <a:r>
              <a:rPr lang="tr-TR" dirty="0" smtClean="0">
                <a:solidFill>
                  <a:schemeClr val="tx1"/>
                </a:solidFill>
                <a:latin typeface="Times New Roman"/>
                <a:cs typeface="Times New Roman"/>
              </a:rPr>
              <a:t>.</a:t>
            </a:r>
          </a:p>
          <a:p>
            <a:pPr>
              <a:lnSpc>
                <a:spcPts val="2400"/>
              </a:lnSpc>
            </a:pPr>
            <a:r>
              <a:rPr lang="tr-TR" dirty="0" smtClean="0">
                <a:solidFill>
                  <a:schemeClr val="tx1"/>
                </a:solidFill>
                <a:latin typeface="Times New Roman"/>
                <a:cs typeface="Times New Roman"/>
              </a:rPr>
              <a:t> </a:t>
            </a:r>
            <a:r>
              <a:rPr lang="tr-TR" dirty="0">
                <a:solidFill>
                  <a:schemeClr val="tx1"/>
                </a:solidFill>
                <a:latin typeface="Times New Roman"/>
                <a:cs typeface="Times New Roman"/>
              </a:rPr>
              <a:t>PEI seçeneği iyi cerrahi adayı olmayan hastalarda tercih edilmesi genel </a:t>
            </a:r>
            <a:r>
              <a:rPr lang="tr-TR" dirty="0" err="1">
                <a:solidFill>
                  <a:schemeClr val="tx1"/>
                </a:solidFill>
                <a:latin typeface="Times New Roman"/>
                <a:cs typeface="Times New Roman"/>
              </a:rPr>
              <a:t>konsensustur</a:t>
            </a:r>
            <a:r>
              <a:rPr lang="tr-TR" dirty="0">
                <a:solidFill>
                  <a:schemeClr val="tx1"/>
                </a:solidFill>
                <a:latin typeface="Times New Roman"/>
                <a:cs typeface="Times New Roman"/>
              </a:rPr>
              <a:t>. </a:t>
            </a:r>
            <a:endParaRPr lang="tr-TR" dirty="0" smtClean="0">
              <a:solidFill>
                <a:schemeClr val="tx1"/>
              </a:solidFill>
              <a:latin typeface="Times New Roman"/>
              <a:cs typeface="Times New Roman"/>
            </a:endParaRPr>
          </a:p>
          <a:p>
            <a:pPr>
              <a:lnSpc>
                <a:spcPts val="2400"/>
              </a:lnSpc>
            </a:pPr>
            <a:r>
              <a:rPr lang="tr-TR" dirty="0" smtClean="0">
                <a:solidFill>
                  <a:schemeClr val="tx1"/>
                </a:solidFill>
                <a:latin typeface="Times New Roman"/>
                <a:cs typeface="Times New Roman"/>
              </a:rPr>
              <a:t>Çoğu </a:t>
            </a:r>
            <a:r>
              <a:rPr lang="tr-TR" dirty="0">
                <a:solidFill>
                  <a:schemeClr val="tx1"/>
                </a:solidFill>
                <a:latin typeface="Times New Roman"/>
                <a:cs typeface="Times New Roman"/>
              </a:rPr>
              <a:t>hasta birden fazla seansa ihtiyaç duymaktadır ve &gt;2cm </a:t>
            </a:r>
            <a:r>
              <a:rPr lang="tr-TR" dirty="0" err="1">
                <a:solidFill>
                  <a:schemeClr val="tx1"/>
                </a:solidFill>
                <a:latin typeface="Times New Roman"/>
                <a:cs typeface="Times New Roman"/>
              </a:rPr>
              <a:t>LN’larının</a:t>
            </a:r>
            <a:r>
              <a:rPr lang="tr-TR" dirty="0">
                <a:solidFill>
                  <a:schemeClr val="tx1"/>
                </a:solidFill>
                <a:latin typeface="Times New Roman"/>
                <a:cs typeface="Times New Roman"/>
              </a:rPr>
              <a:t> PEI ile tedavi edilmesi zordur. </a:t>
            </a:r>
            <a:endParaRPr lang="tr-TR" dirty="0" smtClean="0">
              <a:solidFill>
                <a:schemeClr val="tx1"/>
              </a:solidFill>
              <a:latin typeface="Times New Roman"/>
              <a:cs typeface="Times New Roman"/>
            </a:endParaRPr>
          </a:p>
          <a:p>
            <a:pPr>
              <a:lnSpc>
                <a:spcPts val="2400"/>
              </a:lnSpc>
            </a:pPr>
            <a:r>
              <a:rPr lang="tr-TR" dirty="0" err="1" smtClean="0">
                <a:solidFill>
                  <a:schemeClr val="tx1"/>
                </a:solidFill>
                <a:latin typeface="Times New Roman"/>
                <a:cs typeface="Times New Roman"/>
              </a:rPr>
              <a:t>Fokal</a:t>
            </a:r>
            <a:r>
              <a:rPr lang="tr-TR" dirty="0" smtClean="0">
                <a:solidFill>
                  <a:schemeClr val="tx1"/>
                </a:solidFill>
                <a:latin typeface="Times New Roman"/>
                <a:cs typeface="Times New Roman"/>
              </a:rPr>
              <a:t> </a:t>
            </a:r>
            <a:r>
              <a:rPr lang="tr-TR" dirty="0">
                <a:solidFill>
                  <a:schemeClr val="tx1"/>
                </a:solidFill>
                <a:latin typeface="Times New Roman"/>
                <a:cs typeface="Times New Roman"/>
              </a:rPr>
              <a:t>PEI tedavisi cerrahi literatürde </a:t>
            </a:r>
            <a:r>
              <a:rPr lang="tr-TR" dirty="0" err="1">
                <a:solidFill>
                  <a:schemeClr val="tx1"/>
                </a:solidFill>
                <a:latin typeface="Times New Roman"/>
                <a:cs typeface="Times New Roman"/>
              </a:rPr>
              <a:t>inkomplet</a:t>
            </a:r>
            <a:r>
              <a:rPr lang="tr-TR" dirty="0">
                <a:solidFill>
                  <a:schemeClr val="tx1"/>
                </a:solidFill>
                <a:latin typeface="Times New Roman"/>
                <a:cs typeface="Times New Roman"/>
              </a:rPr>
              <a:t> bir tedavi olarak çok sevilmeyen “</a:t>
            </a:r>
            <a:r>
              <a:rPr lang="tr-TR" dirty="0" err="1">
                <a:solidFill>
                  <a:schemeClr val="tx1"/>
                </a:solidFill>
                <a:latin typeface="Times New Roman"/>
                <a:cs typeface="Times New Roman"/>
              </a:rPr>
              <a:t>berry</a:t>
            </a:r>
            <a:r>
              <a:rPr lang="tr-TR" dirty="0">
                <a:solidFill>
                  <a:schemeClr val="tx1"/>
                </a:solidFill>
                <a:latin typeface="Times New Roman"/>
                <a:cs typeface="Times New Roman"/>
              </a:rPr>
              <a:t> </a:t>
            </a:r>
            <a:r>
              <a:rPr lang="tr-TR" dirty="0" err="1">
                <a:solidFill>
                  <a:schemeClr val="tx1"/>
                </a:solidFill>
                <a:latin typeface="Times New Roman"/>
                <a:cs typeface="Times New Roman"/>
              </a:rPr>
              <a:t>picking</a:t>
            </a:r>
            <a:r>
              <a:rPr lang="tr-TR" dirty="0">
                <a:solidFill>
                  <a:schemeClr val="tx1"/>
                </a:solidFill>
                <a:latin typeface="Times New Roman"/>
                <a:cs typeface="Times New Roman"/>
              </a:rPr>
              <a:t>” olarak adlandırılan cerrahi olmayan bir tedavi şeklini oluşturur. </a:t>
            </a:r>
            <a:endParaRPr lang="tr-TR" dirty="0" smtClean="0">
              <a:solidFill>
                <a:schemeClr val="tx1"/>
              </a:solidFill>
              <a:latin typeface="Times New Roman"/>
              <a:cs typeface="Times New Roman"/>
            </a:endParaRPr>
          </a:p>
          <a:p>
            <a:pPr>
              <a:lnSpc>
                <a:spcPts val="2400"/>
              </a:lnSpc>
            </a:pPr>
            <a:r>
              <a:rPr lang="tr-TR" dirty="0" smtClean="0">
                <a:solidFill>
                  <a:schemeClr val="tx1"/>
                </a:solidFill>
                <a:latin typeface="Times New Roman"/>
                <a:cs typeface="Times New Roman"/>
              </a:rPr>
              <a:t>Klinik </a:t>
            </a:r>
            <a:r>
              <a:rPr lang="tr-TR" dirty="0">
                <a:solidFill>
                  <a:schemeClr val="tx1"/>
                </a:solidFill>
                <a:latin typeface="Times New Roman"/>
                <a:cs typeface="Times New Roman"/>
              </a:rPr>
              <a:t>olarak belirgin ve </a:t>
            </a:r>
            <a:r>
              <a:rPr lang="tr-TR" dirty="0" err="1">
                <a:solidFill>
                  <a:schemeClr val="tx1"/>
                </a:solidFill>
                <a:latin typeface="Times New Roman"/>
                <a:cs typeface="Times New Roman"/>
              </a:rPr>
              <a:t>progresif</a:t>
            </a:r>
            <a:r>
              <a:rPr lang="tr-TR" dirty="0">
                <a:solidFill>
                  <a:schemeClr val="tx1"/>
                </a:solidFill>
                <a:latin typeface="Times New Roman"/>
                <a:cs typeface="Times New Roman"/>
              </a:rPr>
              <a:t> LN metastazı olan DTK hastalarında boyun </a:t>
            </a:r>
            <a:r>
              <a:rPr lang="tr-TR" dirty="0" err="1">
                <a:solidFill>
                  <a:schemeClr val="tx1"/>
                </a:solidFill>
                <a:latin typeface="Times New Roman"/>
                <a:cs typeface="Times New Roman"/>
              </a:rPr>
              <a:t>kompartman</a:t>
            </a:r>
            <a:r>
              <a:rPr lang="tr-TR" dirty="0">
                <a:solidFill>
                  <a:schemeClr val="tx1"/>
                </a:solidFill>
                <a:latin typeface="Times New Roman"/>
                <a:cs typeface="Times New Roman"/>
              </a:rPr>
              <a:t> </a:t>
            </a:r>
            <a:r>
              <a:rPr lang="tr-TR" dirty="0" err="1">
                <a:solidFill>
                  <a:schemeClr val="tx1"/>
                </a:solidFill>
                <a:latin typeface="Times New Roman"/>
                <a:cs typeface="Times New Roman"/>
              </a:rPr>
              <a:t>diseksiyonu</a:t>
            </a:r>
            <a:r>
              <a:rPr lang="tr-TR" dirty="0">
                <a:solidFill>
                  <a:schemeClr val="tx1"/>
                </a:solidFill>
                <a:latin typeface="Times New Roman"/>
                <a:cs typeface="Times New Roman"/>
              </a:rPr>
              <a:t> hala ilk seçenek olarak değerlendirilmektedir. </a:t>
            </a:r>
            <a:endParaRPr lang="tr-TR" dirty="0" smtClean="0">
              <a:solidFill>
                <a:schemeClr val="tx1"/>
              </a:solidFill>
              <a:latin typeface="Times New Roman"/>
              <a:cs typeface="Times New Roman"/>
            </a:endParaRPr>
          </a:p>
          <a:p>
            <a:pPr>
              <a:lnSpc>
                <a:spcPts val="2400"/>
              </a:lnSpc>
            </a:pPr>
            <a:r>
              <a:rPr lang="tr-TR" dirty="0" smtClean="0">
                <a:solidFill>
                  <a:schemeClr val="tx1"/>
                </a:solidFill>
                <a:latin typeface="Times New Roman"/>
                <a:cs typeface="Times New Roman"/>
              </a:rPr>
              <a:t>LN </a:t>
            </a:r>
            <a:r>
              <a:rPr lang="tr-TR" dirty="0">
                <a:solidFill>
                  <a:schemeClr val="tx1"/>
                </a:solidFill>
                <a:latin typeface="Times New Roman"/>
                <a:cs typeface="Times New Roman"/>
              </a:rPr>
              <a:t>metastazı olan hastalarda optimal tedavi stratejisi belirlenirken önceki tedavi </a:t>
            </a:r>
            <a:r>
              <a:rPr lang="tr-TR" dirty="0" err="1">
                <a:solidFill>
                  <a:schemeClr val="tx1"/>
                </a:solidFill>
                <a:latin typeface="Times New Roman"/>
                <a:cs typeface="Times New Roman"/>
              </a:rPr>
              <a:t>modaliteleri</a:t>
            </a:r>
            <a:r>
              <a:rPr lang="tr-TR" dirty="0">
                <a:solidFill>
                  <a:schemeClr val="tx1"/>
                </a:solidFill>
                <a:latin typeface="Times New Roman"/>
                <a:cs typeface="Times New Roman"/>
              </a:rPr>
              <a:t> de göz önünde tutulmalıdır. </a:t>
            </a:r>
          </a:p>
        </p:txBody>
      </p:sp>
    </p:spTree>
    <p:extLst>
      <p:ext uri="{BB962C8B-B14F-4D97-AF65-F5344CB8AC3E}">
        <p14:creationId xmlns:p14="http://schemas.microsoft.com/office/powerpoint/2010/main" val="1422985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21</a:t>
            </a:r>
            <a:r>
              <a:rPr lang="en-US" sz="2800" i="1" dirty="0">
                <a:latin typeface="Times New Roman"/>
                <a:cs typeface="Times New Roman"/>
              </a:rPr>
              <a:t>] </a:t>
            </a:r>
            <a:r>
              <a:rPr lang="en-US" sz="2800" i="1" dirty="0" err="1">
                <a:latin typeface="Times New Roman"/>
                <a:cs typeface="Times New Roman"/>
              </a:rPr>
              <a:t>Radyofrekans</a:t>
            </a:r>
            <a:r>
              <a:rPr lang="en-US" sz="2800" i="1" dirty="0">
                <a:latin typeface="Times New Roman"/>
                <a:cs typeface="Times New Roman"/>
              </a:rPr>
              <a:t> </a:t>
            </a:r>
            <a:r>
              <a:rPr lang="en-US" sz="2800" i="1" dirty="0" err="1">
                <a:latin typeface="Times New Roman"/>
                <a:cs typeface="Times New Roman"/>
              </a:rPr>
              <a:t>veya</a:t>
            </a:r>
            <a:r>
              <a:rPr lang="en-US" sz="2800" i="1" dirty="0">
                <a:latin typeface="Times New Roman"/>
                <a:cs typeface="Times New Roman"/>
              </a:rPr>
              <a:t> </a:t>
            </a:r>
            <a:r>
              <a:rPr lang="en-US" sz="2800" i="1" dirty="0" err="1">
                <a:latin typeface="Times New Roman"/>
                <a:cs typeface="Times New Roman"/>
              </a:rPr>
              <a:t>Lazer</a:t>
            </a:r>
            <a:r>
              <a:rPr lang="en-US" sz="2800" i="1" dirty="0">
                <a:latin typeface="Times New Roman"/>
                <a:cs typeface="Times New Roman"/>
              </a:rPr>
              <a:t> </a:t>
            </a:r>
            <a:r>
              <a:rPr lang="en-US" sz="2800" i="1" dirty="0" err="1">
                <a:latin typeface="Times New Roman"/>
                <a:cs typeface="Times New Roman"/>
              </a:rPr>
              <a:t>Ablasyon</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594118"/>
            <a:ext cx="8229600" cy="4001339"/>
          </a:xfrm>
        </p:spPr>
        <p:style>
          <a:lnRef idx="1">
            <a:schemeClr val="dk1"/>
          </a:lnRef>
          <a:fillRef idx="2">
            <a:schemeClr val="dk1"/>
          </a:fillRef>
          <a:effectRef idx="1">
            <a:schemeClr val="dk1"/>
          </a:effectRef>
          <a:fontRef idx="minor">
            <a:schemeClr val="dk1"/>
          </a:fontRef>
        </p:style>
        <p:txBody>
          <a:bodyPr>
            <a:noAutofit/>
          </a:bodyPr>
          <a:lstStyle/>
          <a:p>
            <a:r>
              <a:rPr lang="tr-TR" sz="2000" dirty="0" err="1">
                <a:latin typeface="Times New Roman"/>
                <a:cs typeface="Times New Roman"/>
              </a:rPr>
              <a:t>Rekürren</a:t>
            </a:r>
            <a:r>
              <a:rPr lang="tr-TR" sz="2000" dirty="0">
                <a:latin typeface="Times New Roman"/>
                <a:cs typeface="Times New Roman"/>
              </a:rPr>
              <a:t> </a:t>
            </a:r>
            <a:r>
              <a:rPr lang="tr-TR" sz="2000" dirty="0" err="1">
                <a:latin typeface="Times New Roman"/>
                <a:cs typeface="Times New Roman"/>
              </a:rPr>
              <a:t>tiroid</a:t>
            </a:r>
            <a:r>
              <a:rPr lang="tr-TR" sz="2000" dirty="0">
                <a:latin typeface="Times New Roman"/>
                <a:cs typeface="Times New Roman"/>
              </a:rPr>
              <a:t> kanser tedavisinde diğer bir yeni tedavi </a:t>
            </a:r>
            <a:r>
              <a:rPr lang="tr-TR" sz="2000" dirty="0" err="1">
                <a:latin typeface="Times New Roman"/>
                <a:cs typeface="Times New Roman"/>
              </a:rPr>
              <a:t>modalitesi</a:t>
            </a:r>
            <a:r>
              <a:rPr lang="tr-TR" sz="2000" dirty="0">
                <a:latin typeface="Times New Roman"/>
                <a:cs typeface="Times New Roman"/>
              </a:rPr>
              <a:t> lokal anestezi ile </a:t>
            </a:r>
            <a:r>
              <a:rPr lang="tr-TR" sz="2000" dirty="0" err="1">
                <a:latin typeface="Times New Roman"/>
                <a:cs typeface="Times New Roman"/>
              </a:rPr>
              <a:t>radyofrekans</a:t>
            </a:r>
            <a:r>
              <a:rPr lang="tr-TR" sz="2000" dirty="0">
                <a:latin typeface="Times New Roman"/>
                <a:cs typeface="Times New Roman"/>
              </a:rPr>
              <a:t> </a:t>
            </a:r>
            <a:r>
              <a:rPr lang="tr-TR" sz="2000" dirty="0" err="1">
                <a:latin typeface="Times New Roman"/>
                <a:cs typeface="Times New Roman"/>
              </a:rPr>
              <a:t>ablasyondur</a:t>
            </a:r>
            <a:r>
              <a:rPr lang="tr-TR" sz="2000" dirty="0" smtClean="0">
                <a:latin typeface="Times New Roman"/>
                <a:cs typeface="Times New Roman"/>
              </a:rPr>
              <a:t>.</a:t>
            </a:r>
          </a:p>
          <a:p>
            <a:pPr marL="0" indent="0">
              <a:buNone/>
            </a:pPr>
            <a:endParaRPr lang="tr-TR" sz="2000" dirty="0" smtClean="0">
              <a:latin typeface="Times New Roman"/>
              <a:cs typeface="Times New Roman"/>
            </a:endParaRPr>
          </a:p>
          <a:p>
            <a:r>
              <a:rPr lang="tr-TR" sz="2000" dirty="0" smtClean="0">
                <a:latin typeface="Times New Roman"/>
                <a:cs typeface="Times New Roman"/>
              </a:rPr>
              <a:t>Alkolle </a:t>
            </a:r>
            <a:r>
              <a:rPr lang="tr-TR" sz="2000" dirty="0" err="1">
                <a:latin typeface="Times New Roman"/>
                <a:cs typeface="Times New Roman"/>
              </a:rPr>
              <a:t>ablasyonda</a:t>
            </a:r>
            <a:r>
              <a:rPr lang="tr-TR" sz="2000" dirty="0">
                <a:latin typeface="Times New Roman"/>
                <a:cs typeface="Times New Roman"/>
              </a:rPr>
              <a:t> olduğu gibi  çoklu tedavi seansları gerekebilir. </a:t>
            </a:r>
            <a:endParaRPr lang="tr-TR" sz="2000" dirty="0" smtClean="0">
              <a:latin typeface="Times New Roman"/>
              <a:cs typeface="Times New Roman"/>
            </a:endParaRPr>
          </a:p>
          <a:p>
            <a:endParaRPr lang="tr-TR" sz="2000" dirty="0" smtClean="0">
              <a:latin typeface="Times New Roman"/>
              <a:cs typeface="Times New Roman"/>
            </a:endParaRPr>
          </a:p>
          <a:p>
            <a:r>
              <a:rPr lang="tr-TR" sz="2000" dirty="0" smtClean="0">
                <a:latin typeface="Times New Roman"/>
                <a:cs typeface="Times New Roman"/>
              </a:rPr>
              <a:t>Komplikasyonlar </a:t>
            </a:r>
            <a:r>
              <a:rPr lang="tr-TR" sz="2000" dirty="0">
                <a:latin typeface="Times New Roman"/>
                <a:cs typeface="Times New Roman"/>
              </a:rPr>
              <a:t>arasında: rahatsızlık hissi, ağrı, ciltte yanık ve ses değişiklikleri bulunur</a:t>
            </a:r>
            <a:r>
              <a:rPr lang="tr-TR" sz="2000" dirty="0" smtClean="0">
                <a:latin typeface="Times New Roman"/>
                <a:cs typeface="Times New Roman"/>
              </a:rPr>
              <a:t>.</a:t>
            </a:r>
          </a:p>
          <a:p>
            <a:pPr marL="0" indent="0">
              <a:buNone/>
            </a:pPr>
            <a:endParaRPr lang="tr-TR" sz="2000" dirty="0" smtClean="0">
              <a:latin typeface="Times New Roman"/>
              <a:cs typeface="Times New Roman"/>
            </a:endParaRPr>
          </a:p>
          <a:p>
            <a:r>
              <a:rPr lang="tr-TR" sz="2000" dirty="0" smtClean="0">
                <a:latin typeface="Times New Roman"/>
                <a:cs typeface="Times New Roman"/>
              </a:rPr>
              <a:t>Yüksek </a:t>
            </a:r>
            <a:r>
              <a:rPr lang="tr-TR" sz="2000" dirty="0">
                <a:latin typeface="Times New Roman"/>
                <a:cs typeface="Times New Roman"/>
              </a:rPr>
              <a:t>risk grubu hastalarda veya standart tercih olan </a:t>
            </a:r>
            <a:r>
              <a:rPr lang="tr-TR" sz="2000" dirty="0" err="1">
                <a:latin typeface="Times New Roman"/>
                <a:cs typeface="Times New Roman"/>
              </a:rPr>
              <a:t>metastatik</a:t>
            </a:r>
            <a:r>
              <a:rPr lang="tr-TR" sz="2000" dirty="0">
                <a:latin typeface="Times New Roman"/>
                <a:cs typeface="Times New Roman"/>
              </a:rPr>
              <a:t> hastalığın cerrahi rezeksiyonunu kabul etmeyen hastalarda en yararlı seçenektir. </a:t>
            </a:r>
          </a:p>
          <a:p>
            <a:endParaRPr lang="en-US" sz="2000" dirty="0">
              <a:latin typeface="Times New Roman"/>
              <a:cs typeface="Times New Roman"/>
            </a:endParaRPr>
          </a:p>
        </p:txBody>
      </p:sp>
    </p:spTree>
    <p:extLst>
      <p:ext uri="{BB962C8B-B14F-4D97-AF65-F5344CB8AC3E}">
        <p14:creationId xmlns:p14="http://schemas.microsoft.com/office/powerpoint/2010/main" val="34177519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22</a:t>
            </a:r>
            <a:r>
              <a:rPr lang="en-US" sz="2800" i="1" dirty="0">
                <a:latin typeface="Times New Roman"/>
                <a:cs typeface="Times New Roman"/>
              </a:rPr>
              <a:t>] </a:t>
            </a:r>
            <a:r>
              <a:rPr lang="en-US" sz="2800" i="1" dirty="0" err="1">
                <a:latin typeface="Times New Roman"/>
                <a:cs typeface="Times New Roman"/>
              </a:rPr>
              <a:t>Diğer</a:t>
            </a:r>
            <a:r>
              <a:rPr lang="en-US" sz="2800" i="1" dirty="0">
                <a:latin typeface="Times New Roman"/>
                <a:cs typeface="Times New Roman"/>
              </a:rPr>
              <a:t> </a:t>
            </a:r>
            <a:r>
              <a:rPr lang="en-US" sz="2800" i="1" dirty="0" err="1">
                <a:latin typeface="Times New Roman"/>
                <a:cs typeface="Times New Roman"/>
              </a:rPr>
              <a:t>tedavi</a:t>
            </a:r>
            <a:r>
              <a:rPr lang="en-US" sz="2800" i="1" dirty="0">
                <a:latin typeface="Times New Roman"/>
                <a:cs typeface="Times New Roman"/>
              </a:rPr>
              <a:t> </a:t>
            </a:r>
            <a:r>
              <a:rPr lang="en-US" sz="2800" i="1" dirty="0" err="1">
                <a:latin typeface="Times New Roman"/>
                <a:cs typeface="Times New Roman"/>
              </a:rPr>
              <a:t>seçenekleri</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14234"/>
            <a:ext cx="8229600" cy="3712776"/>
          </a:xfrm>
        </p:spPr>
        <p:style>
          <a:lnRef idx="1">
            <a:schemeClr val="dk1"/>
          </a:lnRef>
          <a:fillRef idx="2">
            <a:schemeClr val="dk1"/>
          </a:fillRef>
          <a:effectRef idx="1">
            <a:schemeClr val="dk1"/>
          </a:effectRef>
          <a:fontRef idx="minor">
            <a:schemeClr val="dk1"/>
          </a:fontRef>
        </p:style>
        <p:txBody>
          <a:bodyPr>
            <a:normAutofit/>
          </a:bodyPr>
          <a:lstStyle/>
          <a:p>
            <a:r>
              <a:rPr lang="tr-TR" sz="1800" dirty="0" err="1" smtClean="0">
                <a:latin typeface="Times New Roman"/>
                <a:cs typeface="Times New Roman"/>
              </a:rPr>
              <a:t>Stereotaktik</a:t>
            </a:r>
            <a:r>
              <a:rPr lang="tr-TR" sz="1800" dirty="0" smtClean="0">
                <a:latin typeface="Times New Roman"/>
                <a:cs typeface="Times New Roman"/>
              </a:rPr>
              <a:t> </a:t>
            </a:r>
            <a:r>
              <a:rPr lang="tr-TR" sz="1800" dirty="0">
                <a:latin typeface="Times New Roman"/>
                <a:cs typeface="Times New Roman"/>
              </a:rPr>
              <a:t>radyasyon, izole </a:t>
            </a:r>
            <a:r>
              <a:rPr lang="tr-TR" sz="1800" dirty="0" err="1">
                <a:latin typeface="Times New Roman"/>
                <a:cs typeface="Times New Roman"/>
              </a:rPr>
              <a:t>metastatik</a:t>
            </a:r>
            <a:r>
              <a:rPr lang="tr-TR" sz="1800" dirty="0">
                <a:latin typeface="Times New Roman"/>
                <a:cs typeface="Times New Roman"/>
              </a:rPr>
              <a:t> hastalık odağının tedavisinde başarıyla kullanılmakla birlikte, hastalık cerrahi olarak </a:t>
            </a:r>
            <a:r>
              <a:rPr lang="tr-TR" sz="1800" dirty="0" err="1">
                <a:latin typeface="Times New Roman"/>
                <a:cs typeface="Times New Roman"/>
              </a:rPr>
              <a:t>rezeke</a:t>
            </a:r>
            <a:r>
              <a:rPr lang="tr-TR" sz="1800" dirty="0">
                <a:latin typeface="Times New Roman"/>
                <a:cs typeface="Times New Roman"/>
              </a:rPr>
              <a:t> edilemez durumda değilse  bölgesel </a:t>
            </a:r>
            <a:r>
              <a:rPr lang="tr-TR" sz="1800" dirty="0" err="1">
                <a:latin typeface="Times New Roman"/>
                <a:cs typeface="Times New Roman"/>
              </a:rPr>
              <a:t>nüks</a:t>
            </a:r>
            <a:r>
              <a:rPr lang="tr-TR" sz="1800" dirty="0">
                <a:latin typeface="Times New Roman"/>
                <a:cs typeface="Times New Roman"/>
              </a:rPr>
              <a:t> için nadiren tercih edilir. </a:t>
            </a:r>
            <a:endParaRPr lang="tr-TR" sz="1800" dirty="0" smtClean="0">
              <a:latin typeface="Times New Roman"/>
              <a:cs typeface="Times New Roman"/>
            </a:endParaRPr>
          </a:p>
          <a:p>
            <a:pPr marL="0" indent="0">
              <a:buNone/>
            </a:pPr>
            <a:endParaRPr lang="tr-TR" sz="1800" dirty="0" smtClean="0">
              <a:latin typeface="Times New Roman"/>
              <a:cs typeface="Times New Roman"/>
            </a:endParaRPr>
          </a:p>
          <a:p>
            <a:r>
              <a:rPr lang="tr-TR" sz="1800" dirty="0" smtClean="0">
                <a:latin typeface="Times New Roman"/>
                <a:cs typeface="Times New Roman"/>
              </a:rPr>
              <a:t>Dahası</a:t>
            </a:r>
            <a:r>
              <a:rPr lang="tr-TR" sz="1800" dirty="0">
                <a:latin typeface="Times New Roman"/>
                <a:cs typeface="Times New Roman"/>
              </a:rPr>
              <a:t>, RAI duyarlı olmayan yapısal olarak tanımlanabilir hastalık için ampirik RAI tedavisinin anlamlı bir tümör öldürücü etkisi olma ihtimali düşüktür, ve genellikle önerilmez. </a:t>
            </a:r>
            <a:endParaRPr lang="tr-TR" sz="1800" dirty="0" smtClean="0">
              <a:latin typeface="Times New Roman"/>
              <a:cs typeface="Times New Roman"/>
            </a:endParaRPr>
          </a:p>
          <a:p>
            <a:pPr marL="0" indent="0">
              <a:buNone/>
            </a:pPr>
            <a:endParaRPr lang="tr-TR" sz="1800" dirty="0" smtClean="0">
              <a:latin typeface="Times New Roman"/>
              <a:cs typeface="Times New Roman"/>
            </a:endParaRPr>
          </a:p>
          <a:p>
            <a:r>
              <a:rPr lang="tr-TR" sz="1800" dirty="0" smtClean="0">
                <a:latin typeface="Times New Roman"/>
                <a:cs typeface="Times New Roman"/>
              </a:rPr>
              <a:t>Benzer </a:t>
            </a:r>
            <a:r>
              <a:rPr lang="tr-TR" sz="1800" dirty="0">
                <a:latin typeface="Times New Roman"/>
                <a:cs typeface="Times New Roman"/>
              </a:rPr>
              <a:t>şekilde,  bölgesel hastalık için sistematik tedaviler (</a:t>
            </a:r>
            <a:r>
              <a:rPr lang="tr-TR" sz="1800" dirty="0" err="1">
                <a:latin typeface="Times New Roman"/>
                <a:cs typeface="Times New Roman"/>
              </a:rPr>
              <a:t>sitotoksik</a:t>
            </a:r>
            <a:r>
              <a:rPr lang="tr-TR" sz="1800" dirty="0">
                <a:latin typeface="Times New Roman"/>
                <a:cs typeface="Times New Roman"/>
              </a:rPr>
              <a:t> kemoterapi ya da </a:t>
            </a:r>
            <a:r>
              <a:rPr lang="tr-TR" sz="1800" dirty="0" err="1">
                <a:latin typeface="Times New Roman"/>
                <a:cs typeface="Times New Roman"/>
              </a:rPr>
              <a:t>kinaz</a:t>
            </a:r>
            <a:r>
              <a:rPr lang="tr-TR" sz="1800" dirty="0">
                <a:latin typeface="Times New Roman"/>
                <a:cs typeface="Times New Roman"/>
              </a:rPr>
              <a:t> inhibitörleri) yalnızca tüm cerrahi ve radyasyon seçeneklerinden sonra düşünülür. </a:t>
            </a:r>
          </a:p>
          <a:p>
            <a:endParaRPr lang="en-US" sz="1800" dirty="0">
              <a:latin typeface="Times New Roman"/>
              <a:cs typeface="Times New Roman"/>
            </a:endParaRPr>
          </a:p>
        </p:txBody>
      </p:sp>
    </p:spTree>
    <p:extLst>
      <p:ext uri="{BB962C8B-B14F-4D97-AF65-F5344CB8AC3E}">
        <p14:creationId xmlns:p14="http://schemas.microsoft.com/office/powerpoint/2010/main" val="6773339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25</a:t>
            </a:r>
            <a:r>
              <a:rPr lang="en-US" sz="2800" i="1" dirty="0">
                <a:latin typeface="Times New Roman"/>
                <a:cs typeface="Times New Roman"/>
              </a:rPr>
              <a:t>] </a:t>
            </a:r>
            <a:r>
              <a:rPr lang="en-US" sz="2800" i="1" dirty="0" err="1">
                <a:latin typeface="Times New Roman"/>
                <a:cs typeface="Times New Roman"/>
              </a:rPr>
              <a:t>Bölgesel</a:t>
            </a:r>
            <a:r>
              <a:rPr lang="en-US" sz="2800" i="1" dirty="0">
                <a:latin typeface="Times New Roman"/>
                <a:cs typeface="Times New Roman"/>
              </a:rPr>
              <a:t> </a:t>
            </a:r>
            <a:r>
              <a:rPr lang="en-US" sz="2800" i="1" dirty="0" err="1">
                <a:latin typeface="Times New Roman"/>
                <a:cs typeface="Times New Roman"/>
              </a:rPr>
              <a:t>ya</a:t>
            </a:r>
            <a:r>
              <a:rPr lang="en-US" sz="2800" i="1" dirty="0">
                <a:latin typeface="Times New Roman"/>
                <a:cs typeface="Times New Roman"/>
              </a:rPr>
              <a:t> da </a:t>
            </a:r>
            <a:r>
              <a:rPr lang="en-US" sz="2800" i="1" dirty="0" err="1">
                <a:latin typeface="Times New Roman"/>
                <a:cs typeface="Times New Roman"/>
              </a:rPr>
              <a:t>metastatik</a:t>
            </a:r>
            <a:r>
              <a:rPr lang="en-US" sz="2800" i="1" dirty="0">
                <a:latin typeface="Times New Roman"/>
                <a:cs typeface="Times New Roman"/>
              </a:rPr>
              <a:t> </a:t>
            </a:r>
            <a:r>
              <a:rPr lang="en-US" sz="2800" i="1" dirty="0" err="1">
                <a:latin typeface="Times New Roman"/>
                <a:cs typeface="Times New Roman"/>
              </a:rPr>
              <a:t>hastalık</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baseline="30000" dirty="0">
                <a:latin typeface="Times New Roman"/>
                <a:cs typeface="Times New Roman"/>
              </a:rPr>
              <a:t>131</a:t>
            </a:r>
            <a:r>
              <a:rPr lang="en-US" sz="2800" i="1" dirty="0">
                <a:latin typeface="Times New Roman"/>
                <a:cs typeface="Times New Roman"/>
              </a:rPr>
              <a:t>I </a:t>
            </a:r>
            <a:r>
              <a:rPr lang="en-US" sz="2800" i="1" dirty="0" err="1">
                <a:latin typeface="Times New Roman"/>
                <a:cs typeface="Times New Roman"/>
              </a:rPr>
              <a:t>aktivitesi</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en-US" sz="2400" b="1" dirty="0">
                <a:latin typeface="Times New Roman"/>
                <a:cs typeface="Times New Roman"/>
              </a:rPr>
              <a:t>ÖNERİ 73 </a:t>
            </a:r>
            <a:endParaRPr lang="tr-TR" sz="2400" dirty="0">
              <a:latin typeface="Times New Roman"/>
              <a:cs typeface="Times New Roman"/>
            </a:endParaRPr>
          </a:p>
          <a:p>
            <a:r>
              <a:rPr lang="en-US" sz="2400" dirty="0">
                <a:latin typeface="Times New Roman"/>
                <a:cs typeface="Times New Roman"/>
              </a:rPr>
              <a:t>A) </a:t>
            </a:r>
            <a:r>
              <a:rPr lang="en-US" sz="2400" dirty="0" err="1">
                <a:latin typeface="Times New Roman"/>
                <a:cs typeface="Times New Roman"/>
              </a:rPr>
              <a:t>Lokorejyonel</a:t>
            </a:r>
            <a:r>
              <a:rPr lang="en-US" sz="2400" dirty="0">
                <a:latin typeface="Times New Roman"/>
                <a:cs typeface="Times New Roman"/>
              </a:rPr>
              <a:t> </a:t>
            </a:r>
            <a:r>
              <a:rPr lang="en-US" sz="2400" dirty="0" err="1">
                <a:latin typeface="Times New Roman"/>
                <a:cs typeface="Times New Roman"/>
              </a:rPr>
              <a:t>ya</a:t>
            </a:r>
            <a:r>
              <a:rPr lang="en-US" sz="2400" dirty="0">
                <a:latin typeface="Times New Roman"/>
                <a:cs typeface="Times New Roman"/>
              </a:rPr>
              <a:t> da </a:t>
            </a:r>
            <a:r>
              <a:rPr lang="en-US" sz="2400" dirty="0" err="1">
                <a:latin typeface="Times New Roman"/>
                <a:cs typeface="Times New Roman"/>
              </a:rPr>
              <a:t>metastatik</a:t>
            </a:r>
            <a:r>
              <a:rPr lang="en-US" sz="2400" dirty="0">
                <a:latin typeface="Times New Roman"/>
                <a:cs typeface="Times New Roman"/>
              </a:rPr>
              <a:t> </a:t>
            </a:r>
            <a:r>
              <a:rPr lang="en-US" sz="2400" dirty="0" err="1">
                <a:latin typeface="Times New Roman"/>
                <a:cs typeface="Times New Roman"/>
              </a:rPr>
              <a:t>hastalık</a:t>
            </a:r>
            <a:r>
              <a:rPr lang="en-US" sz="2400" dirty="0">
                <a:latin typeface="Times New Roman"/>
                <a:cs typeface="Times New Roman"/>
              </a:rPr>
              <a:t> </a:t>
            </a:r>
            <a:r>
              <a:rPr lang="en-US" sz="2400" dirty="0" err="1">
                <a:latin typeface="Times New Roman"/>
                <a:cs typeface="Times New Roman"/>
              </a:rPr>
              <a:t>tedavisinde</a:t>
            </a:r>
            <a:r>
              <a:rPr lang="en-US" sz="2400" dirty="0">
                <a:latin typeface="Times New Roman"/>
                <a:cs typeface="Times New Roman"/>
              </a:rPr>
              <a:t>, </a:t>
            </a:r>
            <a:r>
              <a:rPr lang="en-US" sz="2400" dirty="0" err="1">
                <a:latin typeface="Times New Roman"/>
                <a:cs typeface="Times New Roman"/>
              </a:rPr>
              <a:t>dozimetrik</a:t>
            </a:r>
            <a:r>
              <a:rPr lang="en-US" sz="2400" dirty="0">
                <a:latin typeface="Times New Roman"/>
                <a:cs typeface="Times New Roman"/>
              </a:rPr>
              <a:t> </a:t>
            </a:r>
            <a:r>
              <a:rPr lang="en-US" sz="2400" dirty="0" err="1">
                <a:latin typeface="Times New Roman"/>
                <a:cs typeface="Times New Roman"/>
              </a:rPr>
              <a:t>yaklaşımların</a:t>
            </a:r>
            <a:r>
              <a:rPr lang="en-US" sz="2400" dirty="0">
                <a:latin typeface="Times New Roman"/>
                <a:cs typeface="Times New Roman"/>
              </a:rPr>
              <a:t> </a:t>
            </a:r>
            <a:r>
              <a:rPr lang="en-US" sz="2400" dirty="0" err="1">
                <a:latin typeface="Times New Roman"/>
                <a:cs typeface="Times New Roman"/>
              </a:rPr>
              <a:t>teorik</a:t>
            </a:r>
            <a:r>
              <a:rPr lang="en-US" sz="2400" dirty="0">
                <a:latin typeface="Times New Roman"/>
                <a:cs typeface="Times New Roman"/>
              </a:rPr>
              <a:t> </a:t>
            </a:r>
            <a:r>
              <a:rPr lang="en-US" sz="2400" dirty="0" err="1">
                <a:latin typeface="Times New Roman"/>
                <a:cs typeface="Times New Roman"/>
              </a:rPr>
              <a:t>bir</a:t>
            </a:r>
            <a:r>
              <a:rPr lang="en-US" sz="2400" dirty="0">
                <a:latin typeface="Times New Roman"/>
                <a:cs typeface="Times New Roman"/>
              </a:rPr>
              <a:t> </a:t>
            </a:r>
            <a:r>
              <a:rPr lang="en-US" sz="2400" dirty="0" err="1">
                <a:latin typeface="Times New Roman"/>
                <a:cs typeface="Times New Roman"/>
              </a:rPr>
              <a:t>avantajı</a:t>
            </a:r>
            <a:r>
              <a:rPr lang="en-US" sz="2400" dirty="0">
                <a:latin typeface="Times New Roman"/>
                <a:cs typeface="Times New Roman"/>
              </a:rPr>
              <a:t> </a:t>
            </a:r>
            <a:r>
              <a:rPr lang="en-US" sz="2400" dirty="0" err="1">
                <a:latin typeface="Times New Roman"/>
                <a:cs typeface="Times New Roman"/>
              </a:rPr>
              <a:t>olmakla</a:t>
            </a:r>
            <a:r>
              <a:rPr lang="en-US" sz="2400" dirty="0">
                <a:latin typeface="Times New Roman"/>
                <a:cs typeface="Times New Roman"/>
              </a:rPr>
              <a:t> </a:t>
            </a:r>
            <a:r>
              <a:rPr lang="en-US" sz="2400" dirty="0" err="1">
                <a:latin typeface="Times New Roman"/>
                <a:cs typeface="Times New Roman"/>
              </a:rPr>
              <a:t>birlikte</a:t>
            </a:r>
            <a:r>
              <a:rPr lang="en-US" sz="2400" dirty="0">
                <a:latin typeface="Times New Roman"/>
                <a:cs typeface="Times New Roman"/>
              </a:rPr>
              <a:t>, RAI </a:t>
            </a:r>
            <a:r>
              <a:rPr lang="en-US" sz="2400" dirty="0" err="1">
                <a:latin typeface="Times New Roman"/>
                <a:cs typeface="Times New Roman"/>
              </a:rPr>
              <a:t>uygulamasının</a:t>
            </a:r>
            <a:r>
              <a:rPr lang="en-US" sz="2400" dirty="0">
                <a:latin typeface="Times New Roman"/>
                <a:cs typeface="Times New Roman"/>
              </a:rPr>
              <a:t> </a:t>
            </a:r>
            <a:r>
              <a:rPr lang="en-US" sz="2400" dirty="0" err="1">
                <a:latin typeface="Times New Roman"/>
                <a:cs typeface="Times New Roman"/>
              </a:rPr>
              <a:t>metodlarından</a:t>
            </a:r>
            <a:r>
              <a:rPr lang="en-US" sz="2400" dirty="0">
                <a:latin typeface="Times New Roman"/>
                <a:cs typeface="Times New Roman"/>
              </a:rPr>
              <a:t> </a:t>
            </a:r>
            <a:r>
              <a:rPr lang="en-US" sz="2400" dirty="0" err="1">
                <a:latin typeface="Times New Roman"/>
                <a:cs typeface="Times New Roman"/>
              </a:rPr>
              <a:t>birinin</a:t>
            </a:r>
            <a:r>
              <a:rPr lang="en-US" sz="2400" dirty="0">
                <a:latin typeface="Times New Roman"/>
                <a:cs typeface="Times New Roman"/>
              </a:rPr>
              <a:t> </a:t>
            </a:r>
            <a:r>
              <a:rPr lang="en-US" sz="2400" dirty="0" err="1">
                <a:latin typeface="Times New Roman"/>
                <a:cs typeface="Times New Roman"/>
              </a:rPr>
              <a:t>diğerine</a:t>
            </a:r>
            <a:r>
              <a:rPr lang="en-US" sz="2400" dirty="0">
                <a:latin typeface="Times New Roman"/>
                <a:cs typeface="Times New Roman"/>
              </a:rPr>
              <a:t> </a:t>
            </a:r>
            <a:r>
              <a:rPr lang="en-US" sz="2400" dirty="0" err="1">
                <a:latin typeface="Times New Roman"/>
                <a:cs typeface="Times New Roman"/>
              </a:rPr>
              <a:t>üstünlüğü</a:t>
            </a:r>
            <a:r>
              <a:rPr lang="en-US" sz="2400" dirty="0">
                <a:latin typeface="Times New Roman"/>
                <a:cs typeface="Times New Roman"/>
              </a:rPr>
              <a:t> </a:t>
            </a:r>
            <a:r>
              <a:rPr lang="en-US" sz="2400" dirty="0" err="1">
                <a:latin typeface="Times New Roman"/>
                <a:cs typeface="Times New Roman"/>
              </a:rPr>
              <a:t>ile</a:t>
            </a:r>
            <a:r>
              <a:rPr lang="en-US" sz="2400" dirty="0">
                <a:latin typeface="Times New Roman"/>
                <a:cs typeface="Times New Roman"/>
              </a:rPr>
              <a:t> </a:t>
            </a:r>
            <a:r>
              <a:rPr lang="en-US" sz="2400" dirty="0" err="1">
                <a:latin typeface="Times New Roman"/>
                <a:cs typeface="Times New Roman"/>
              </a:rPr>
              <a:t>ilgili</a:t>
            </a:r>
            <a:r>
              <a:rPr lang="en-US" sz="2400" dirty="0">
                <a:latin typeface="Times New Roman"/>
                <a:cs typeface="Times New Roman"/>
              </a:rPr>
              <a:t> </a:t>
            </a:r>
            <a:r>
              <a:rPr lang="en-US" sz="2400" dirty="0" err="1">
                <a:latin typeface="Times New Roman"/>
                <a:cs typeface="Times New Roman"/>
              </a:rPr>
              <a:t>bir</a:t>
            </a:r>
            <a:r>
              <a:rPr lang="en-US" sz="2400" dirty="0">
                <a:latin typeface="Times New Roman"/>
                <a:cs typeface="Times New Roman"/>
              </a:rPr>
              <a:t> </a:t>
            </a:r>
            <a:r>
              <a:rPr lang="en-US" sz="2400" dirty="0" err="1">
                <a:latin typeface="Times New Roman"/>
                <a:cs typeface="Times New Roman"/>
              </a:rPr>
              <a:t>tavsiye</a:t>
            </a:r>
            <a:r>
              <a:rPr lang="en-US" sz="2400" dirty="0">
                <a:latin typeface="Times New Roman"/>
                <a:cs typeface="Times New Roman"/>
              </a:rPr>
              <a:t> </a:t>
            </a:r>
            <a:r>
              <a:rPr lang="en-US" sz="2400" dirty="0" err="1">
                <a:latin typeface="Times New Roman"/>
                <a:cs typeface="Times New Roman"/>
              </a:rPr>
              <a:t>vermek</a:t>
            </a:r>
            <a:r>
              <a:rPr lang="en-US" sz="2400" dirty="0">
                <a:latin typeface="Times New Roman"/>
                <a:cs typeface="Times New Roman"/>
              </a:rPr>
              <a:t> </a:t>
            </a:r>
            <a:r>
              <a:rPr lang="en-US" sz="2400" dirty="0" err="1">
                <a:latin typeface="Times New Roman"/>
                <a:cs typeface="Times New Roman"/>
              </a:rPr>
              <a:t>mümkün</a:t>
            </a:r>
            <a:r>
              <a:rPr lang="en-US" sz="2400" dirty="0">
                <a:latin typeface="Times New Roman"/>
                <a:cs typeface="Times New Roman"/>
              </a:rPr>
              <a:t> </a:t>
            </a:r>
            <a:r>
              <a:rPr lang="en-US" sz="2400" dirty="0" err="1">
                <a:latin typeface="Times New Roman"/>
                <a:cs typeface="Times New Roman"/>
              </a:rPr>
              <a:t>değildir</a:t>
            </a:r>
            <a:r>
              <a:rPr lang="en-US" sz="2400" dirty="0">
                <a:latin typeface="Times New Roman"/>
                <a:cs typeface="Times New Roman"/>
              </a:rPr>
              <a:t> (</a:t>
            </a:r>
            <a:r>
              <a:rPr lang="en-US" sz="2400" dirty="0" err="1">
                <a:latin typeface="Times New Roman"/>
                <a:cs typeface="Times New Roman"/>
              </a:rPr>
              <a:t>ampirik</a:t>
            </a:r>
            <a:r>
              <a:rPr lang="en-US" sz="2400" dirty="0">
                <a:latin typeface="Times New Roman"/>
                <a:cs typeface="Times New Roman"/>
              </a:rPr>
              <a:t> </a:t>
            </a:r>
            <a:r>
              <a:rPr lang="en-US" sz="2400" dirty="0" err="1">
                <a:latin typeface="Times New Roman"/>
                <a:cs typeface="Times New Roman"/>
              </a:rPr>
              <a:t>yüksek</a:t>
            </a:r>
            <a:r>
              <a:rPr lang="en-US" sz="2400" dirty="0">
                <a:latin typeface="Times New Roman"/>
                <a:cs typeface="Times New Roman"/>
              </a:rPr>
              <a:t> </a:t>
            </a:r>
            <a:r>
              <a:rPr lang="en-US" sz="2400" dirty="0" err="1">
                <a:latin typeface="Times New Roman"/>
                <a:cs typeface="Times New Roman"/>
              </a:rPr>
              <a:t>aktivite</a:t>
            </a:r>
            <a:r>
              <a:rPr lang="en-US" sz="2400" dirty="0">
                <a:latin typeface="Times New Roman"/>
                <a:cs typeface="Times New Roman"/>
              </a:rPr>
              <a:t>, </a:t>
            </a:r>
            <a:r>
              <a:rPr lang="en-US" sz="2400" dirty="0" err="1">
                <a:latin typeface="Times New Roman"/>
                <a:cs typeface="Times New Roman"/>
              </a:rPr>
              <a:t>kan</a:t>
            </a:r>
            <a:r>
              <a:rPr lang="en-US" sz="2400" dirty="0">
                <a:latin typeface="Times New Roman"/>
                <a:cs typeface="Times New Roman"/>
              </a:rPr>
              <a:t> </a:t>
            </a:r>
            <a:r>
              <a:rPr lang="en-US" sz="2400" dirty="0" err="1">
                <a:latin typeface="Times New Roman"/>
                <a:cs typeface="Times New Roman"/>
              </a:rPr>
              <a:t>ve</a:t>
            </a:r>
            <a:r>
              <a:rPr lang="en-US" sz="2400" dirty="0">
                <a:latin typeface="Times New Roman"/>
                <a:cs typeface="Times New Roman"/>
              </a:rPr>
              <a:t>/</a:t>
            </a:r>
            <a:r>
              <a:rPr lang="en-US" sz="2400" dirty="0" err="1">
                <a:latin typeface="Times New Roman"/>
                <a:cs typeface="Times New Roman"/>
              </a:rPr>
              <a:t>veya</a:t>
            </a:r>
            <a:r>
              <a:rPr lang="en-US" sz="2400" dirty="0">
                <a:latin typeface="Times New Roman"/>
                <a:cs typeface="Times New Roman"/>
              </a:rPr>
              <a:t> </a:t>
            </a:r>
            <a:r>
              <a:rPr lang="en-US" sz="2400" dirty="0" err="1">
                <a:latin typeface="Times New Roman"/>
                <a:cs typeface="Times New Roman"/>
              </a:rPr>
              <a:t>vücut</a:t>
            </a:r>
            <a:r>
              <a:rPr lang="en-US" sz="2400" dirty="0">
                <a:latin typeface="Times New Roman"/>
                <a:cs typeface="Times New Roman"/>
              </a:rPr>
              <a:t> </a:t>
            </a:r>
            <a:r>
              <a:rPr lang="en-US" sz="2400" dirty="0" err="1">
                <a:latin typeface="Times New Roman"/>
                <a:cs typeface="Times New Roman"/>
              </a:rPr>
              <a:t>dozimetresi</a:t>
            </a:r>
            <a:r>
              <a:rPr lang="en-US" sz="2400" dirty="0">
                <a:latin typeface="Times New Roman"/>
                <a:cs typeface="Times New Roman"/>
              </a:rPr>
              <a:t>, </a:t>
            </a:r>
            <a:r>
              <a:rPr lang="en-US" sz="2400" dirty="0" err="1">
                <a:latin typeface="Times New Roman"/>
                <a:cs typeface="Times New Roman"/>
              </a:rPr>
              <a:t>lezyonel</a:t>
            </a:r>
            <a:r>
              <a:rPr lang="en-US" sz="2400" dirty="0">
                <a:latin typeface="Times New Roman"/>
                <a:cs typeface="Times New Roman"/>
              </a:rPr>
              <a:t> </a:t>
            </a:r>
            <a:r>
              <a:rPr lang="en-US" sz="2400" dirty="0" err="1">
                <a:latin typeface="Times New Roman"/>
                <a:cs typeface="Times New Roman"/>
              </a:rPr>
              <a:t>dozimetre</a:t>
            </a:r>
            <a:r>
              <a:rPr lang="en-US" sz="2400" dirty="0">
                <a:latin typeface="Times New Roman"/>
                <a:cs typeface="Times New Roman"/>
              </a:rPr>
              <a:t>) </a:t>
            </a:r>
            <a:r>
              <a:rPr lang="en-US" sz="2400" dirty="0">
                <a:solidFill>
                  <a:srgbClr val="FF0000"/>
                </a:solidFill>
                <a:latin typeface="Times New Roman"/>
                <a:cs typeface="Times New Roman"/>
              </a:rPr>
              <a:t>(</a:t>
            </a:r>
            <a:r>
              <a:rPr lang="en-US" sz="2400" b="1" dirty="0" err="1">
                <a:solidFill>
                  <a:srgbClr val="FF0000"/>
                </a:solidFill>
                <a:latin typeface="Times New Roman"/>
                <a:cs typeface="Times New Roman"/>
              </a:rPr>
              <a:t>Öneri</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yok</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yetersiz</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kanıt</a:t>
            </a:r>
            <a:r>
              <a:rPr lang="en-US" sz="2400" b="1" dirty="0">
                <a:solidFill>
                  <a:srgbClr val="FF0000"/>
                </a:solidFill>
                <a:latin typeface="Times New Roman"/>
                <a:cs typeface="Times New Roman"/>
              </a:rPr>
              <a:t>) </a:t>
            </a:r>
            <a:endParaRPr lang="tr-TR" sz="2400" b="1" dirty="0" smtClean="0">
              <a:solidFill>
                <a:srgbClr val="FF0000"/>
              </a:solidFill>
              <a:latin typeface="Times New Roman"/>
              <a:cs typeface="Times New Roman"/>
            </a:endParaRPr>
          </a:p>
          <a:p>
            <a:endParaRPr lang="tr-TR" sz="2400" dirty="0">
              <a:solidFill>
                <a:srgbClr val="FF0000"/>
              </a:solidFill>
              <a:latin typeface="Times New Roman"/>
              <a:cs typeface="Times New Roman"/>
            </a:endParaRPr>
          </a:p>
          <a:p>
            <a:r>
              <a:rPr lang="en-US" sz="2400" dirty="0">
                <a:latin typeface="Times New Roman"/>
                <a:cs typeface="Times New Roman"/>
              </a:rPr>
              <a:t>B) 150mCi’yi </a:t>
            </a:r>
            <a:r>
              <a:rPr lang="en-US" sz="2400" dirty="0" err="1">
                <a:latin typeface="Times New Roman"/>
                <a:cs typeface="Times New Roman"/>
              </a:rPr>
              <a:t>geçen</a:t>
            </a:r>
            <a:r>
              <a:rPr lang="en-US" sz="2400" dirty="0">
                <a:latin typeface="Times New Roman"/>
                <a:cs typeface="Times New Roman"/>
              </a:rPr>
              <a:t> </a:t>
            </a:r>
            <a:r>
              <a:rPr lang="en-US" sz="2400" dirty="0" err="1">
                <a:latin typeface="Times New Roman"/>
                <a:cs typeface="Times New Roman"/>
              </a:rPr>
              <a:t>ampirik</a:t>
            </a:r>
            <a:r>
              <a:rPr lang="en-US" sz="2400" dirty="0">
                <a:latin typeface="Times New Roman"/>
                <a:cs typeface="Times New Roman"/>
              </a:rPr>
              <a:t> </a:t>
            </a:r>
            <a:r>
              <a:rPr lang="en-US" sz="2400" baseline="30000" dirty="0">
                <a:latin typeface="Times New Roman"/>
                <a:cs typeface="Times New Roman"/>
              </a:rPr>
              <a:t>131</a:t>
            </a:r>
            <a:r>
              <a:rPr lang="en-US" sz="2400" dirty="0">
                <a:latin typeface="Times New Roman"/>
                <a:cs typeface="Times New Roman"/>
              </a:rPr>
              <a:t>I’in </a:t>
            </a:r>
            <a:r>
              <a:rPr lang="en-US" sz="2400" dirty="0" err="1">
                <a:latin typeface="Times New Roman"/>
                <a:cs typeface="Times New Roman"/>
              </a:rPr>
              <a:t>uygulanması</a:t>
            </a:r>
            <a:r>
              <a:rPr lang="en-US" sz="2400" dirty="0">
                <a:latin typeface="Times New Roman"/>
                <a:cs typeface="Times New Roman"/>
              </a:rPr>
              <a:t> </a:t>
            </a:r>
            <a:r>
              <a:rPr lang="en-US" sz="2400" dirty="0" err="1">
                <a:latin typeface="Times New Roman"/>
                <a:cs typeface="Times New Roman"/>
              </a:rPr>
              <a:t>potansiyel</a:t>
            </a:r>
            <a:r>
              <a:rPr lang="en-US" sz="2400" dirty="0">
                <a:latin typeface="Times New Roman"/>
                <a:cs typeface="Times New Roman"/>
              </a:rPr>
              <a:t> </a:t>
            </a:r>
            <a:r>
              <a:rPr lang="en-US" sz="2400" dirty="0" err="1">
                <a:latin typeface="Times New Roman"/>
                <a:cs typeface="Times New Roman"/>
              </a:rPr>
              <a:t>olarak</a:t>
            </a:r>
            <a:r>
              <a:rPr lang="en-US" sz="2400" dirty="0">
                <a:latin typeface="Times New Roman"/>
                <a:cs typeface="Times New Roman"/>
              </a:rPr>
              <a:t> </a:t>
            </a:r>
            <a:r>
              <a:rPr lang="en-US" sz="2400" dirty="0" err="1">
                <a:latin typeface="Times New Roman"/>
                <a:cs typeface="Times New Roman"/>
              </a:rPr>
              <a:t>dokunun</a:t>
            </a:r>
            <a:r>
              <a:rPr lang="en-US" sz="2400" dirty="0">
                <a:latin typeface="Times New Roman"/>
                <a:cs typeface="Times New Roman"/>
              </a:rPr>
              <a:t> </a:t>
            </a:r>
            <a:r>
              <a:rPr lang="en-US" sz="2400" dirty="0" err="1">
                <a:latin typeface="Times New Roman"/>
                <a:cs typeface="Times New Roman"/>
              </a:rPr>
              <a:t>tolere</a:t>
            </a:r>
            <a:r>
              <a:rPr lang="en-US" sz="2400" dirty="0">
                <a:latin typeface="Times New Roman"/>
                <a:cs typeface="Times New Roman"/>
              </a:rPr>
              <a:t> </a:t>
            </a:r>
            <a:r>
              <a:rPr lang="en-US" sz="2400" dirty="0" err="1">
                <a:latin typeface="Times New Roman"/>
                <a:cs typeface="Times New Roman"/>
              </a:rPr>
              <a:t>edebileceği</a:t>
            </a:r>
            <a:r>
              <a:rPr lang="en-US" sz="2400" dirty="0">
                <a:latin typeface="Times New Roman"/>
                <a:cs typeface="Times New Roman"/>
              </a:rPr>
              <a:t> </a:t>
            </a:r>
            <a:r>
              <a:rPr lang="en-US" sz="2400" dirty="0" err="1">
                <a:latin typeface="Times New Roman"/>
                <a:cs typeface="Times New Roman"/>
              </a:rPr>
              <a:t>maksimum</a:t>
            </a:r>
            <a:r>
              <a:rPr lang="en-US" sz="2400" dirty="0">
                <a:latin typeface="Times New Roman"/>
                <a:cs typeface="Times New Roman"/>
              </a:rPr>
              <a:t> </a:t>
            </a:r>
            <a:r>
              <a:rPr lang="en-US" sz="2400" dirty="0" err="1">
                <a:latin typeface="Times New Roman"/>
                <a:cs typeface="Times New Roman"/>
              </a:rPr>
              <a:t>dozu</a:t>
            </a:r>
            <a:r>
              <a:rPr lang="en-US" sz="2400" dirty="0">
                <a:latin typeface="Times New Roman"/>
                <a:cs typeface="Times New Roman"/>
              </a:rPr>
              <a:t> </a:t>
            </a:r>
            <a:r>
              <a:rPr lang="en-US" sz="2400" dirty="0" err="1">
                <a:latin typeface="Times New Roman"/>
                <a:cs typeface="Times New Roman"/>
              </a:rPr>
              <a:t>aşabilir</a:t>
            </a:r>
            <a:r>
              <a:rPr lang="en-US" sz="2400" dirty="0">
                <a:latin typeface="Times New Roman"/>
                <a:cs typeface="Times New Roman"/>
              </a:rPr>
              <a:t> </a:t>
            </a:r>
            <a:r>
              <a:rPr lang="en-US" sz="2400" dirty="0" err="1">
                <a:latin typeface="Times New Roman"/>
                <a:cs typeface="Times New Roman"/>
              </a:rPr>
              <a:t>ve</a:t>
            </a:r>
            <a:r>
              <a:rPr lang="en-US" sz="2400" dirty="0">
                <a:latin typeface="Times New Roman"/>
                <a:cs typeface="Times New Roman"/>
              </a:rPr>
              <a:t> 70 </a:t>
            </a:r>
            <a:r>
              <a:rPr lang="en-US" sz="2400" dirty="0" err="1">
                <a:latin typeface="Times New Roman"/>
                <a:cs typeface="Times New Roman"/>
              </a:rPr>
              <a:t>yaş</a:t>
            </a:r>
            <a:r>
              <a:rPr lang="en-US" sz="2400" dirty="0">
                <a:latin typeface="Times New Roman"/>
                <a:cs typeface="Times New Roman"/>
              </a:rPr>
              <a:t> </a:t>
            </a:r>
            <a:r>
              <a:rPr lang="en-US" sz="2400" dirty="0" err="1">
                <a:latin typeface="Times New Roman"/>
                <a:cs typeface="Times New Roman"/>
              </a:rPr>
              <a:t>üstü</a:t>
            </a:r>
            <a:r>
              <a:rPr lang="en-US" sz="2400" dirty="0">
                <a:latin typeface="Times New Roman"/>
                <a:cs typeface="Times New Roman"/>
              </a:rPr>
              <a:t> </a:t>
            </a:r>
            <a:r>
              <a:rPr lang="en-US" sz="2400" dirty="0" err="1">
                <a:latin typeface="Times New Roman"/>
                <a:cs typeface="Times New Roman"/>
              </a:rPr>
              <a:t>hastalarda</a:t>
            </a:r>
            <a:r>
              <a:rPr lang="en-US" sz="2400" dirty="0">
                <a:latin typeface="Times New Roman"/>
                <a:cs typeface="Times New Roman"/>
              </a:rPr>
              <a:t> </a:t>
            </a:r>
            <a:r>
              <a:rPr lang="en-US" sz="2400" dirty="0" err="1">
                <a:latin typeface="Times New Roman"/>
                <a:cs typeface="Times New Roman"/>
              </a:rPr>
              <a:t>kaçınılmalıdır</a:t>
            </a:r>
            <a:r>
              <a:rPr lang="en-US" sz="2400" dirty="0">
                <a:latin typeface="Times New Roman"/>
                <a:cs typeface="Times New Roman"/>
              </a:rPr>
              <a:t>. </a:t>
            </a:r>
            <a:r>
              <a:rPr lang="en-US" sz="2400" b="1" dirty="0">
                <a:solidFill>
                  <a:srgbClr val="FF0000"/>
                </a:solidFill>
                <a:latin typeface="Times New Roman"/>
                <a:cs typeface="Times New Roman"/>
              </a:rPr>
              <a:t>(</a:t>
            </a:r>
            <a:r>
              <a:rPr lang="en-US" sz="2400" b="1" dirty="0" err="1">
                <a:solidFill>
                  <a:srgbClr val="FF0000"/>
                </a:solidFill>
                <a:latin typeface="Times New Roman"/>
                <a:cs typeface="Times New Roman"/>
              </a:rPr>
              <a:t>Güçlü</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öneri</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orta</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düzey</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kanıt</a:t>
            </a:r>
            <a:r>
              <a:rPr lang="en-US" sz="2400" b="1" dirty="0">
                <a:solidFill>
                  <a:srgbClr val="FF0000"/>
                </a:solidFill>
                <a:latin typeface="Times New Roman"/>
                <a:cs typeface="Times New Roman"/>
              </a:rPr>
              <a:t>)</a:t>
            </a:r>
            <a:r>
              <a:rPr lang="en-US" sz="2400" dirty="0">
                <a:solidFill>
                  <a:srgbClr val="FF0000"/>
                </a:solidFill>
                <a:latin typeface="Times New Roman"/>
                <a:cs typeface="Times New Roman"/>
              </a:rPr>
              <a:t> </a:t>
            </a:r>
            <a:endParaRPr lang="tr-TR" sz="2400" dirty="0">
              <a:solidFill>
                <a:srgbClr val="FF0000"/>
              </a:solidFill>
              <a:latin typeface="Times New Roman"/>
              <a:cs typeface="Times New Roman"/>
            </a:endParaRPr>
          </a:p>
          <a:p>
            <a:endParaRPr lang="en-US" sz="2400" dirty="0"/>
          </a:p>
        </p:txBody>
      </p:sp>
    </p:spTree>
    <p:extLst>
      <p:ext uri="{BB962C8B-B14F-4D97-AF65-F5344CB8AC3E}">
        <p14:creationId xmlns:p14="http://schemas.microsoft.com/office/powerpoint/2010/main" val="17489817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[C36] </a:t>
            </a:r>
            <a:r>
              <a:rPr lang="en-US" sz="2800" i="1" dirty="0" err="1" smtClean="0">
                <a:latin typeface="Times New Roman"/>
                <a:cs typeface="Times New Roman"/>
              </a:rPr>
              <a:t>Radyoiyot</a:t>
            </a:r>
            <a:r>
              <a:rPr lang="en-US" sz="2800" i="1" dirty="0" smtClean="0">
                <a:latin typeface="Times New Roman"/>
                <a:cs typeface="Times New Roman"/>
              </a:rPr>
              <a:t> </a:t>
            </a:r>
            <a:r>
              <a:rPr lang="en-US" sz="2800" i="1" dirty="0">
                <a:latin typeface="Times New Roman"/>
                <a:cs typeface="Times New Roman"/>
              </a:rPr>
              <a:t> </a:t>
            </a:r>
            <a:r>
              <a:rPr lang="en-US" sz="2800" i="1" dirty="0" err="1" smtClean="0">
                <a:latin typeface="Times New Roman"/>
                <a:cs typeface="Times New Roman"/>
              </a:rPr>
              <a:t>refrakter</a:t>
            </a:r>
            <a:r>
              <a:rPr lang="en-US" sz="2800" i="1" dirty="0" smtClean="0">
                <a:latin typeface="Times New Roman"/>
                <a:cs typeface="Times New Roman"/>
              </a:rPr>
              <a:t> </a:t>
            </a:r>
            <a:r>
              <a:rPr lang="en-US" sz="2800" i="1" dirty="0">
                <a:latin typeface="Times New Roman"/>
                <a:cs typeface="Times New Roman"/>
              </a:rPr>
              <a:t>DTK </a:t>
            </a:r>
            <a:r>
              <a:rPr lang="en-US" sz="2800" i="1" dirty="0" err="1">
                <a:latin typeface="Times New Roman"/>
                <a:cs typeface="Times New Roman"/>
              </a:rPr>
              <a:t>nasıl</a:t>
            </a:r>
            <a:r>
              <a:rPr lang="en-US" sz="2800" i="1" dirty="0">
                <a:latin typeface="Times New Roman"/>
                <a:cs typeface="Times New Roman"/>
              </a:rPr>
              <a:t> </a:t>
            </a:r>
            <a:r>
              <a:rPr lang="en-US" sz="2800" i="1" dirty="0" err="1">
                <a:latin typeface="Times New Roman"/>
                <a:cs typeface="Times New Roman"/>
              </a:rPr>
              <a:t>tanımlanır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394282" y="1614881"/>
            <a:ext cx="8229600" cy="4525963"/>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tr-TR" dirty="0" err="1">
                <a:latin typeface="Times New Roman"/>
                <a:cs typeface="Times New Roman"/>
              </a:rPr>
              <a:t>Radyoiyot</a:t>
            </a:r>
            <a:r>
              <a:rPr lang="tr-TR" dirty="0">
                <a:latin typeface="Times New Roman"/>
                <a:cs typeface="Times New Roman"/>
              </a:rPr>
              <a:t> </a:t>
            </a:r>
            <a:r>
              <a:rPr lang="tr-TR" dirty="0" err="1">
                <a:latin typeface="Times New Roman"/>
                <a:cs typeface="Times New Roman"/>
              </a:rPr>
              <a:t>refrakter</a:t>
            </a:r>
            <a:r>
              <a:rPr lang="tr-TR" dirty="0">
                <a:latin typeface="Times New Roman"/>
                <a:cs typeface="Times New Roman"/>
              </a:rPr>
              <a:t> DTK, uygun TSH </a:t>
            </a:r>
            <a:r>
              <a:rPr lang="tr-TR" dirty="0" err="1">
                <a:latin typeface="Times New Roman"/>
                <a:cs typeface="Times New Roman"/>
              </a:rPr>
              <a:t>stimülasyonu</a:t>
            </a:r>
            <a:r>
              <a:rPr lang="tr-TR" dirty="0">
                <a:latin typeface="Times New Roman"/>
                <a:cs typeface="Times New Roman"/>
              </a:rPr>
              <a:t> ve iyot hazırlığı yapılmış hastalarda 4 temel şekilde tanımlanır: </a:t>
            </a:r>
            <a:endParaRPr lang="tr-TR" dirty="0" smtClean="0">
              <a:latin typeface="Times New Roman"/>
              <a:cs typeface="Times New Roman"/>
            </a:endParaRPr>
          </a:p>
          <a:p>
            <a:pPr lvl="1"/>
            <a:r>
              <a:rPr lang="tr-TR" dirty="0" smtClean="0">
                <a:latin typeface="Times New Roman"/>
                <a:cs typeface="Times New Roman"/>
              </a:rPr>
              <a:t>1</a:t>
            </a:r>
            <a:r>
              <a:rPr lang="tr-TR" dirty="0">
                <a:latin typeface="Times New Roman"/>
                <a:cs typeface="Times New Roman"/>
              </a:rPr>
              <a:t>) </a:t>
            </a:r>
            <a:r>
              <a:rPr lang="tr-TR" dirty="0" err="1">
                <a:latin typeface="Times New Roman"/>
                <a:cs typeface="Times New Roman"/>
              </a:rPr>
              <a:t>malign</a:t>
            </a:r>
            <a:r>
              <a:rPr lang="tr-TR" dirty="0">
                <a:latin typeface="Times New Roman"/>
                <a:cs typeface="Times New Roman"/>
              </a:rPr>
              <a:t>/</a:t>
            </a:r>
            <a:r>
              <a:rPr lang="tr-TR" dirty="0" err="1">
                <a:latin typeface="Times New Roman"/>
                <a:cs typeface="Times New Roman"/>
              </a:rPr>
              <a:t>metastatik</a:t>
            </a:r>
            <a:r>
              <a:rPr lang="tr-TR" dirty="0">
                <a:latin typeface="Times New Roman"/>
                <a:cs typeface="Times New Roman"/>
              </a:rPr>
              <a:t> doku hiç </a:t>
            </a:r>
            <a:r>
              <a:rPr lang="tr-TR" dirty="0" err="1">
                <a:latin typeface="Times New Roman"/>
                <a:cs typeface="Times New Roman"/>
              </a:rPr>
              <a:t>radyoiyot</a:t>
            </a:r>
            <a:r>
              <a:rPr lang="tr-TR" dirty="0">
                <a:latin typeface="Times New Roman"/>
                <a:cs typeface="Times New Roman"/>
              </a:rPr>
              <a:t> tutmaz (ilk  tanısal tüm vücut sintigrafisinde </a:t>
            </a:r>
            <a:r>
              <a:rPr lang="tr-TR" dirty="0" err="1">
                <a:latin typeface="Times New Roman"/>
                <a:cs typeface="Times New Roman"/>
              </a:rPr>
              <a:t>tiroid</a:t>
            </a:r>
            <a:r>
              <a:rPr lang="tr-TR" dirty="0">
                <a:latin typeface="Times New Roman"/>
                <a:cs typeface="Times New Roman"/>
              </a:rPr>
              <a:t> yatağı dışında </a:t>
            </a:r>
            <a:r>
              <a:rPr lang="tr-TR" dirty="0" err="1">
                <a:latin typeface="Times New Roman"/>
                <a:cs typeface="Times New Roman"/>
              </a:rPr>
              <a:t>uptake</a:t>
            </a:r>
            <a:r>
              <a:rPr lang="tr-TR" dirty="0">
                <a:latin typeface="Times New Roman"/>
                <a:cs typeface="Times New Roman"/>
              </a:rPr>
              <a:t> olmaması) </a:t>
            </a:r>
            <a:endParaRPr lang="tr-TR" dirty="0" smtClean="0">
              <a:latin typeface="Times New Roman"/>
              <a:cs typeface="Times New Roman"/>
            </a:endParaRPr>
          </a:p>
          <a:p>
            <a:pPr lvl="1"/>
            <a:r>
              <a:rPr lang="tr-TR" dirty="0" smtClean="0">
                <a:latin typeface="Times New Roman"/>
                <a:cs typeface="Times New Roman"/>
              </a:rPr>
              <a:t>2</a:t>
            </a:r>
            <a:r>
              <a:rPr lang="tr-TR" dirty="0">
                <a:latin typeface="Times New Roman"/>
                <a:cs typeface="Times New Roman"/>
              </a:rPr>
              <a:t>) önceden </a:t>
            </a:r>
            <a:r>
              <a:rPr lang="tr-TR" dirty="0" smtClean="0">
                <a:latin typeface="Times New Roman"/>
                <a:cs typeface="Times New Roman"/>
              </a:rPr>
              <a:t>RAİ </a:t>
            </a:r>
            <a:r>
              <a:rPr lang="tr-TR" dirty="0">
                <a:latin typeface="Times New Roman"/>
                <a:cs typeface="Times New Roman"/>
              </a:rPr>
              <a:t>duyarlı hastalık kanıtı mevcutken tümör dokusunun </a:t>
            </a:r>
            <a:r>
              <a:rPr lang="tr-TR" dirty="0" err="1">
                <a:latin typeface="Times New Roman"/>
                <a:cs typeface="Times New Roman"/>
              </a:rPr>
              <a:t>radyoiyot</a:t>
            </a:r>
            <a:r>
              <a:rPr lang="tr-TR" dirty="0">
                <a:latin typeface="Times New Roman"/>
                <a:cs typeface="Times New Roman"/>
              </a:rPr>
              <a:t> tutma yeteneğini kaybetmesi (kalıcı </a:t>
            </a:r>
            <a:r>
              <a:rPr lang="tr-TR" dirty="0" err="1">
                <a:latin typeface="Times New Roman"/>
                <a:cs typeface="Times New Roman"/>
              </a:rPr>
              <a:t>iyodin</a:t>
            </a:r>
            <a:r>
              <a:rPr lang="tr-TR" dirty="0">
                <a:latin typeface="Times New Roman"/>
                <a:cs typeface="Times New Roman"/>
              </a:rPr>
              <a:t> </a:t>
            </a:r>
            <a:r>
              <a:rPr lang="tr-TR" dirty="0" err="1">
                <a:latin typeface="Times New Roman"/>
                <a:cs typeface="Times New Roman"/>
              </a:rPr>
              <a:t>kontaminasyonu</a:t>
            </a:r>
            <a:r>
              <a:rPr lang="tr-TR" dirty="0">
                <a:latin typeface="Times New Roman"/>
                <a:cs typeface="Times New Roman"/>
              </a:rPr>
              <a:t> yokluğunda)  </a:t>
            </a:r>
            <a:endParaRPr lang="tr-TR" dirty="0" smtClean="0">
              <a:latin typeface="Times New Roman"/>
              <a:cs typeface="Times New Roman"/>
            </a:endParaRPr>
          </a:p>
          <a:p>
            <a:pPr lvl="1"/>
            <a:r>
              <a:rPr lang="tr-TR" dirty="0" smtClean="0">
                <a:latin typeface="Times New Roman"/>
                <a:cs typeface="Times New Roman"/>
              </a:rPr>
              <a:t>3</a:t>
            </a:r>
            <a:r>
              <a:rPr lang="tr-TR" dirty="0">
                <a:latin typeface="Times New Roman"/>
                <a:cs typeface="Times New Roman"/>
              </a:rPr>
              <a:t>) bazı lezyonlar </a:t>
            </a:r>
            <a:r>
              <a:rPr lang="tr-TR" dirty="0" err="1">
                <a:latin typeface="Times New Roman"/>
                <a:cs typeface="Times New Roman"/>
              </a:rPr>
              <a:t>radyoiyot</a:t>
            </a:r>
            <a:r>
              <a:rPr lang="tr-TR" dirty="0">
                <a:latin typeface="Times New Roman"/>
                <a:cs typeface="Times New Roman"/>
              </a:rPr>
              <a:t> tutarken diğerlerinin tutmaması </a:t>
            </a:r>
            <a:endParaRPr lang="tr-TR" dirty="0" smtClean="0">
              <a:latin typeface="Times New Roman"/>
              <a:cs typeface="Times New Roman"/>
            </a:endParaRPr>
          </a:p>
          <a:p>
            <a:pPr lvl="1"/>
            <a:r>
              <a:rPr lang="tr-TR" dirty="0" smtClean="0">
                <a:latin typeface="Times New Roman"/>
                <a:cs typeface="Times New Roman"/>
              </a:rPr>
              <a:t>4</a:t>
            </a:r>
            <a:r>
              <a:rPr lang="tr-TR" dirty="0">
                <a:latin typeface="Times New Roman"/>
                <a:cs typeface="Times New Roman"/>
              </a:rPr>
              <a:t>) </a:t>
            </a:r>
            <a:r>
              <a:rPr lang="tr-TR" dirty="0" err="1">
                <a:latin typeface="Times New Roman"/>
                <a:cs typeface="Times New Roman"/>
              </a:rPr>
              <a:t>metastatik</a:t>
            </a:r>
            <a:r>
              <a:rPr lang="tr-TR" dirty="0">
                <a:latin typeface="Times New Roman"/>
                <a:cs typeface="Times New Roman"/>
              </a:rPr>
              <a:t> hastalığın anlamlı </a:t>
            </a:r>
            <a:r>
              <a:rPr lang="tr-TR" dirty="0" err="1">
                <a:latin typeface="Times New Roman"/>
                <a:cs typeface="Times New Roman"/>
              </a:rPr>
              <a:t>radyoiyot</a:t>
            </a:r>
            <a:r>
              <a:rPr lang="tr-TR" dirty="0">
                <a:latin typeface="Times New Roman"/>
                <a:cs typeface="Times New Roman"/>
              </a:rPr>
              <a:t> </a:t>
            </a:r>
            <a:r>
              <a:rPr lang="tr-TR" dirty="0" smtClean="0">
                <a:latin typeface="Times New Roman"/>
                <a:cs typeface="Times New Roman"/>
              </a:rPr>
              <a:t>tutulumuna </a:t>
            </a:r>
            <a:r>
              <a:rPr lang="tr-TR" dirty="0">
                <a:latin typeface="Times New Roman"/>
                <a:cs typeface="Times New Roman"/>
              </a:rPr>
              <a:t>rağmen </a:t>
            </a:r>
            <a:r>
              <a:rPr lang="tr-TR" dirty="0" err="1">
                <a:latin typeface="Times New Roman"/>
                <a:cs typeface="Times New Roman"/>
              </a:rPr>
              <a:t>progrese</a:t>
            </a:r>
            <a:r>
              <a:rPr lang="tr-TR" dirty="0">
                <a:latin typeface="Times New Roman"/>
                <a:cs typeface="Times New Roman"/>
              </a:rPr>
              <a:t> </a:t>
            </a:r>
            <a:r>
              <a:rPr lang="tr-TR" dirty="0" smtClean="0">
                <a:latin typeface="Times New Roman"/>
                <a:cs typeface="Times New Roman"/>
              </a:rPr>
              <a:t>olması </a:t>
            </a:r>
            <a:endParaRPr lang="tr-TR" dirty="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28134263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[C36] </a:t>
            </a:r>
            <a:r>
              <a:rPr lang="en-US" sz="2800" i="1" dirty="0" err="1" smtClean="0">
                <a:latin typeface="Times New Roman"/>
                <a:cs typeface="Times New Roman"/>
              </a:rPr>
              <a:t>Radyoiyot</a:t>
            </a:r>
            <a:r>
              <a:rPr lang="en-US" sz="2800" i="1" dirty="0" smtClean="0">
                <a:latin typeface="Times New Roman"/>
                <a:cs typeface="Times New Roman"/>
              </a:rPr>
              <a:t> </a:t>
            </a:r>
            <a:r>
              <a:rPr lang="en-US" sz="2800" i="1" dirty="0">
                <a:latin typeface="Times New Roman"/>
                <a:cs typeface="Times New Roman"/>
              </a:rPr>
              <a:t> </a:t>
            </a:r>
            <a:r>
              <a:rPr lang="en-US" sz="2800" i="1" dirty="0" err="1" smtClean="0">
                <a:latin typeface="Times New Roman"/>
                <a:cs typeface="Times New Roman"/>
              </a:rPr>
              <a:t>refrakter</a:t>
            </a:r>
            <a:r>
              <a:rPr lang="en-US" sz="2800" i="1" dirty="0" smtClean="0">
                <a:latin typeface="Times New Roman"/>
                <a:cs typeface="Times New Roman"/>
              </a:rPr>
              <a:t> </a:t>
            </a:r>
            <a:r>
              <a:rPr lang="en-US" sz="2800" i="1" dirty="0">
                <a:latin typeface="Times New Roman"/>
                <a:cs typeface="Times New Roman"/>
              </a:rPr>
              <a:t>DTK </a:t>
            </a:r>
            <a:r>
              <a:rPr lang="en-US" sz="2800" i="1" dirty="0" err="1">
                <a:latin typeface="Times New Roman"/>
                <a:cs typeface="Times New Roman"/>
              </a:rPr>
              <a:t>nasıl</a:t>
            </a:r>
            <a:r>
              <a:rPr lang="en-US" sz="2800" i="1" dirty="0">
                <a:latin typeface="Times New Roman"/>
                <a:cs typeface="Times New Roman"/>
              </a:rPr>
              <a:t> </a:t>
            </a:r>
            <a:r>
              <a:rPr lang="en-US" sz="2800" i="1" dirty="0" err="1">
                <a:latin typeface="Times New Roman"/>
                <a:cs typeface="Times New Roman"/>
              </a:rPr>
              <a:t>tanımlanır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21971"/>
            <a:ext cx="8229600" cy="3183467"/>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tr-TR" dirty="0" err="1">
                <a:latin typeface="Times New Roman"/>
                <a:cs typeface="Times New Roman"/>
              </a:rPr>
              <a:t>Radyoiyot</a:t>
            </a:r>
            <a:r>
              <a:rPr lang="tr-TR" dirty="0">
                <a:latin typeface="Times New Roman"/>
                <a:cs typeface="Times New Roman"/>
              </a:rPr>
              <a:t> </a:t>
            </a:r>
            <a:r>
              <a:rPr lang="tr-TR" dirty="0" err="1">
                <a:latin typeface="Times New Roman"/>
                <a:cs typeface="Times New Roman"/>
              </a:rPr>
              <a:t>refrakter</a:t>
            </a:r>
            <a:r>
              <a:rPr lang="tr-TR" dirty="0">
                <a:latin typeface="Times New Roman"/>
                <a:cs typeface="Times New Roman"/>
              </a:rPr>
              <a:t> DTK, uygun TSH </a:t>
            </a:r>
            <a:r>
              <a:rPr lang="tr-TR" dirty="0" err="1">
                <a:latin typeface="Times New Roman"/>
                <a:cs typeface="Times New Roman"/>
              </a:rPr>
              <a:t>stimülasyonu</a:t>
            </a:r>
            <a:r>
              <a:rPr lang="tr-TR" dirty="0">
                <a:latin typeface="Times New Roman"/>
                <a:cs typeface="Times New Roman"/>
              </a:rPr>
              <a:t> ve iyot hazırlığı yapılmış hastalarda 4 temel şekilde tanımlanır: </a:t>
            </a:r>
            <a:endParaRPr lang="tr-TR" dirty="0" smtClean="0">
              <a:latin typeface="Times New Roman"/>
              <a:cs typeface="Times New Roman"/>
            </a:endParaRPr>
          </a:p>
          <a:p>
            <a:pPr lvl="1"/>
            <a:r>
              <a:rPr lang="tr-TR" dirty="0" smtClean="0">
                <a:latin typeface="Times New Roman"/>
                <a:cs typeface="Times New Roman"/>
              </a:rPr>
              <a:t>1</a:t>
            </a:r>
            <a:r>
              <a:rPr lang="tr-TR" dirty="0">
                <a:latin typeface="Times New Roman"/>
                <a:cs typeface="Times New Roman"/>
              </a:rPr>
              <a:t>) </a:t>
            </a:r>
            <a:r>
              <a:rPr lang="tr-TR" dirty="0" err="1">
                <a:latin typeface="Times New Roman"/>
                <a:cs typeface="Times New Roman"/>
              </a:rPr>
              <a:t>malign</a:t>
            </a:r>
            <a:r>
              <a:rPr lang="tr-TR" dirty="0">
                <a:latin typeface="Times New Roman"/>
                <a:cs typeface="Times New Roman"/>
              </a:rPr>
              <a:t>/</a:t>
            </a:r>
            <a:r>
              <a:rPr lang="tr-TR" dirty="0" err="1">
                <a:latin typeface="Times New Roman"/>
                <a:cs typeface="Times New Roman"/>
              </a:rPr>
              <a:t>metastatik</a:t>
            </a:r>
            <a:r>
              <a:rPr lang="tr-TR" dirty="0">
                <a:latin typeface="Times New Roman"/>
                <a:cs typeface="Times New Roman"/>
              </a:rPr>
              <a:t> doku hiç </a:t>
            </a:r>
            <a:r>
              <a:rPr lang="tr-TR" dirty="0" err="1">
                <a:latin typeface="Times New Roman"/>
                <a:cs typeface="Times New Roman"/>
              </a:rPr>
              <a:t>radyoiyot</a:t>
            </a:r>
            <a:r>
              <a:rPr lang="tr-TR" dirty="0">
                <a:latin typeface="Times New Roman"/>
                <a:cs typeface="Times New Roman"/>
              </a:rPr>
              <a:t> tutmaz (ilk  tanısal tüm vücut sintigrafisinde </a:t>
            </a:r>
            <a:r>
              <a:rPr lang="tr-TR" dirty="0" err="1">
                <a:latin typeface="Times New Roman"/>
                <a:cs typeface="Times New Roman"/>
              </a:rPr>
              <a:t>tiroid</a:t>
            </a:r>
            <a:r>
              <a:rPr lang="tr-TR" dirty="0">
                <a:latin typeface="Times New Roman"/>
                <a:cs typeface="Times New Roman"/>
              </a:rPr>
              <a:t> yatağı dışında </a:t>
            </a:r>
            <a:r>
              <a:rPr lang="tr-TR" dirty="0" err="1">
                <a:latin typeface="Times New Roman"/>
                <a:cs typeface="Times New Roman"/>
              </a:rPr>
              <a:t>uptake</a:t>
            </a:r>
            <a:r>
              <a:rPr lang="tr-TR" dirty="0">
                <a:latin typeface="Times New Roman"/>
                <a:cs typeface="Times New Roman"/>
              </a:rPr>
              <a:t> olmaması) </a:t>
            </a:r>
            <a:endParaRPr lang="tr-TR" dirty="0" smtClean="0">
              <a:latin typeface="Times New Roman"/>
              <a:cs typeface="Times New Roman"/>
            </a:endParaRPr>
          </a:p>
          <a:p>
            <a:pPr lvl="1"/>
            <a:r>
              <a:rPr lang="tr-TR" dirty="0" smtClean="0">
                <a:latin typeface="Times New Roman"/>
                <a:cs typeface="Times New Roman"/>
              </a:rPr>
              <a:t>2</a:t>
            </a:r>
            <a:r>
              <a:rPr lang="tr-TR" dirty="0">
                <a:latin typeface="Times New Roman"/>
                <a:cs typeface="Times New Roman"/>
              </a:rPr>
              <a:t>) önceden RAI duyarlı hastalık kanıtı mevcutken tümör dokusunun </a:t>
            </a:r>
            <a:r>
              <a:rPr lang="tr-TR" dirty="0" err="1">
                <a:latin typeface="Times New Roman"/>
                <a:cs typeface="Times New Roman"/>
              </a:rPr>
              <a:t>radyoiyot</a:t>
            </a:r>
            <a:r>
              <a:rPr lang="tr-TR" dirty="0">
                <a:latin typeface="Times New Roman"/>
                <a:cs typeface="Times New Roman"/>
              </a:rPr>
              <a:t> tutma yeteneğini kaybetmesi (kalıcı </a:t>
            </a:r>
            <a:r>
              <a:rPr lang="tr-TR" dirty="0" err="1">
                <a:latin typeface="Times New Roman"/>
                <a:cs typeface="Times New Roman"/>
              </a:rPr>
              <a:t>iyodin</a:t>
            </a:r>
            <a:r>
              <a:rPr lang="tr-TR" dirty="0">
                <a:latin typeface="Times New Roman"/>
                <a:cs typeface="Times New Roman"/>
              </a:rPr>
              <a:t> </a:t>
            </a:r>
            <a:r>
              <a:rPr lang="tr-TR" dirty="0" err="1">
                <a:latin typeface="Times New Roman"/>
                <a:cs typeface="Times New Roman"/>
              </a:rPr>
              <a:t>kontaminasyonu</a:t>
            </a:r>
            <a:r>
              <a:rPr lang="tr-TR" dirty="0">
                <a:latin typeface="Times New Roman"/>
                <a:cs typeface="Times New Roman"/>
              </a:rPr>
              <a:t> yokluğunda)  </a:t>
            </a:r>
            <a:endParaRPr lang="tr-TR" dirty="0" smtClean="0">
              <a:latin typeface="Times New Roman"/>
              <a:cs typeface="Times New Roman"/>
            </a:endParaRPr>
          </a:p>
          <a:p>
            <a:pPr lvl="1"/>
            <a:r>
              <a:rPr lang="tr-TR" dirty="0" smtClean="0">
                <a:latin typeface="Times New Roman"/>
                <a:cs typeface="Times New Roman"/>
              </a:rPr>
              <a:t>3</a:t>
            </a:r>
            <a:r>
              <a:rPr lang="tr-TR" dirty="0">
                <a:latin typeface="Times New Roman"/>
                <a:cs typeface="Times New Roman"/>
              </a:rPr>
              <a:t>) bazı lezyonlar </a:t>
            </a:r>
            <a:r>
              <a:rPr lang="tr-TR" dirty="0" err="1">
                <a:latin typeface="Times New Roman"/>
                <a:cs typeface="Times New Roman"/>
              </a:rPr>
              <a:t>radyoiyot</a:t>
            </a:r>
            <a:r>
              <a:rPr lang="tr-TR" dirty="0">
                <a:latin typeface="Times New Roman"/>
                <a:cs typeface="Times New Roman"/>
              </a:rPr>
              <a:t> tutarken diğerlerinin tutmaması </a:t>
            </a:r>
            <a:endParaRPr lang="tr-TR" dirty="0" smtClean="0">
              <a:latin typeface="Times New Roman"/>
              <a:cs typeface="Times New Roman"/>
            </a:endParaRPr>
          </a:p>
          <a:p>
            <a:pPr lvl="1"/>
            <a:r>
              <a:rPr lang="tr-TR" dirty="0" smtClean="0">
                <a:latin typeface="Times New Roman"/>
                <a:cs typeface="Times New Roman"/>
              </a:rPr>
              <a:t>4</a:t>
            </a:r>
            <a:r>
              <a:rPr lang="tr-TR" dirty="0">
                <a:latin typeface="Times New Roman"/>
                <a:cs typeface="Times New Roman"/>
              </a:rPr>
              <a:t>) </a:t>
            </a:r>
            <a:r>
              <a:rPr lang="tr-TR" dirty="0" err="1">
                <a:latin typeface="Times New Roman"/>
                <a:cs typeface="Times New Roman"/>
              </a:rPr>
              <a:t>metastatik</a:t>
            </a:r>
            <a:r>
              <a:rPr lang="tr-TR" dirty="0">
                <a:latin typeface="Times New Roman"/>
                <a:cs typeface="Times New Roman"/>
              </a:rPr>
              <a:t> hastalığın anlamlı </a:t>
            </a:r>
            <a:r>
              <a:rPr lang="tr-TR" dirty="0" err="1">
                <a:latin typeface="Times New Roman"/>
                <a:cs typeface="Times New Roman"/>
              </a:rPr>
              <a:t>radyoiyot</a:t>
            </a:r>
            <a:r>
              <a:rPr lang="tr-TR" dirty="0">
                <a:latin typeface="Times New Roman"/>
                <a:cs typeface="Times New Roman"/>
              </a:rPr>
              <a:t> </a:t>
            </a:r>
            <a:r>
              <a:rPr lang="tr-TR" dirty="0" smtClean="0">
                <a:latin typeface="Times New Roman"/>
                <a:cs typeface="Times New Roman"/>
              </a:rPr>
              <a:t>tutulumuna </a:t>
            </a:r>
            <a:r>
              <a:rPr lang="tr-TR" dirty="0">
                <a:latin typeface="Times New Roman"/>
                <a:cs typeface="Times New Roman"/>
              </a:rPr>
              <a:t>rağmen </a:t>
            </a:r>
            <a:r>
              <a:rPr lang="tr-TR" dirty="0" err="1">
                <a:latin typeface="Times New Roman"/>
                <a:cs typeface="Times New Roman"/>
              </a:rPr>
              <a:t>progrese</a:t>
            </a:r>
            <a:r>
              <a:rPr lang="tr-TR" dirty="0">
                <a:latin typeface="Times New Roman"/>
                <a:cs typeface="Times New Roman"/>
              </a:rPr>
              <a:t> </a:t>
            </a:r>
            <a:r>
              <a:rPr lang="tr-TR" dirty="0" smtClean="0">
                <a:latin typeface="Times New Roman"/>
                <a:cs typeface="Times New Roman"/>
              </a:rPr>
              <a:t>olması </a:t>
            </a:r>
            <a:endParaRPr lang="tr-TR" dirty="0">
              <a:latin typeface="Times New Roman"/>
              <a:cs typeface="Times New Roman"/>
            </a:endParaRPr>
          </a:p>
          <a:p>
            <a:endParaRPr lang="en-US" dirty="0">
              <a:latin typeface="Times New Roman"/>
              <a:cs typeface="Times New Roman"/>
            </a:endParaRPr>
          </a:p>
        </p:txBody>
      </p:sp>
      <p:sp>
        <p:nvSpPr>
          <p:cNvPr id="5" name="Rectangle 4"/>
          <p:cNvSpPr/>
          <p:nvPr/>
        </p:nvSpPr>
        <p:spPr>
          <a:xfrm>
            <a:off x="783772" y="5099277"/>
            <a:ext cx="7772400" cy="144655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200" b="1" dirty="0" smtClean="0">
                <a:latin typeface="Times New Roman"/>
                <a:cs typeface="Times New Roman"/>
              </a:rPr>
              <a:t>ÖNERİ 91</a:t>
            </a:r>
          </a:p>
          <a:p>
            <a:pPr marL="342900" indent="-342900">
              <a:buFont typeface="Arial"/>
              <a:buChar char="•"/>
            </a:pPr>
            <a:r>
              <a:rPr lang="en-US" sz="2200" i="1" dirty="0" err="1" smtClean="0">
                <a:latin typeface="Times New Roman"/>
                <a:cs typeface="Times New Roman"/>
              </a:rPr>
              <a:t>Bir</a:t>
            </a:r>
            <a:r>
              <a:rPr lang="en-US" sz="2200" i="1" dirty="0" smtClean="0">
                <a:latin typeface="Times New Roman"/>
                <a:cs typeface="Times New Roman"/>
              </a:rPr>
              <a:t> </a:t>
            </a:r>
            <a:r>
              <a:rPr lang="en-US" sz="2200" i="1" dirty="0">
                <a:latin typeface="Times New Roman"/>
                <a:cs typeface="Times New Roman"/>
              </a:rPr>
              <a:t>DTK </a:t>
            </a:r>
            <a:r>
              <a:rPr lang="en-US" sz="2200" i="1" dirty="0" err="1">
                <a:latin typeface="Times New Roman"/>
                <a:cs typeface="Times New Roman"/>
              </a:rPr>
              <a:t>hastası</a:t>
            </a:r>
            <a:r>
              <a:rPr lang="en-US" sz="2200" i="1" dirty="0">
                <a:latin typeface="Times New Roman"/>
                <a:cs typeface="Times New Roman"/>
              </a:rPr>
              <a:t> </a:t>
            </a:r>
            <a:r>
              <a:rPr lang="en-US" sz="2200" i="1" dirty="0" err="1">
                <a:latin typeface="Times New Roman"/>
                <a:cs typeface="Times New Roman"/>
              </a:rPr>
              <a:t>radyoiyot</a:t>
            </a:r>
            <a:r>
              <a:rPr lang="en-US" sz="2200" i="1" dirty="0">
                <a:latin typeface="Times New Roman"/>
                <a:cs typeface="Times New Roman"/>
              </a:rPr>
              <a:t> </a:t>
            </a:r>
            <a:r>
              <a:rPr lang="en-US" sz="2200" i="1" dirty="0" err="1">
                <a:latin typeface="Times New Roman"/>
                <a:cs typeface="Times New Roman"/>
              </a:rPr>
              <a:t>refrakter</a:t>
            </a:r>
            <a:r>
              <a:rPr lang="en-US" sz="2200" i="1" dirty="0">
                <a:latin typeface="Times New Roman"/>
                <a:cs typeface="Times New Roman"/>
              </a:rPr>
              <a:t> </a:t>
            </a:r>
            <a:r>
              <a:rPr lang="en-US" sz="2200" i="1" dirty="0" err="1">
                <a:latin typeface="Times New Roman"/>
                <a:cs typeface="Times New Roman"/>
              </a:rPr>
              <a:t>olarak</a:t>
            </a:r>
            <a:r>
              <a:rPr lang="en-US" sz="2200" i="1" dirty="0">
                <a:latin typeface="Times New Roman"/>
                <a:cs typeface="Times New Roman"/>
              </a:rPr>
              <a:t> </a:t>
            </a:r>
            <a:r>
              <a:rPr lang="en-US" sz="2200" i="1" dirty="0" err="1">
                <a:latin typeface="Times New Roman"/>
                <a:cs typeface="Times New Roman"/>
              </a:rPr>
              <a:t>tanımlandığında</a:t>
            </a:r>
            <a:r>
              <a:rPr lang="en-US" sz="2200" i="1" dirty="0">
                <a:latin typeface="Times New Roman"/>
                <a:cs typeface="Times New Roman"/>
              </a:rPr>
              <a:t>, </a:t>
            </a:r>
            <a:r>
              <a:rPr lang="en-US" sz="2200" i="1" dirty="0" err="1">
                <a:latin typeface="Times New Roman"/>
                <a:cs typeface="Times New Roman"/>
              </a:rPr>
              <a:t>radyoiyot</a:t>
            </a:r>
            <a:r>
              <a:rPr lang="en-US" sz="2200" i="1" dirty="0">
                <a:latin typeface="Times New Roman"/>
                <a:cs typeface="Times New Roman"/>
              </a:rPr>
              <a:t> </a:t>
            </a:r>
            <a:r>
              <a:rPr lang="en-US" sz="2200" i="1" dirty="0" err="1">
                <a:latin typeface="Times New Roman"/>
                <a:cs typeface="Times New Roman"/>
              </a:rPr>
              <a:t>tedavisin</a:t>
            </a:r>
            <a:r>
              <a:rPr lang="en-US" sz="2200" i="1" dirty="0">
                <a:latin typeface="Times New Roman"/>
                <a:cs typeface="Times New Roman"/>
              </a:rPr>
              <a:t> </a:t>
            </a:r>
            <a:r>
              <a:rPr lang="en-US" sz="2200" i="1" dirty="0" err="1">
                <a:latin typeface="Times New Roman"/>
                <a:cs typeface="Times New Roman"/>
              </a:rPr>
              <a:t>devam</a:t>
            </a:r>
            <a:r>
              <a:rPr lang="en-US" sz="2200" i="1" dirty="0">
                <a:latin typeface="Times New Roman"/>
                <a:cs typeface="Times New Roman"/>
              </a:rPr>
              <a:t> </a:t>
            </a:r>
            <a:r>
              <a:rPr lang="en-US" sz="2200" i="1" dirty="0" err="1">
                <a:latin typeface="Times New Roman"/>
                <a:cs typeface="Times New Roman"/>
              </a:rPr>
              <a:t>edilmesi</a:t>
            </a:r>
            <a:r>
              <a:rPr lang="en-US" sz="2200" i="1" dirty="0">
                <a:latin typeface="Times New Roman"/>
                <a:cs typeface="Times New Roman"/>
              </a:rPr>
              <a:t> </a:t>
            </a:r>
            <a:r>
              <a:rPr lang="en-US" sz="2200" i="1" dirty="0" err="1">
                <a:latin typeface="Times New Roman"/>
                <a:cs typeface="Times New Roman"/>
              </a:rPr>
              <a:t>endikasyonu</a:t>
            </a:r>
            <a:r>
              <a:rPr lang="en-US" sz="2200" i="1" dirty="0">
                <a:latin typeface="Times New Roman"/>
                <a:cs typeface="Times New Roman"/>
              </a:rPr>
              <a:t> </a:t>
            </a:r>
            <a:r>
              <a:rPr lang="en-US" sz="2200" i="1" dirty="0" err="1">
                <a:latin typeface="Times New Roman"/>
                <a:cs typeface="Times New Roman"/>
              </a:rPr>
              <a:t>yoktur</a:t>
            </a:r>
            <a:r>
              <a:rPr lang="en-US" sz="2200" i="1" dirty="0">
                <a:latin typeface="Times New Roman"/>
                <a:cs typeface="Times New Roman"/>
              </a:rPr>
              <a:t>. </a:t>
            </a:r>
            <a:r>
              <a:rPr lang="en-US" sz="2200" b="1" i="1" dirty="0">
                <a:solidFill>
                  <a:srgbClr val="FF0000"/>
                </a:solidFill>
                <a:latin typeface="Times New Roman"/>
                <a:cs typeface="Times New Roman"/>
              </a:rPr>
              <a:t>(</a:t>
            </a:r>
            <a:r>
              <a:rPr lang="en-US" sz="2200" b="1" i="1" dirty="0" err="1">
                <a:solidFill>
                  <a:srgbClr val="FF0000"/>
                </a:solidFill>
                <a:latin typeface="Times New Roman"/>
                <a:cs typeface="Times New Roman"/>
              </a:rPr>
              <a:t>Güçlü</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öneri</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orta</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düzey</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kanıt</a:t>
            </a:r>
            <a:r>
              <a:rPr lang="en-US" sz="2200" b="1" i="1" dirty="0">
                <a:solidFill>
                  <a:srgbClr val="FF0000"/>
                </a:solidFill>
                <a:latin typeface="Times New Roman"/>
                <a:cs typeface="Times New Roman"/>
              </a:rPr>
              <a:t>) </a:t>
            </a:r>
            <a:endParaRPr lang="tr-TR" sz="2200" i="1" dirty="0">
              <a:solidFill>
                <a:srgbClr val="FF0000"/>
              </a:solidFill>
              <a:effectLst/>
              <a:latin typeface="Times New Roman"/>
              <a:cs typeface="Times New Roman"/>
            </a:endParaRPr>
          </a:p>
        </p:txBody>
      </p:sp>
    </p:spTree>
    <p:extLst>
      <p:ext uri="{BB962C8B-B14F-4D97-AF65-F5344CB8AC3E}">
        <p14:creationId xmlns:p14="http://schemas.microsoft.com/office/powerpoint/2010/main" val="9162688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37</a:t>
            </a:r>
            <a:r>
              <a:rPr lang="en-US" sz="2800" i="1" dirty="0">
                <a:latin typeface="Times New Roman"/>
                <a:cs typeface="Times New Roman"/>
              </a:rPr>
              <a:t>] </a:t>
            </a:r>
            <a:r>
              <a:rPr lang="en-US" sz="2800" i="1" dirty="0" err="1">
                <a:latin typeface="Times New Roman"/>
                <a:cs typeface="Times New Roman"/>
              </a:rPr>
              <a:t>Metastatik</a:t>
            </a:r>
            <a:r>
              <a:rPr lang="en-US" sz="2800" i="1" dirty="0">
                <a:latin typeface="Times New Roman"/>
                <a:cs typeface="Times New Roman"/>
              </a:rPr>
              <a:t> </a:t>
            </a:r>
            <a:r>
              <a:rPr lang="en-US" sz="2800" i="1" dirty="0" err="1">
                <a:latin typeface="Times New Roman"/>
                <a:cs typeface="Times New Roman"/>
              </a:rPr>
              <a:t>tiroid</a:t>
            </a:r>
            <a:r>
              <a:rPr lang="en-US" sz="2800" i="1" dirty="0">
                <a:latin typeface="Times New Roman"/>
                <a:cs typeface="Times New Roman"/>
              </a:rPr>
              <a:t> </a:t>
            </a:r>
            <a:r>
              <a:rPr lang="en-US" sz="2800" i="1" dirty="0" err="1">
                <a:latin typeface="Times New Roman"/>
                <a:cs typeface="Times New Roman"/>
              </a:rPr>
              <a:t>kanseri</a:t>
            </a:r>
            <a:r>
              <a:rPr lang="en-US" sz="2800" i="1" dirty="0">
                <a:latin typeface="Times New Roman"/>
                <a:cs typeface="Times New Roman"/>
              </a:rPr>
              <a:t> </a:t>
            </a:r>
            <a:r>
              <a:rPr lang="en-US" sz="2800" i="1" dirty="0" err="1">
                <a:latin typeface="Times New Roman"/>
                <a:cs typeface="Times New Roman"/>
              </a:rPr>
              <a:t>olan</a:t>
            </a:r>
            <a:r>
              <a:rPr lang="en-US" sz="2800" i="1" dirty="0">
                <a:latin typeface="Times New Roman"/>
                <a:cs typeface="Times New Roman"/>
              </a:rPr>
              <a:t> </a:t>
            </a:r>
            <a:r>
              <a:rPr lang="en-US" sz="2800" i="1" dirty="0" err="1">
                <a:latin typeface="Times New Roman"/>
                <a:cs typeface="Times New Roman"/>
              </a:rPr>
              <a:t>hangi</a:t>
            </a:r>
            <a:r>
              <a:rPr lang="en-US" sz="2800" i="1" dirty="0">
                <a:latin typeface="Times New Roman"/>
                <a:cs typeface="Times New Roman"/>
              </a:rPr>
              <a:t> </a:t>
            </a:r>
            <a:r>
              <a:rPr lang="en-US" sz="2800" i="1" dirty="0" err="1">
                <a:latin typeface="Times New Roman"/>
                <a:cs typeface="Times New Roman"/>
              </a:rPr>
              <a:t>hastalar</a:t>
            </a:r>
            <a:r>
              <a:rPr lang="en-US" sz="2800" i="1" dirty="0">
                <a:latin typeface="Times New Roman"/>
                <a:cs typeface="Times New Roman"/>
              </a:rPr>
              <a:t> </a:t>
            </a:r>
            <a:r>
              <a:rPr lang="en-US" sz="2800" i="1" dirty="0" err="1">
                <a:latin typeface="Times New Roman"/>
                <a:cs typeface="Times New Roman"/>
              </a:rPr>
              <a:t>ilave</a:t>
            </a:r>
            <a:r>
              <a:rPr lang="en-US" sz="2800" i="1" dirty="0">
                <a:latin typeface="Times New Roman"/>
                <a:cs typeface="Times New Roman"/>
              </a:rPr>
              <a:t> </a:t>
            </a:r>
            <a:r>
              <a:rPr lang="en-US" sz="2800" i="1" dirty="0" err="1">
                <a:latin typeface="Times New Roman"/>
                <a:cs typeface="Times New Roman"/>
              </a:rPr>
              <a:t>tedaviye</a:t>
            </a:r>
            <a:r>
              <a:rPr lang="en-US" sz="2800" i="1" dirty="0">
                <a:latin typeface="Times New Roman"/>
                <a:cs typeface="Times New Roman"/>
              </a:rPr>
              <a:t> </a:t>
            </a:r>
            <a:r>
              <a:rPr lang="en-US" sz="2800" i="1" dirty="0" err="1">
                <a:latin typeface="Times New Roman"/>
                <a:cs typeface="Times New Roman"/>
              </a:rPr>
              <a:t>gerek</a:t>
            </a:r>
            <a:r>
              <a:rPr lang="en-US" sz="2800" i="1" dirty="0">
                <a:latin typeface="Times New Roman"/>
                <a:cs typeface="Times New Roman"/>
              </a:rPr>
              <a:t> </a:t>
            </a:r>
            <a:r>
              <a:rPr lang="en-US" sz="2800" i="1" dirty="0" err="1">
                <a:latin typeface="Times New Roman"/>
                <a:cs typeface="Times New Roman"/>
              </a:rPr>
              <a:t>olmadan</a:t>
            </a:r>
            <a:r>
              <a:rPr lang="en-US" sz="2800" i="1" dirty="0">
                <a:latin typeface="Times New Roman"/>
                <a:cs typeface="Times New Roman"/>
              </a:rPr>
              <a:t> </a:t>
            </a:r>
            <a:r>
              <a:rPr lang="en-US" sz="2800" i="1" dirty="0" err="1">
                <a:latin typeface="Times New Roman"/>
                <a:cs typeface="Times New Roman"/>
              </a:rPr>
              <a:t>takip</a:t>
            </a:r>
            <a:r>
              <a:rPr lang="en-US" sz="2800" i="1" dirty="0">
                <a:latin typeface="Times New Roman"/>
                <a:cs typeface="Times New Roman"/>
              </a:rPr>
              <a:t> </a:t>
            </a:r>
            <a:r>
              <a:rPr lang="en-US" sz="2800" i="1" dirty="0" err="1">
                <a:latin typeface="Times New Roman"/>
                <a:cs typeface="Times New Roman"/>
              </a:rPr>
              <a:t>edilebilir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tr-TR" b="1" dirty="0" smtClean="0">
                <a:latin typeface="Times New Roman"/>
                <a:cs typeface="Times New Roman"/>
              </a:rPr>
              <a:t>ÖNERİ 92</a:t>
            </a:r>
          </a:p>
          <a:p>
            <a:r>
              <a:rPr lang="tr-TR" i="1" dirty="0" smtClean="0">
                <a:latin typeface="Times New Roman"/>
                <a:cs typeface="Times New Roman"/>
              </a:rPr>
              <a:t>A) </a:t>
            </a:r>
            <a:r>
              <a:rPr lang="tr-TR" i="1" dirty="0" err="1" smtClean="0">
                <a:latin typeface="Times New Roman"/>
                <a:cs typeface="Times New Roman"/>
              </a:rPr>
              <a:t>Asemptomatik</a:t>
            </a:r>
            <a:r>
              <a:rPr lang="tr-TR" i="1" dirty="0">
                <a:latin typeface="Times New Roman"/>
                <a:cs typeface="Times New Roman"/>
              </a:rPr>
              <a:t>, stabil ya da minimal </a:t>
            </a:r>
            <a:r>
              <a:rPr lang="tr-TR" i="1" dirty="0" err="1">
                <a:latin typeface="Times New Roman"/>
                <a:cs typeface="Times New Roman"/>
              </a:rPr>
              <a:t>progresif</a:t>
            </a:r>
            <a:r>
              <a:rPr lang="tr-TR" i="1" dirty="0">
                <a:latin typeface="Times New Roman"/>
                <a:cs typeface="Times New Roman"/>
              </a:rPr>
              <a:t>, </a:t>
            </a:r>
            <a:r>
              <a:rPr lang="tr-TR" i="1" dirty="0" err="1">
                <a:latin typeface="Times New Roman"/>
                <a:cs typeface="Times New Roman"/>
              </a:rPr>
              <a:t>radyoiyot</a:t>
            </a:r>
            <a:r>
              <a:rPr lang="tr-TR" i="1" dirty="0">
                <a:latin typeface="Times New Roman"/>
                <a:cs typeface="Times New Roman"/>
              </a:rPr>
              <a:t> </a:t>
            </a:r>
            <a:r>
              <a:rPr lang="tr-TR" i="1" dirty="0" err="1">
                <a:latin typeface="Times New Roman"/>
                <a:cs typeface="Times New Roman"/>
              </a:rPr>
              <a:t>refrakter</a:t>
            </a:r>
            <a:r>
              <a:rPr lang="tr-TR" i="1" dirty="0">
                <a:latin typeface="Times New Roman"/>
                <a:cs typeface="Times New Roman"/>
              </a:rPr>
              <a:t> </a:t>
            </a:r>
            <a:r>
              <a:rPr lang="tr-TR" i="1" dirty="0" err="1">
                <a:latin typeface="Times New Roman"/>
                <a:cs typeface="Times New Roman"/>
              </a:rPr>
              <a:t>metastatik</a:t>
            </a:r>
            <a:r>
              <a:rPr lang="tr-TR" i="1" dirty="0">
                <a:latin typeface="Times New Roman"/>
                <a:cs typeface="Times New Roman"/>
              </a:rPr>
              <a:t> DTK olan hastalarda hızlı ilerleyen, klinik olarak anlamlı komplikasyonlar gelişmesi çok muhtemel değildir, yönlendirilmiş terapi </a:t>
            </a:r>
            <a:r>
              <a:rPr lang="tr-TR" i="1" dirty="0" err="1">
                <a:latin typeface="Times New Roman"/>
                <a:cs typeface="Times New Roman"/>
              </a:rPr>
              <a:t>endikasyonu</a:t>
            </a:r>
            <a:r>
              <a:rPr lang="tr-TR" i="1" dirty="0">
                <a:latin typeface="Times New Roman"/>
                <a:cs typeface="Times New Roman"/>
              </a:rPr>
              <a:t> yoktur. Bu hastalar, her 3-12 ayda bir seri radyografik görüntülemelerle ve TSH baskılayıcı </a:t>
            </a:r>
            <a:r>
              <a:rPr lang="tr-TR" i="1" dirty="0" err="1">
                <a:latin typeface="Times New Roman"/>
                <a:cs typeface="Times New Roman"/>
              </a:rPr>
              <a:t>tiroid</a:t>
            </a:r>
            <a:r>
              <a:rPr lang="tr-TR" i="1" dirty="0">
                <a:latin typeface="Times New Roman"/>
                <a:cs typeface="Times New Roman"/>
              </a:rPr>
              <a:t> hormon tedavisi ile </a:t>
            </a:r>
            <a:r>
              <a:rPr lang="tr-TR" i="1" dirty="0" smtClean="0">
                <a:latin typeface="Times New Roman"/>
                <a:cs typeface="Times New Roman"/>
              </a:rPr>
              <a:t>izlenebilir. </a:t>
            </a:r>
            <a:r>
              <a:rPr lang="tr-TR" b="1" i="1" dirty="0">
                <a:solidFill>
                  <a:srgbClr val="FF0000"/>
                </a:solidFill>
                <a:latin typeface="Times New Roman"/>
                <a:cs typeface="Times New Roman"/>
              </a:rPr>
              <a:t>(Zayıf öneri, düşük düzey kanıt</a:t>
            </a:r>
            <a:r>
              <a:rPr lang="tr-TR" b="1" i="1" dirty="0" smtClean="0">
                <a:solidFill>
                  <a:srgbClr val="FF0000"/>
                </a:solidFill>
                <a:latin typeface="Times New Roman"/>
                <a:cs typeface="Times New Roman"/>
              </a:rPr>
              <a:t>)</a:t>
            </a:r>
          </a:p>
          <a:p>
            <a:endParaRPr lang="tr-TR" i="1" dirty="0" smtClean="0">
              <a:solidFill>
                <a:srgbClr val="FF0000"/>
              </a:solidFill>
              <a:latin typeface="Times New Roman"/>
              <a:cs typeface="Times New Roman"/>
            </a:endParaRPr>
          </a:p>
          <a:p>
            <a:r>
              <a:rPr lang="tr-TR" i="1" dirty="0" smtClean="0">
                <a:latin typeface="Times New Roman"/>
                <a:cs typeface="Times New Roman"/>
              </a:rPr>
              <a:t>B) Ayrıca </a:t>
            </a:r>
            <a:r>
              <a:rPr lang="tr-TR" i="1" dirty="0">
                <a:latin typeface="Times New Roman"/>
                <a:cs typeface="Times New Roman"/>
              </a:rPr>
              <a:t>bu hastalarda rutin BRAF veya diğer mutasyon testlerinin yapılması </a:t>
            </a:r>
            <a:r>
              <a:rPr lang="tr-TR" i="1" dirty="0" smtClean="0">
                <a:latin typeface="Times New Roman"/>
                <a:cs typeface="Times New Roman"/>
              </a:rPr>
              <a:t>önerilmez. </a:t>
            </a:r>
            <a:r>
              <a:rPr lang="tr-TR" b="1" i="1" dirty="0">
                <a:solidFill>
                  <a:srgbClr val="FF0000"/>
                </a:solidFill>
                <a:latin typeface="Times New Roman"/>
                <a:cs typeface="Times New Roman"/>
              </a:rPr>
              <a:t>(Zayıf öneri, orta düzey kanıt</a:t>
            </a:r>
            <a:r>
              <a:rPr lang="tr-TR" b="1" i="1" dirty="0" smtClean="0">
                <a:solidFill>
                  <a:srgbClr val="FF0000"/>
                </a:solidFill>
                <a:latin typeface="Times New Roman"/>
                <a:cs typeface="Times New Roman"/>
              </a:rPr>
              <a:t>)</a:t>
            </a:r>
            <a:endParaRPr lang="en-US" i="1" dirty="0">
              <a:solidFill>
                <a:srgbClr val="FF0000"/>
              </a:solidFill>
              <a:latin typeface="Times New Roman"/>
              <a:cs typeface="Times New Roman"/>
            </a:endParaRPr>
          </a:p>
        </p:txBody>
      </p:sp>
    </p:spTree>
    <p:extLst>
      <p:ext uri="{BB962C8B-B14F-4D97-AF65-F5344CB8AC3E}">
        <p14:creationId xmlns:p14="http://schemas.microsoft.com/office/powerpoint/2010/main" val="22393930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[C38] </a:t>
            </a:r>
            <a:r>
              <a:rPr lang="tr-TR" sz="2800" i="1" dirty="0" err="1">
                <a:latin typeface="Times New Roman"/>
                <a:cs typeface="Times New Roman"/>
              </a:rPr>
              <a:t>Metastatik</a:t>
            </a:r>
            <a:r>
              <a:rPr lang="tr-TR" sz="2800" i="1" dirty="0">
                <a:latin typeface="Times New Roman"/>
                <a:cs typeface="Times New Roman"/>
              </a:rPr>
              <a:t> </a:t>
            </a:r>
            <a:r>
              <a:rPr lang="tr-TR" sz="2800" i="1" dirty="0" err="1">
                <a:latin typeface="Times New Roman"/>
                <a:cs typeface="Times New Roman"/>
              </a:rPr>
              <a:t>t</a:t>
            </a:r>
            <a:r>
              <a:rPr lang="tr-TR" sz="2800" i="1" dirty="0" err="1" smtClean="0">
                <a:latin typeface="Times New Roman"/>
                <a:cs typeface="Times New Roman"/>
              </a:rPr>
              <a:t>iroid</a:t>
            </a:r>
            <a:r>
              <a:rPr lang="tr-TR" sz="2800" i="1" dirty="0" smtClean="0">
                <a:latin typeface="Times New Roman"/>
                <a:cs typeface="Times New Roman"/>
              </a:rPr>
              <a:t> </a:t>
            </a:r>
            <a:r>
              <a:rPr lang="tr-TR" sz="2800" i="1" dirty="0">
                <a:latin typeface="Times New Roman"/>
                <a:cs typeface="Times New Roman"/>
              </a:rPr>
              <a:t>k</a:t>
            </a:r>
            <a:r>
              <a:rPr lang="tr-TR" sz="2800" i="1" dirty="0" smtClean="0">
                <a:latin typeface="Times New Roman"/>
                <a:cs typeface="Times New Roman"/>
              </a:rPr>
              <a:t>anserinde </a:t>
            </a:r>
            <a:r>
              <a:rPr lang="tr-TR" sz="2800" i="1" dirty="0">
                <a:latin typeface="Times New Roman"/>
                <a:cs typeface="Times New Roman"/>
              </a:rPr>
              <a:t>m</a:t>
            </a:r>
            <a:r>
              <a:rPr lang="tr-TR" sz="2800" i="1" dirty="0" smtClean="0">
                <a:latin typeface="Times New Roman"/>
                <a:cs typeface="Times New Roman"/>
              </a:rPr>
              <a:t>etastazlara </a:t>
            </a:r>
            <a:r>
              <a:rPr lang="tr-TR" sz="2800" i="1" dirty="0">
                <a:latin typeface="Times New Roman"/>
                <a:cs typeface="Times New Roman"/>
              </a:rPr>
              <a:t>y</a:t>
            </a:r>
            <a:r>
              <a:rPr lang="tr-TR" sz="2800" i="1" dirty="0" smtClean="0">
                <a:latin typeface="Times New Roman"/>
                <a:cs typeface="Times New Roman"/>
              </a:rPr>
              <a:t>önelik </a:t>
            </a:r>
            <a:r>
              <a:rPr lang="tr-TR" sz="2800" i="1" dirty="0">
                <a:latin typeface="Times New Roman"/>
                <a:cs typeface="Times New Roman"/>
              </a:rPr>
              <a:t>l</a:t>
            </a:r>
            <a:r>
              <a:rPr lang="tr-TR" sz="2800" i="1" dirty="0" smtClean="0">
                <a:latin typeface="Times New Roman"/>
                <a:cs typeface="Times New Roman"/>
              </a:rPr>
              <a:t>okal </a:t>
            </a:r>
            <a:r>
              <a:rPr lang="tr-TR" sz="2800" i="1" dirty="0">
                <a:latin typeface="Times New Roman"/>
                <a:cs typeface="Times New Roman"/>
              </a:rPr>
              <a:t>t</a:t>
            </a:r>
            <a:r>
              <a:rPr lang="tr-TR" sz="2800" i="1" dirty="0" smtClean="0">
                <a:latin typeface="Times New Roman"/>
                <a:cs typeface="Times New Roman"/>
              </a:rPr>
              <a:t>edavilerin </a:t>
            </a:r>
            <a:r>
              <a:rPr lang="en-US" sz="2800" i="1" dirty="0" err="1" smtClean="0">
                <a:latin typeface="Times New Roman"/>
                <a:cs typeface="Times New Roman"/>
              </a:rPr>
              <a:t>rolü</a:t>
            </a:r>
            <a:r>
              <a:rPr lang="en-US" sz="2800" i="1" dirty="0" smtClean="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p>
        </p:txBody>
      </p:sp>
      <p:sp>
        <p:nvSpPr>
          <p:cNvPr id="3" name="Content Placeholder 2"/>
          <p:cNvSpPr>
            <a:spLocks noGrp="1"/>
          </p:cNvSpPr>
          <p:nvPr>
            <p:ph idx="1"/>
          </p:nvPr>
        </p:nvSpPr>
        <p:spPr>
          <a:xfrm>
            <a:off x="226502" y="1600200"/>
            <a:ext cx="8686800" cy="4749800"/>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tr-TR" dirty="0" err="1">
                <a:latin typeface="Times New Roman"/>
                <a:cs typeface="Times New Roman"/>
              </a:rPr>
              <a:t>Tiroid</a:t>
            </a:r>
            <a:r>
              <a:rPr lang="tr-TR" dirty="0">
                <a:latin typeface="Times New Roman"/>
                <a:cs typeface="Times New Roman"/>
              </a:rPr>
              <a:t> </a:t>
            </a:r>
            <a:r>
              <a:rPr lang="tr-TR" dirty="0" err="1">
                <a:latin typeface="Times New Roman"/>
                <a:cs typeface="Times New Roman"/>
              </a:rPr>
              <a:t>karsinomunun</a:t>
            </a:r>
            <a:r>
              <a:rPr lang="tr-TR" dirty="0">
                <a:latin typeface="Times New Roman"/>
                <a:cs typeface="Times New Roman"/>
              </a:rPr>
              <a:t> beyin, akciğer, karaciğer ve kemik lezyonlarının </a:t>
            </a:r>
            <a:r>
              <a:rPr lang="tr-TR" dirty="0" smtClean="0">
                <a:latin typeface="Times New Roman"/>
                <a:cs typeface="Times New Roman"/>
              </a:rPr>
              <a:t>tedavisinde </a:t>
            </a:r>
            <a:r>
              <a:rPr lang="tr-TR" dirty="0">
                <a:latin typeface="Times New Roman"/>
                <a:cs typeface="Times New Roman"/>
              </a:rPr>
              <a:t>cerrahi dışında birçok lokal tedavi </a:t>
            </a:r>
            <a:r>
              <a:rPr lang="tr-TR" dirty="0" err="1">
                <a:latin typeface="Times New Roman"/>
                <a:cs typeface="Times New Roman"/>
              </a:rPr>
              <a:t>modalitesi</a:t>
            </a:r>
            <a:r>
              <a:rPr lang="tr-TR" dirty="0">
                <a:latin typeface="Times New Roman"/>
                <a:cs typeface="Times New Roman"/>
              </a:rPr>
              <a:t> kullanılabilir. </a:t>
            </a:r>
            <a:endParaRPr lang="tr-TR" dirty="0" smtClean="0">
              <a:latin typeface="Times New Roman"/>
              <a:cs typeface="Times New Roman"/>
            </a:endParaRPr>
          </a:p>
          <a:p>
            <a:r>
              <a:rPr lang="tr-TR" dirty="0" smtClean="0">
                <a:latin typeface="Times New Roman"/>
                <a:cs typeface="Times New Roman"/>
              </a:rPr>
              <a:t>Uzak </a:t>
            </a:r>
            <a:r>
              <a:rPr lang="tr-TR" dirty="0">
                <a:latin typeface="Times New Roman"/>
                <a:cs typeface="Times New Roman"/>
              </a:rPr>
              <a:t>metastazlar </a:t>
            </a:r>
            <a:r>
              <a:rPr lang="tr-TR" dirty="0" err="1">
                <a:latin typeface="Times New Roman"/>
                <a:cs typeface="Times New Roman"/>
              </a:rPr>
              <a:t>semptomatik</a:t>
            </a:r>
            <a:r>
              <a:rPr lang="tr-TR" dirty="0">
                <a:latin typeface="Times New Roman"/>
                <a:cs typeface="Times New Roman"/>
              </a:rPr>
              <a:t> olduğunda ya da lokal metastaz riski yüksek olduğunda, bu lokal tedavi </a:t>
            </a:r>
            <a:r>
              <a:rPr lang="tr-TR" dirty="0" err="1">
                <a:latin typeface="Times New Roman"/>
                <a:cs typeface="Times New Roman"/>
              </a:rPr>
              <a:t>modaliteleri</a:t>
            </a:r>
            <a:r>
              <a:rPr lang="tr-TR" dirty="0">
                <a:latin typeface="Times New Roman"/>
                <a:cs typeface="Times New Roman"/>
              </a:rPr>
              <a:t> sistemik tedavi başlanmasından önce düşünülmelidir. </a:t>
            </a:r>
            <a:endParaRPr lang="tr-TR" dirty="0" smtClean="0">
              <a:latin typeface="Times New Roman"/>
              <a:cs typeface="Times New Roman"/>
            </a:endParaRPr>
          </a:p>
          <a:p>
            <a:r>
              <a:rPr lang="tr-TR" dirty="0" smtClean="0">
                <a:latin typeface="Times New Roman"/>
                <a:cs typeface="Times New Roman"/>
              </a:rPr>
              <a:t>Sistemik </a:t>
            </a:r>
            <a:r>
              <a:rPr lang="tr-TR" dirty="0">
                <a:latin typeface="Times New Roman"/>
                <a:cs typeface="Times New Roman"/>
              </a:rPr>
              <a:t>tedavi esnasında kontrol altında olan hastalıkta tek bir lezyon </a:t>
            </a:r>
            <a:r>
              <a:rPr lang="tr-TR" dirty="0" err="1">
                <a:latin typeface="Times New Roman"/>
                <a:cs typeface="Times New Roman"/>
              </a:rPr>
              <a:t>progresyonunda</a:t>
            </a:r>
            <a:r>
              <a:rPr lang="tr-TR" dirty="0">
                <a:latin typeface="Times New Roman"/>
                <a:cs typeface="Times New Roman"/>
              </a:rPr>
              <a:t> da yararlı olabilirler. </a:t>
            </a:r>
            <a:endParaRPr lang="tr-TR" dirty="0" smtClean="0">
              <a:latin typeface="Times New Roman"/>
              <a:cs typeface="Times New Roman"/>
            </a:endParaRPr>
          </a:p>
          <a:p>
            <a:r>
              <a:rPr lang="tr-TR" dirty="0" smtClean="0">
                <a:latin typeface="Times New Roman"/>
                <a:cs typeface="Times New Roman"/>
              </a:rPr>
              <a:t>Bu </a:t>
            </a:r>
            <a:r>
              <a:rPr lang="tr-TR" dirty="0">
                <a:latin typeface="Times New Roman"/>
                <a:cs typeface="Times New Roman"/>
              </a:rPr>
              <a:t>hastalarda, lokal komplikasyonların önlenmesinde fayda sağlanabilir, ağrı tedavisinde yararlı olabilir, sistemik tedavinin başlangıcını geciktirebilirler, ve </a:t>
            </a:r>
            <a:r>
              <a:rPr lang="tr-TR" dirty="0" smtClean="0">
                <a:latin typeface="Times New Roman"/>
                <a:cs typeface="Times New Roman"/>
              </a:rPr>
              <a:t>sağ kalımı </a:t>
            </a:r>
            <a:r>
              <a:rPr lang="tr-TR" dirty="0">
                <a:latin typeface="Times New Roman"/>
                <a:cs typeface="Times New Roman"/>
              </a:rPr>
              <a:t>bile artırabilir. </a:t>
            </a:r>
            <a:endParaRPr lang="tr-TR" dirty="0" smtClean="0">
              <a:latin typeface="Times New Roman"/>
              <a:cs typeface="Times New Roman"/>
            </a:endParaRPr>
          </a:p>
          <a:p>
            <a:r>
              <a:rPr lang="tr-TR" dirty="0" smtClean="0">
                <a:latin typeface="Times New Roman"/>
                <a:cs typeface="Times New Roman"/>
              </a:rPr>
              <a:t>Bu </a:t>
            </a:r>
            <a:r>
              <a:rPr lang="tr-TR" dirty="0">
                <a:latin typeface="Times New Roman"/>
                <a:cs typeface="Times New Roman"/>
              </a:rPr>
              <a:t>teknikler cerrahiye daha az agresif bir alternatif olabilir, yetersiz </a:t>
            </a:r>
            <a:r>
              <a:rPr lang="tr-TR" dirty="0" err="1">
                <a:latin typeface="Times New Roman"/>
                <a:cs typeface="Times New Roman"/>
              </a:rPr>
              <a:t>respiratuar</a:t>
            </a:r>
            <a:r>
              <a:rPr lang="tr-TR" dirty="0">
                <a:latin typeface="Times New Roman"/>
                <a:cs typeface="Times New Roman"/>
              </a:rPr>
              <a:t> rezerv ile ilişkili akciğer metastazlarında, klinik durumu kötü hastalarda ya da  çoklu cerrahi rezeksiyon geçirmiş hastalarda, önceki cerrahi bölgesinde lokal </a:t>
            </a:r>
            <a:r>
              <a:rPr lang="tr-TR" dirty="0" err="1">
                <a:latin typeface="Times New Roman"/>
                <a:cs typeface="Times New Roman"/>
              </a:rPr>
              <a:t>nükste</a:t>
            </a:r>
            <a:r>
              <a:rPr lang="tr-TR" dirty="0">
                <a:latin typeface="Times New Roman"/>
                <a:cs typeface="Times New Roman"/>
              </a:rPr>
              <a:t> ya da ek cerrahi reddedildiğinde </a:t>
            </a:r>
            <a:r>
              <a:rPr lang="tr-TR" dirty="0" err="1">
                <a:latin typeface="Times New Roman"/>
                <a:cs typeface="Times New Roman"/>
              </a:rPr>
              <a:t>endike</a:t>
            </a:r>
            <a:r>
              <a:rPr lang="tr-TR" dirty="0">
                <a:latin typeface="Times New Roman"/>
                <a:cs typeface="Times New Roman"/>
              </a:rPr>
              <a:t> olabilir. </a:t>
            </a:r>
            <a:endParaRPr lang="en-US" dirty="0">
              <a:latin typeface="Times New Roman"/>
              <a:cs typeface="Times New Roman"/>
            </a:endParaRPr>
          </a:p>
        </p:txBody>
      </p:sp>
    </p:spTree>
    <p:extLst>
      <p:ext uri="{BB962C8B-B14F-4D97-AF65-F5344CB8AC3E}">
        <p14:creationId xmlns:p14="http://schemas.microsoft.com/office/powerpoint/2010/main" val="230508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Tanısal Testler İçin Kanıt Gücüne Dayalı Öneriler</a:t>
            </a:r>
            <a:r>
              <a:rPr lang="tr-TR" sz="2800" dirty="0" smtClean="0">
                <a:effectLst/>
                <a:latin typeface="Times New Roman"/>
                <a:cs typeface="Times New Roman"/>
              </a:rPr>
              <a:t> </a:t>
            </a:r>
            <a:endParaRPr lang="en-US" sz="2800" dirty="0">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7268366"/>
              </p:ext>
            </p:extLst>
          </p:nvPr>
        </p:nvGraphicFramePr>
        <p:xfrm>
          <a:off x="0" y="1600199"/>
          <a:ext cx="9144000" cy="1448465"/>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74161">
                <a:tc>
                  <a:txBody>
                    <a:bodyPr/>
                    <a:lstStyle/>
                    <a:p>
                      <a:pPr algn="ctr">
                        <a:tabLst>
                          <a:tab pos="457200" algn="l"/>
                        </a:tabLst>
                      </a:pPr>
                      <a:r>
                        <a:rPr lang="tr-TR" sz="1400" b="1" dirty="0">
                          <a:effectLst/>
                          <a:latin typeface="Times New Roman"/>
                        </a:rPr>
                        <a:t>Öneri ve Kanıt Kalitesi</a:t>
                      </a:r>
                      <a:endParaRPr lang="tr-TR" sz="1400" dirty="0">
                        <a:effectLst/>
                      </a:endParaRPr>
                    </a:p>
                  </a:txBody>
                  <a:tcPr marL="68580" marR="68580" marT="0" marB="0"/>
                </a:tc>
                <a:tc>
                  <a:txBody>
                    <a:bodyPr/>
                    <a:lstStyle/>
                    <a:p>
                      <a:pPr algn="ctr">
                        <a:tabLst>
                          <a:tab pos="457200" algn="l"/>
                        </a:tabLst>
                      </a:pPr>
                      <a:r>
                        <a:rPr lang="tr-TR" sz="1400" b="1" dirty="0">
                          <a:effectLst/>
                          <a:latin typeface="Times New Roman"/>
                        </a:rPr>
                        <a:t>Destekleyen Kanıtın </a:t>
                      </a:r>
                      <a:endParaRPr lang="tr-TR" sz="1400" dirty="0">
                        <a:effectLst/>
                      </a:endParaRPr>
                    </a:p>
                    <a:p>
                      <a:pPr algn="ctr">
                        <a:tabLst>
                          <a:tab pos="457200" algn="l"/>
                        </a:tabLst>
                      </a:pPr>
                      <a:r>
                        <a:rPr lang="tr-TR" sz="1400" b="1" dirty="0">
                          <a:effectLst/>
                          <a:latin typeface="Times New Roman"/>
                        </a:rPr>
                        <a:t>Metodolojik Kalitesi</a:t>
                      </a:r>
                      <a:endParaRPr lang="tr-TR" sz="1400" dirty="0">
                        <a:effectLst/>
                      </a:endParaRPr>
                    </a:p>
                  </a:txBody>
                  <a:tcPr marL="68580" marR="68580" marT="0" marB="0"/>
                </a:tc>
                <a:tc>
                  <a:txBody>
                    <a:bodyPr/>
                    <a:lstStyle/>
                    <a:p>
                      <a:pPr algn="ctr">
                        <a:spcAft>
                          <a:spcPts val="0"/>
                        </a:spcAft>
                        <a:tabLst>
                          <a:tab pos="457200" algn="l"/>
                        </a:tabLst>
                      </a:pPr>
                      <a:r>
                        <a:rPr lang="tr-TR" sz="1400" b="1">
                          <a:effectLst/>
                          <a:latin typeface="Times New Roman"/>
                          <a:ea typeface="ＭＳ 明朝"/>
                          <a:cs typeface="Times New Roman"/>
                        </a:rPr>
                        <a:t>Yorumlama</a:t>
                      </a:r>
                      <a:endParaRPr lang="tr-TR" sz="1400">
                        <a:effectLst/>
                        <a:latin typeface="Verdana"/>
                        <a:ea typeface="ＭＳ 明朝"/>
                        <a:cs typeface="Times New Roman"/>
                      </a:endParaRPr>
                    </a:p>
                  </a:txBody>
                  <a:tcPr marL="68580" marR="68580" marT="0" marB="0"/>
                </a:tc>
                <a:extLst>
                  <a:ext uri="{0D108BD9-81ED-4DB2-BD59-A6C34878D82A}">
                    <a16:rowId xmlns:a16="http://schemas.microsoft.com/office/drawing/2014/main" val="10000"/>
                  </a:ext>
                </a:extLst>
              </a:tr>
              <a:tr h="974304">
                <a:tc>
                  <a:txBody>
                    <a:bodyPr/>
                    <a:lstStyle/>
                    <a:p>
                      <a:pPr algn="ctr">
                        <a:tabLst>
                          <a:tab pos="457200" algn="l"/>
                        </a:tabLst>
                      </a:pPr>
                      <a:r>
                        <a:rPr lang="tr-TR" sz="2000" b="1" i="1" dirty="0">
                          <a:effectLst/>
                          <a:latin typeface="Times New Roman"/>
                        </a:rPr>
                        <a:t>Yetersiz kanıt</a:t>
                      </a:r>
                      <a:endParaRPr lang="tr-TR" sz="2000" i="1" dirty="0">
                        <a:effectLst/>
                      </a:endParaRPr>
                    </a:p>
                  </a:txBody>
                  <a:tcPr marL="68580" marR="68580" marT="0" marB="0">
                    <a:solidFill>
                      <a:schemeClr val="bg1">
                        <a:lumMod val="75000"/>
                      </a:schemeClr>
                    </a:solidFill>
                  </a:tcPr>
                </a:tc>
                <a:tc>
                  <a:txBody>
                    <a:bodyPr/>
                    <a:lstStyle/>
                    <a:p>
                      <a:pPr algn="just">
                        <a:tabLst>
                          <a:tab pos="457200" algn="l"/>
                        </a:tabLst>
                      </a:pPr>
                      <a:r>
                        <a:rPr lang="tr-TR" sz="1400" dirty="0">
                          <a:effectLst/>
                          <a:latin typeface="Times New Roman"/>
                        </a:rPr>
                        <a:t>Düşük kalitede, çelişkili, eksik (bitmemiş çalışmalar gibi) veya hedef klinik kitle için </a:t>
                      </a:r>
                      <a:r>
                        <a:rPr lang="tr-TR" sz="1400" dirty="0" err="1">
                          <a:effectLst/>
                          <a:latin typeface="Times New Roman"/>
                        </a:rPr>
                        <a:t>genellenebilir</a:t>
                      </a:r>
                      <a:r>
                        <a:rPr lang="tr-TR" sz="1400" dirty="0">
                          <a:effectLst/>
                          <a:latin typeface="Times New Roman"/>
                        </a:rPr>
                        <a:t> olmayan, gerçek etkileri belirsiz olan çalışmalar</a:t>
                      </a:r>
                      <a:endParaRPr lang="tr-TR" sz="1400" dirty="0">
                        <a:effectLst/>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a:effectLst/>
                          <a:latin typeface="Times New Roman"/>
                          <a:ea typeface="ＭＳ 明朝"/>
                          <a:cs typeface="Times New Roman"/>
                        </a:rPr>
                        <a:t>Öneri için yetersiz kanıt </a:t>
                      </a:r>
                      <a:endParaRPr lang="tr-TR" sz="1400" dirty="0">
                        <a:effectLst/>
                        <a:latin typeface="Verdan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42676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5615"/>
            <a:ext cx="8229600" cy="5053717"/>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0" indent="0">
              <a:buNone/>
            </a:pPr>
            <a:r>
              <a:rPr lang="tr-TR" b="1" dirty="0" smtClean="0">
                <a:latin typeface="Times New Roman"/>
                <a:cs typeface="Times New Roman"/>
              </a:rPr>
              <a:t>ÖNERİ </a:t>
            </a:r>
            <a:r>
              <a:rPr lang="tr-TR" b="1" dirty="0">
                <a:latin typeface="Times New Roman"/>
                <a:cs typeface="Times New Roman"/>
              </a:rPr>
              <a:t>93 </a:t>
            </a:r>
            <a:endParaRPr lang="tr-TR" dirty="0">
              <a:latin typeface="Times New Roman"/>
              <a:cs typeface="Times New Roman"/>
            </a:endParaRPr>
          </a:p>
          <a:p>
            <a:r>
              <a:rPr lang="tr-TR" i="1" dirty="0">
                <a:latin typeface="Times New Roman"/>
                <a:cs typeface="Times New Roman"/>
              </a:rPr>
              <a:t>A) Hem termal </a:t>
            </a:r>
            <a:r>
              <a:rPr lang="tr-TR" i="1" dirty="0" err="1">
                <a:latin typeface="Times New Roman"/>
                <a:cs typeface="Times New Roman"/>
              </a:rPr>
              <a:t>ablasyon</a:t>
            </a:r>
            <a:r>
              <a:rPr lang="tr-TR" i="1" dirty="0">
                <a:latin typeface="Times New Roman"/>
                <a:cs typeface="Times New Roman"/>
              </a:rPr>
              <a:t> </a:t>
            </a:r>
            <a:r>
              <a:rPr lang="tr-TR" i="1" dirty="0" smtClean="0">
                <a:latin typeface="Times New Roman"/>
                <a:cs typeface="Times New Roman"/>
              </a:rPr>
              <a:t>(</a:t>
            </a:r>
            <a:r>
              <a:rPr lang="tr-TR" i="1" dirty="0" err="1">
                <a:latin typeface="Times New Roman"/>
                <a:cs typeface="Times New Roman"/>
              </a:rPr>
              <a:t>r</a:t>
            </a:r>
            <a:r>
              <a:rPr lang="tr-TR" i="1" dirty="0" err="1" smtClean="0">
                <a:latin typeface="Times New Roman"/>
                <a:cs typeface="Times New Roman"/>
              </a:rPr>
              <a:t>adyofrekans</a:t>
            </a:r>
            <a:r>
              <a:rPr lang="tr-TR" i="1" dirty="0" smtClean="0">
                <a:latin typeface="Times New Roman"/>
                <a:cs typeface="Times New Roman"/>
              </a:rPr>
              <a:t> </a:t>
            </a:r>
            <a:r>
              <a:rPr lang="tr-TR" i="1" dirty="0" err="1">
                <a:latin typeface="Times New Roman"/>
                <a:cs typeface="Times New Roman"/>
              </a:rPr>
              <a:t>ablasyon</a:t>
            </a:r>
            <a:r>
              <a:rPr lang="tr-TR" i="1" dirty="0">
                <a:latin typeface="Times New Roman"/>
                <a:cs typeface="Times New Roman"/>
              </a:rPr>
              <a:t> ve </a:t>
            </a:r>
            <a:r>
              <a:rPr lang="tr-TR" i="1" dirty="0" err="1">
                <a:latin typeface="Times New Roman"/>
                <a:cs typeface="Times New Roman"/>
              </a:rPr>
              <a:t>kriyoablasyon</a:t>
            </a:r>
            <a:r>
              <a:rPr lang="tr-TR" i="1" dirty="0">
                <a:latin typeface="Times New Roman"/>
                <a:cs typeface="Times New Roman"/>
              </a:rPr>
              <a:t>) hem de </a:t>
            </a:r>
            <a:r>
              <a:rPr lang="tr-TR" i="1" dirty="0" err="1">
                <a:latin typeface="Times New Roman"/>
                <a:cs typeface="Times New Roman"/>
              </a:rPr>
              <a:t>stereotaktik</a:t>
            </a:r>
            <a:r>
              <a:rPr lang="tr-TR" i="1" dirty="0">
                <a:latin typeface="Times New Roman"/>
                <a:cs typeface="Times New Roman"/>
              </a:rPr>
              <a:t> radyasyonun uzak metastazları tedavi etmekte etkinlikleri yüksek olup, yan etkileri görece olarak düşüktür ve cerrahiye uygun alternatifler olarak değerlendirilebilirler. </a:t>
            </a:r>
            <a:r>
              <a:rPr lang="tr-TR" b="1" i="1" dirty="0">
                <a:solidFill>
                  <a:srgbClr val="FF0000"/>
                </a:solidFill>
                <a:latin typeface="Times New Roman"/>
                <a:cs typeface="Times New Roman"/>
              </a:rPr>
              <a:t>(Zayıf öneri, orta düzey kanıt)</a:t>
            </a:r>
            <a:r>
              <a:rPr lang="tr-TR" i="1" dirty="0">
                <a:solidFill>
                  <a:srgbClr val="FF0000"/>
                </a:solidFill>
                <a:latin typeface="Times New Roman"/>
                <a:cs typeface="Times New Roman"/>
              </a:rPr>
              <a:t> </a:t>
            </a:r>
            <a:endParaRPr lang="tr-TR" i="1" dirty="0" smtClean="0">
              <a:solidFill>
                <a:srgbClr val="FF0000"/>
              </a:solidFill>
              <a:latin typeface="Times New Roman"/>
              <a:cs typeface="Times New Roman"/>
            </a:endParaRPr>
          </a:p>
          <a:p>
            <a:endParaRPr lang="tr-TR" dirty="0">
              <a:solidFill>
                <a:srgbClr val="FF0000"/>
              </a:solidFill>
              <a:latin typeface="Times New Roman"/>
              <a:cs typeface="Times New Roman"/>
            </a:endParaRPr>
          </a:p>
          <a:p>
            <a:r>
              <a:rPr lang="tr-TR" i="1" dirty="0">
                <a:latin typeface="Times New Roman"/>
                <a:cs typeface="Times New Roman"/>
              </a:rPr>
              <a:t>B) Termal </a:t>
            </a:r>
            <a:r>
              <a:rPr lang="tr-TR" i="1" dirty="0" err="1">
                <a:latin typeface="Times New Roman"/>
                <a:cs typeface="Times New Roman"/>
              </a:rPr>
              <a:t>ablasyon</a:t>
            </a:r>
            <a:r>
              <a:rPr lang="tr-TR" i="1" dirty="0">
                <a:latin typeface="Times New Roman"/>
                <a:cs typeface="Times New Roman"/>
              </a:rPr>
              <a:t> ya da </a:t>
            </a:r>
            <a:r>
              <a:rPr lang="tr-TR" i="1" dirty="0" err="1">
                <a:latin typeface="Times New Roman"/>
                <a:cs typeface="Times New Roman"/>
              </a:rPr>
              <a:t>stereotaktik</a:t>
            </a:r>
            <a:r>
              <a:rPr lang="tr-TR" i="1" dirty="0">
                <a:latin typeface="Times New Roman"/>
                <a:cs typeface="Times New Roman"/>
              </a:rPr>
              <a:t> radyasyon uygulaması </a:t>
            </a:r>
            <a:r>
              <a:rPr lang="tr-TR" i="1" dirty="0" err="1">
                <a:latin typeface="Times New Roman"/>
                <a:cs typeface="Times New Roman"/>
              </a:rPr>
              <a:t>semptomatik</a:t>
            </a:r>
            <a:r>
              <a:rPr lang="tr-TR" i="1" dirty="0">
                <a:latin typeface="Times New Roman"/>
                <a:cs typeface="Times New Roman"/>
              </a:rPr>
              <a:t> uzak metastaz varlığında ya da lokal komplikasyon riski yüksek olduğunda sistemik tedavi öncesinde düşünülmelidir. </a:t>
            </a:r>
            <a:r>
              <a:rPr lang="tr-TR" b="1" i="1" dirty="0">
                <a:solidFill>
                  <a:srgbClr val="FF0000"/>
                </a:solidFill>
                <a:latin typeface="Times New Roman"/>
                <a:cs typeface="Times New Roman"/>
              </a:rPr>
              <a:t>(Güçlü öneri, orta düzey kanıt)</a:t>
            </a:r>
            <a:r>
              <a:rPr lang="tr-TR" i="1" dirty="0">
                <a:solidFill>
                  <a:srgbClr val="FF0000"/>
                </a:solidFill>
                <a:latin typeface="Times New Roman"/>
                <a:cs typeface="Times New Roman"/>
              </a:rPr>
              <a:t> </a:t>
            </a:r>
            <a:endParaRPr lang="tr-TR" dirty="0">
              <a:solidFill>
                <a:srgbClr val="FF0000"/>
              </a:solidFill>
              <a:effectLst/>
              <a:latin typeface="Times New Roman"/>
              <a:cs typeface="Times New Roman"/>
            </a:endParaRPr>
          </a:p>
        </p:txBody>
      </p:sp>
      <p:sp>
        <p:nvSpPr>
          <p:cNvPr id="5" name="Title 1"/>
          <p:cNvSpPr>
            <a:spLocks noGrp="1"/>
          </p:cNvSpPr>
          <p:nvPr>
            <p:ph type="title"/>
          </p:nvPr>
        </p:nvSpPr>
        <p:spPr>
          <a:xfrm>
            <a:off x="457200" y="274638"/>
            <a:ext cx="8229600" cy="1143000"/>
          </a:xfrm>
        </p:spPr>
        <p:txBody>
          <a:bodyPr>
            <a:normAutofit/>
          </a:bodyPr>
          <a:lstStyle/>
          <a:p>
            <a:r>
              <a:rPr lang="en-US" sz="2800" i="1" dirty="0">
                <a:latin typeface="Times New Roman"/>
                <a:cs typeface="Times New Roman"/>
              </a:rPr>
              <a:t>[C38] </a:t>
            </a:r>
            <a:r>
              <a:rPr lang="tr-TR" sz="2800" i="1" dirty="0" err="1">
                <a:latin typeface="Times New Roman"/>
                <a:cs typeface="Times New Roman"/>
              </a:rPr>
              <a:t>Metastatik</a:t>
            </a:r>
            <a:r>
              <a:rPr lang="tr-TR" sz="2800" i="1" dirty="0">
                <a:latin typeface="Times New Roman"/>
                <a:cs typeface="Times New Roman"/>
              </a:rPr>
              <a:t> </a:t>
            </a:r>
            <a:r>
              <a:rPr lang="tr-TR" sz="2800" i="1" dirty="0" err="1">
                <a:latin typeface="Times New Roman"/>
                <a:cs typeface="Times New Roman"/>
              </a:rPr>
              <a:t>t</a:t>
            </a:r>
            <a:r>
              <a:rPr lang="tr-TR" sz="2800" i="1" dirty="0" err="1" smtClean="0">
                <a:latin typeface="Times New Roman"/>
                <a:cs typeface="Times New Roman"/>
              </a:rPr>
              <a:t>iroid</a:t>
            </a:r>
            <a:r>
              <a:rPr lang="tr-TR" sz="2800" i="1" dirty="0" smtClean="0">
                <a:latin typeface="Times New Roman"/>
                <a:cs typeface="Times New Roman"/>
              </a:rPr>
              <a:t> </a:t>
            </a:r>
            <a:r>
              <a:rPr lang="tr-TR" sz="2800" i="1" dirty="0">
                <a:latin typeface="Times New Roman"/>
                <a:cs typeface="Times New Roman"/>
              </a:rPr>
              <a:t>k</a:t>
            </a:r>
            <a:r>
              <a:rPr lang="tr-TR" sz="2800" i="1" dirty="0" smtClean="0">
                <a:latin typeface="Times New Roman"/>
                <a:cs typeface="Times New Roman"/>
              </a:rPr>
              <a:t>anserinde </a:t>
            </a:r>
            <a:r>
              <a:rPr lang="tr-TR" sz="2800" i="1" dirty="0">
                <a:latin typeface="Times New Roman"/>
                <a:cs typeface="Times New Roman"/>
              </a:rPr>
              <a:t>m</a:t>
            </a:r>
            <a:r>
              <a:rPr lang="tr-TR" sz="2800" i="1" dirty="0" smtClean="0">
                <a:latin typeface="Times New Roman"/>
                <a:cs typeface="Times New Roman"/>
              </a:rPr>
              <a:t>etastazlara </a:t>
            </a:r>
            <a:r>
              <a:rPr lang="tr-TR" sz="2800" i="1" dirty="0">
                <a:latin typeface="Times New Roman"/>
                <a:cs typeface="Times New Roman"/>
              </a:rPr>
              <a:t>y</a:t>
            </a:r>
            <a:r>
              <a:rPr lang="tr-TR" sz="2800" i="1" dirty="0" smtClean="0">
                <a:latin typeface="Times New Roman"/>
                <a:cs typeface="Times New Roman"/>
              </a:rPr>
              <a:t>önelik </a:t>
            </a:r>
            <a:r>
              <a:rPr lang="tr-TR" sz="2800" i="1" dirty="0">
                <a:latin typeface="Times New Roman"/>
                <a:cs typeface="Times New Roman"/>
              </a:rPr>
              <a:t>l</a:t>
            </a:r>
            <a:r>
              <a:rPr lang="tr-TR" sz="2800" i="1" dirty="0" smtClean="0">
                <a:latin typeface="Times New Roman"/>
                <a:cs typeface="Times New Roman"/>
              </a:rPr>
              <a:t>okal </a:t>
            </a:r>
            <a:r>
              <a:rPr lang="tr-TR" sz="2800" i="1" dirty="0">
                <a:latin typeface="Times New Roman"/>
                <a:cs typeface="Times New Roman"/>
              </a:rPr>
              <a:t>t</a:t>
            </a:r>
            <a:r>
              <a:rPr lang="tr-TR" sz="2800" i="1" dirty="0" smtClean="0">
                <a:latin typeface="Times New Roman"/>
                <a:cs typeface="Times New Roman"/>
              </a:rPr>
              <a:t>edavilerin </a:t>
            </a:r>
            <a:r>
              <a:rPr lang="en-US" sz="2800" i="1" dirty="0" err="1" smtClean="0">
                <a:latin typeface="Times New Roman"/>
                <a:cs typeface="Times New Roman"/>
              </a:rPr>
              <a:t>rolü</a:t>
            </a:r>
            <a:r>
              <a:rPr lang="en-US" sz="2800" i="1" dirty="0" smtClean="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p>
        </p:txBody>
      </p:sp>
    </p:spTree>
    <p:extLst>
      <p:ext uri="{BB962C8B-B14F-4D97-AF65-F5344CB8AC3E}">
        <p14:creationId xmlns:p14="http://schemas.microsoft.com/office/powerpoint/2010/main" val="28311936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[C 42] </a:t>
            </a:r>
            <a:r>
              <a:rPr lang="tr-TR" sz="2800" i="1" dirty="0" err="1" smtClean="0">
                <a:latin typeface="Times New Roman"/>
                <a:cs typeface="Times New Roman"/>
              </a:rPr>
              <a:t>Kinaz</a:t>
            </a:r>
            <a:r>
              <a:rPr lang="tr-TR" sz="2800" i="1" dirty="0" smtClean="0">
                <a:latin typeface="Times New Roman"/>
                <a:cs typeface="Times New Roman"/>
              </a:rPr>
              <a:t> İnhibitörleri</a:t>
            </a:r>
            <a:endParaRPr lang="en-US" sz="2800" dirty="0">
              <a:latin typeface="Times New Roman"/>
              <a:cs typeface="Times New Roman"/>
            </a:endParaRPr>
          </a:p>
        </p:txBody>
      </p:sp>
      <p:sp>
        <p:nvSpPr>
          <p:cNvPr id="3" name="Content Placeholder 2"/>
          <p:cNvSpPr>
            <a:spLocks noGrp="1"/>
          </p:cNvSpPr>
          <p:nvPr>
            <p:ph idx="1"/>
          </p:nvPr>
        </p:nvSpPr>
        <p:spPr>
          <a:xfrm>
            <a:off x="536895" y="1509917"/>
            <a:ext cx="8229600" cy="4525963"/>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tr-TR" dirty="0" err="1">
                <a:latin typeface="Times New Roman"/>
                <a:cs typeface="Times New Roman"/>
              </a:rPr>
              <a:t>Sitotoksik</a:t>
            </a:r>
            <a:r>
              <a:rPr lang="tr-TR" dirty="0">
                <a:latin typeface="Times New Roman"/>
                <a:cs typeface="Times New Roman"/>
              </a:rPr>
              <a:t> kemoterapi DTK hastalarında geçmişte olumsuz sonuçlar </a:t>
            </a:r>
            <a:r>
              <a:rPr lang="tr-TR" dirty="0" smtClean="0">
                <a:latin typeface="Times New Roman"/>
                <a:cs typeface="Times New Roman"/>
              </a:rPr>
              <a:t>doğurmuştur, </a:t>
            </a:r>
            <a:r>
              <a:rPr lang="tr-TR" dirty="0">
                <a:latin typeface="Times New Roman"/>
                <a:cs typeface="Times New Roman"/>
              </a:rPr>
              <a:t>ancak </a:t>
            </a:r>
            <a:r>
              <a:rPr lang="tr-TR" dirty="0" err="1">
                <a:latin typeface="Times New Roman"/>
                <a:cs typeface="Times New Roman"/>
              </a:rPr>
              <a:t>kinaz</a:t>
            </a:r>
            <a:r>
              <a:rPr lang="tr-TR" dirty="0">
                <a:latin typeface="Times New Roman"/>
                <a:cs typeface="Times New Roman"/>
              </a:rPr>
              <a:t> inhibitörleri (çoğunun hedefleri VEGF reseptörü ile aynıdır, </a:t>
            </a:r>
            <a:r>
              <a:rPr lang="tr-TR" dirty="0" err="1" smtClean="0">
                <a:latin typeface="Times New Roman"/>
                <a:cs typeface="Times New Roman"/>
              </a:rPr>
              <a:t>örn</a:t>
            </a:r>
            <a:r>
              <a:rPr lang="tr-TR" dirty="0" smtClean="0">
                <a:latin typeface="Times New Roman"/>
                <a:cs typeface="Times New Roman"/>
              </a:rPr>
              <a:t>: </a:t>
            </a:r>
            <a:r>
              <a:rPr lang="tr-TR" dirty="0" err="1">
                <a:latin typeface="Times New Roman"/>
                <a:cs typeface="Times New Roman"/>
              </a:rPr>
              <a:t>sorafenib</a:t>
            </a:r>
            <a:r>
              <a:rPr lang="tr-TR" dirty="0">
                <a:latin typeface="Times New Roman"/>
                <a:cs typeface="Times New Roman"/>
              </a:rPr>
              <a:t>, </a:t>
            </a:r>
            <a:r>
              <a:rPr lang="tr-TR" dirty="0" err="1">
                <a:latin typeface="Times New Roman"/>
                <a:cs typeface="Times New Roman"/>
              </a:rPr>
              <a:t>pazopanib</a:t>
            </a:r>
            <a:r>
              <a:rPr lang="tr-TR" dirty="0">
                <a:latin typeface="Times New Roman"/>
                <a:cs typeface="Times New Roman"/>
              </a:rPr>
              <a:t>, </a:t>
            </a:r>
            <a:r>
              <a:rPr lang="tr-TR" dirty="0" err="1">
                <a:latin typeface="Times New Roman"/>
                <a:cs typeface="Times New Roman"/>
              </a:rPr>
              <a:t>sunitinib</a:t>
            </a:r>
            <a:r>
              <a:rPr lang="tr-TR" dirty="0" smtClean="0">
                <a:latin typeface="Times New Roman"/>
                <a:cs typeface="Times New Roman"/>
              </a:rPr>
              <a:t>, </a:t>
            </a:r>
            <a:r>
              <a:rPr lang="tr-TR" dirty="0" err="1" smtClean="0">
                <a:latin typeface="Times New Roman"/>
                <a:cs typeface="Times New Roman"/>
              </a:rPr>
              <a:t>lenvatinib</a:t>
            </a:r>
            <a:r>
              <a:rPr lang="tr-TR" dirty="0">
                <a:latin typeface="Times New Roman"/>
                <a:cs typeface="Times New Roman"/>
              </a:rPr>
              <a:t>, </a:t>
            </a:r>
            <a:r>
              <a:rPr lang="tr-TR" dirty="0" err="1">
                <a:latin typeface="Times New Roman"/>
                <a:cs typeface="Times New Roman"/>
              </a:rPr>
              <a:t>axitinib</a:t>
            </a:r>
            <a:r>
              <a:rPr lang="tr-TR" dirty="0">
                <a:latin typeface="Times New Roman"/>
                <a:cs typeface="Times New Roman"/>
              </a:rPr>
              <a:t>, </a:t>
            </a:r>
            <a:r>
              <a:rPr lang="tr-TR" dirty="0" err="1" smtClean="0">
                <a:latin typeface="Times New Roman"/>
                <a:cs typeface="Times New Roman"/>
              </a:rPr>
              <a:t>cabozantinib</a:t>
            </a:r>
            <a:r>
              <a:rPr lang="tr-TR" dirty="0" smtClean="0">
                <a:latin typeface="Times New Roman"/>
                <a:cs typeface="Times New Roman"/>
              </a:rPr>
              <a:t> ve </a:t>
            </a:r>
            <a:r>
              <a:rPr lang="tr-TR" dirty="0" err="1" smtClean="0">
                <a:latin typeface="Times New Roman"/>
                <a:cs typeface="Times New Roman"/>
              </a:rPr>
              <a:t>vandetanib</a:t>
            </a:r>
            <a:r>
              <a:rPr lang="tr-TR" dirty="0">
                <a:latin typeface="Times New Roman"/>
                <a:cs typeface="Times New Roman"/>
              </a:rPr>
              <a:t>) </a:t>
            </a:r>
            <a:r>
              <a:rPr lang="tr-TR" dirty="0" err="1">
                <a:latin typeface="Times New Roman"/>
                <a:cs typeface="Times New Roman"/>
              </a:rPr>
              <a:t>metastatik</a:t>
            </a:r>
            <a:r>
              <a:rPr lang="tr-TR" dirty="0">
                <a:latin typeface="Times New Roman"/>
                <a:cs typeface="Times New Roman"/>
              </a:rPr>
              <a:t>, </a:t>
            </a:r>
            <a:r>
              <a:rPr lang="tr-TR" dirty="0" smtClean="0">
                <a:latin typeface="Times New Roman"/>
                <a:cs typeface="Times New Roman"/>
              </a:rPr>
              <a:t>RAİ </a:t>
            </a:r>
            <a:r>
              <a:rPr lang="tr-TR" dirty="0" err="1">
                <a:latin typeface="Times New Roman"/>
                <a:cs typeface="Times New Roman"/>
              </a:rPr>
              <a:t>refrakter</a:t>
            </a:r>
            <a:r>
              <a:rPr lang="tr-TR" dirty="0">
                <a:latin typeface="Times New Roman"/>
                <a:cs typeface="Times New Roman"/>
              </a:rPr>
              <a:t> DTK hastaları için ümit verici tedaviler olarak görünmektedir. </a:t>
            </a:r>
            <a:endParaRPr lang="tr-TR" dirty="0" smtClean="0">
              <a:latin typeface="Times New Roman"/>
              <a:cs typeface="Times New Roman"/>
            </a:endParaRPr>
          </a:p>
          <a:p>
            <a:r>
              <a:rPr lang="tr-TR" dirty="0" smtClean="0">
                <a:latin typeface="Times New Roman"/>
                <a:cs typeface="Times New Roman"/>
              </a:rPr>
              <a:t>Bununla beraber, </a:t>
            </a:r>
            <a:r>
              <a:rPr lang="tr-TR" dirty="0" err="1">
                <a:latin typeface="Times New Roman"/>
                <a:cs typeface="Times New Roman"/>
              </a:rPr>
              <a:t>kinaz</a:t>
            </a:r>
            <a:r>
              <a:rPr lang="tr-TR" dirty="0">
                <a:latin typeface="Times New Roman"/>
                <a:cs typeface="Times New Roman"/>
              </a:rPr>
              <a:t> inhibitörlerinin </a:t>
            </a:r>
            <a:r>
              <a:rPr lang="tr-TR" dirty="0" smtClean="0">
                <a:latin typeface="Times New Roman"/>
                <a:cs typeface="Times New Roman"/>
              </a:rPr>
              <a:t>ishal, </a:t>
            </a:r>
            <a:r>
              <a:rPr lang="tr-TR" dirty="0">
                <a:latin typeface="Times New Roman"/>
                <a:cs typeface="Times New Roman"/>
              </a:rPr>
              <a:t>bitkinlik, indüklenmiş hipertansiyon, </a:t>
            </a:r>
            <a:r>
              <a:rPr lang="tr-TR" dirty="0" err="1">
                <a:latin typeface="Times New Roman"/>
                <a:cs typeface="Times New Roman"/>
              </a:rPr>
              <a:t>hepatotoksisite</a:t>
            </a:r>
            <a:r>
              <a:rPr lang="tr-TR" dirty="0">
                <a:latin typeface="Times New Roman"/>
                <a:cs typeface="Times New Roman"/>
              </a:rPr>
              <a:t>, cilt değişiklikleri, bulantı, tat duyusunda değişiklikleri gibi pek çok yan etkisi bulunmaktadır. </a:t>
            </a:r>
            <a:endParaRPr lang="tr-TR" dirty="0" smtClean="0">
              <a:latin typeface="Times New Roman"/>
              <a:cs typeface="Times New Roman"/>
            </a:endParaRPr>
          </a:p>
          <a:p>
            <a:r>
              <a:rPr lang="tr-TR" dirty="0" smtClean="0">
                <a:latin typeface="Times New Roman"/>
                <a:cs typeface="Times New Roman"/>
              </a:rPr>
              <a:t>Bu </a:t>
            </a:r>
            <a:r>
              <a:rPr lang="tr-TR" dirty="0">
                <a:latin typeface="Times New Roman"/>
                <a:cs typeface="Times New Roman"/>
              </a:rPr>
              <a:t>potansiyel yan etkilerin yaşam kalitesini olumsuz etkileme olasılığı yüksektir ve 2/3 hastada doz azaltılması, %20’ye yakın bir grupta da tedavinin sonlandırılması gerekebilir. </a:t>
            </a:r>
            <a:endParaRPr lang="en-US" dirty="0">
              <a:latin typeface="Times New Roman"/>
              <a:cs typeface="Times New Roman"/>
            </a:endParaRPr>
          </a:p>
        </p:txBody>
      </p:sp>
    </p:spTree>
    <p:extLst>
      <p:ext uri="{BB962C8B-B14F-4D97-AF65-F5344CB8AC3E}">
        <p14:creationId xmlns:p14="http://schemas.microsoft.com/office/powerpoint/2010/main" val="29164773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[C 42] </a:t>
            </a:r>
            <a:r>
              <a:rPr lang="tr-TR" sz="2800" i="1" dirty="0" err="1" smtClean="0">
                <a:latin typeface="Times New Roman"/>
                <a:cs typeface="Times New Roman"/>
              </a:rPr>
              <a:t>Kinaz</a:t>
            </a:r>
            <a:r>
              <a:rPr lang="tr-TR" sz="2800" i="1" dirty="0" smtClean="0">
                <a:latin typeface="Times New Roman"/>
                <a:cs typeface="Times New Roman"/>
              </a:rPr>
              <a:t> İnhibitörleri</a:t>
            </a:r>
            <a:endParaRPr lang="en-US" sz="2800" dirty="0">
              <a:latin typeface="Times New Roman"/>
              <a:cs typeface="Times New Roman"/>
            </a:endParaRPr>
          </a:p>
        </p:txBody>
      </p:sp>
      <p:sp>
        <p:nvSpPr>
          <p:cNvPr id="3" name="Content Placeholder 2"/>
          <p:cNvSpPr>
            <a:spLocks noGrp="1"/>
          </p:cNvSpPr>
          <p:nvPr>
            <p:ph idx="1"/>
          </p:nvPr>
        </p:nvSpPr>
        <p:spPr>
          <a:xfrm>
            <a:off x="457200" y="1417638"/>
            <a:ext cx="8229600" cy="4743676"/>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tr-TR" b="1" dirty="0">
                <a:latin typeface="Times New Roman"/>
                <a:cs typeface="Times New Roman"/>
              </a:rPr>
              <a:t>ÖNERİ </a:t>
            </a:r>
            <a:r>
              <a:rPr lang="tr-TR" b="1" dirty="0" smtClean="0">
                <a:latin typeface="Times New Roman"/>
                <a:cs typeface="Times New Roman"/>
              </a:rPr>
              <a:t>96</a:t>
            </a:r>
            <a:endParaRPr lang="tr-TR" dirty="0">
              <a:latin typeface="Times New Roman"/>
              <a:cs typeface="Times New Roman"/>
            </a:endParaRPr>
          </a:p>
          <a:p>
            <a:pPr marL="0" indent="0">
              <a:buNone/>
            </a:pPr>
            <a:r>
              <a:rPr lang="tr-TR" i="1" dirty="0" smtClean="0">
                <a:latin typeface="Times New Roman"/>
                <a:cs typeface="Times New Roman"/>
              </a:rPr>
              <a:t>A</a:t>
            </a:r>
            <a:r>
              <a:rPr lang="tr-TR" i="1" dirty="0">
                <a:latin typeface="Times New Roman"/>
                <a:cs typeface="Times New Roman"/>
              </a:rPr>
              <a:t>) </a:t>
            </a:r>
            <a:endParaRPr lang="tr-TR" i="1" dirty="0" smtClean="0">
              <a:latin typeface="Times New Roman"/>
              <a:cs typeface="Times New Roman"/>
            </a:endParaRPr>
          </a:p>
          <a:p>
            <a:r>
              <a:rPr lang="tr-TR" i="1" dirty="0" err="1" smtClean="0">
                <a:latin typeface="Times New Roman"/>
                <a:cs typeface="Times New Roman"/>
              </a:rPr>
              <a:t>Kinaz</a:t>
            </a:r>
            <a:r>
              <a:rPr lang="tr-TR" i="1" dirty="0" smtClean="0">
                <a:latin typeface="Times New Roman"/>
                <a:cs typeface="Times New Roman"/>
              </a:rPr>
              <a:t> </a:t>
            </a:r>
            <a:r>
              <a:rPr lang="tr-TR" i="1" dirty="0">
                <a:latin typeface="Times New Roman"/>
                <a:cs typeface="Times New Roman"/>
              </a:rPr>
              <a:t>inhibitör tedavisi </a:t>
            </a:r>
            <a:r>
              <a:rPr lang="tr-TR" i="1" dirty="0" err="1">
                <a:latin typeface="Times New Roman"/>
                <a:cs typeface="Times New Roman"/>
              </a:rPr>
              <a:t>metastatik</a:t>
            </a:r>
            <a:r>
              <a:rPr lang="tr-TR" i="1" dirty="0">
                <a:latin typeface="Times New Roman"/>
                <a:cs typeface="Times New Roman"/>
              </a:rPr>
              <a:t>, hızlı </a:t>
            </a:r>
            <a:r>
              <a:rPr lang="tr-TR" i="1" dirty="0" err="1">
                <a:latin typeface="Times New Roman"/>
                <a:cs typeface="Times New Roman"/>
              </a:rPr>
              <a:t>progrese</a:t>
            </a:r>
            <a:r>
              <a:rPr lang="tr-TR" i="1" dirty="0">
                <a:latin typeface="Times New Roman"/>
                <a:cs typeface="Times New Roman"/>
              </a:rPr>
              <a:t> olan, </a:t>
            </a:r>
            <a:r>
              <a:rPr lang="tr-TR" i="1" dirty="0" err="1">
                <a:latin typeface="Times New Roman"/>
                <a:cs typeface="Times New Roman"/>
              </a:rPr>
              <a:t>semptomatik</a:t>
            </a:r>
            <a:r>
              <a:rPr lang="tr-TR" i="1" dirty="0">
                <a:latin typeface="Times New Roman"/>
                <a:cs typeface="Times New Roman"/>
              </a:rPr>
              <a:t> ve/veya yakın zamanda </a:t>
            </a:r>
            <a:r>
              <a:rPr lang="tr-TR" i="1" dirty="0" err="1" smtClean="0">
                <a:latin typeface="Times New Roman"/>
                <a:cs typeface="Times New Roman"/>
              </a:rPr>
              <a:t>tehtit</a:t>
            </a:r>
            <a:r>
              <a:rPr lang="tr-TR" i="1" dirty="0" smtClean="0">
                <a:latin typeface="Times New Roman"/>
                <a:cs typeface="Times New Roman"/>
              </a:rPr>
              <a:t> </a:t>
            </a:r>
            <a:r>
              <a:rPr lang="tr-TR" i="1" dirty="0">
                <a:latin typeface="Times New Roman"/>
                <a:cs typeface="Times New Roman"/>
              </a:rPr>
              <a:t>edici hale gelmesi beklenen, </a:t>
            </a:r>
            <a:r>
              <a:rPr lang="tr-TR" i="1" dirty="0" smtClean="0">
                <a:latin typeface="Times New Roman"/>
                <a:cs typeface="Times New Roman"/>
              </a:rPr>
              <a:t>RAİ </a:t>
            </a:r>
            <a:r>
              <a:rPr lang="tr-TR" i="1" dirty="0" err="1">
                <a:latin typeface="Times New Roman"/>
                <a:cs typeface="Times New Roman"/>
              </a:rPr>
              <a:t>refrakter</a:t>
            </a:r>
            <a:r>
              <a:rPr lang="tr-TR" i="1" dirty="0">
                <a:latin typeface="Times New Roman"/>
                <a:cs typeface="Times New Roman"/>
              </a:rPr>
              <a:t> DTK hastalarında başka yaklaşımlarla kontrol edilemeyen durumlarda düşünülmelidir. </a:t>
            </a:r>
            <a:endParaRPr lang="tr-TR" i="1" dirty="0" smtClean="0">
              <a:latin typeface="Times New Roman"/>
              <a:cs typeface="Times New Roman"/>
            </a:endParaRPr>
          </a:p>
          <a:p>
            <a:endParaRPr lang="tr-TR" dirty="0">
              <a:latin typeface="Times New Roman"/>
              <a:cs typeface="Times New Roman"/>
            </a:endParaRPr>
          </a:p>
          <a:p>
            <a:r>
              <a:rPr lang="tr-TR" i="1" dirty="0">
                <a:latin typeface="Times New Roman"/>
                <a:cs typeface="Times New Roman"/>
              </a:rPr>
              <a:t>	Bu ajanların </a:t>
            </a:r>
            <a:r>
              <a:rPr lang="tr-TR" i="1" dirty="0" err="1" smtClean="0">
                <a:latin typeface="Times New Roman"/>
                <a:cs typeface="Times New Roman"/>
              </a:rPr>
              <a:t>sağkalım</a:t>
            </a:r>
            <a:r>
              <a:rPr lang="tr-TR" i="1" dirty="0" smtClean="0">
                <a:latin typeface="Times New Roman"/>
                <a:cs typeface="Times New Roman"/>
              </a:rPr>
              <a:t> </a:t>
            </a:r>
            <a:r>
              <a:rPr lang="tr-TR" i="1" dirty="0">
                <a:latin typeface="Times New Roman"/>
                <a:cs typeface="Times New Roman"/>
              </a:rPr>
              <a:t>ve yaşam kalitesi üzerine etkisinin hala tanımlanması gerektiğinden, </a:t>
            </a:r>
            <a:r>
              <a:rPr lang="tr-TR" i="1" dirty="0" err="1">
                <a:latin typeface="Times New Roman"/>
                <a:cs typeface="Times New Roman"/>
              </a:rPr>
              <a:t>diferansiye</a:t>
            </a:r>
            <a:r>
              <a:rPr lang="tr-TR" i="1" dirty="0">
                <a:latin typeface="Times New Roman"/>
                <a:cs typeface="Times New Roman"/>
              </a:rPr>
              <a:t> </a:t>
            </a:r>
            <a:r>
              <a:rPr lang="tr-TR" i="1" dirty="0" err="1">
                <a:latin typeface="Times New Roman"/>
                <a:cs typeface="Times New Roman"/>
              </a:rPr>
              <a:t>tiroid</a:t>
            </a:r>
            <a:r>
              <a:rPr lang="tr-TR" i="1" dirty="0">
                <a:latin typeface="Times New Roman"/>
                <a:cs typeface="Times New Roman"/>
              </a:rPr>
              <a:t> </a:t>
            </a:r>
            <a:r>
              <a:rPr lang="tr-TR" i="1" dirty="0" err="1">
                <a:latin typeface="Times New Roman"/>
                <a:cs typeface="Times New Roman"/>
              </a:rPr>
              <a:t>karsinomu</a:t>
            </a:r>
            <a:r>
              <a:rPr lang="tr-TR" i="1" dirty="0">
                <a:latin typeface="Times New Roman"/>
                <a:cs typeface="Times New Roman"/>
              </a:rPr>
              <a:t> için FDA tarafından onaylı olan ya da diğer uygun </a:t>
            </a:r>
            <a:r>
              <a:rPr lang="tr-TR" i="1" dirty="0" err="1">
                <a:latin typeface="Times New Roman"/>
                <a:cs typeface="Times New Roman"/>
              </a:rPr>
              <a:t>kinaz</a:t>
            </a:r>
            <a:r>
              <a:rPr lang="tr-TR" i="1" dirty="0">
                <a:latin typeface="Times New Roman"/>
                <a:cs typeface="Times New Roman"/>
              </a:rPr>
              <a:t> inhibitörlerinin (</a:t>
            </a:r>
            <a:r>
              <a:rPr lang="tr-TR" i="1" dirty="0" err="1">
                <a:latin typeface="Times New Roman"/>
                <a:cs typeface="Times New Roman"/>
              </a:rPr>
              <a:t>terapötik</a:t>
            </a:r>
            <a:r>
              <a:rPr lang="tr-TR" i="1" dirty="0">
                <a:latin typeface="Times New Roman"/>
                <a:cs typeface="Times New Roman"/>
              </a:rPr>
              <a:t> klinik çalışmalarda kullanılan) kullanılması düşünülebilir. </a:t>
            </a:r>
            <a:endParaRPr lang="tr-TR" i="1" dirty="0" smtClean="0">
              <a:latin typeface="Times New Roman"/>
              <a:cs typeface="Times New Roman"/>
            </a:endParaRPr>
          </a:p>
          <a:p>
            <a:pPr marL="0" indent="0">
              <a:buNone/>
            </a:pPr>
            <a:r>
              <a:rPr lang="tr-TR" b="1" i="1" dirty="0" smtClean="0">
                <a:solidFill>
                  <a:srgbClr val="FF0000"/>
                </a:solidFill>
                <a:latin typeface="Times New Roman"/>
                <a:cs typeface="Times New Roman"/>
              </a:rPr>
              <a:t>(</a:t>
            </a:r>
            <a:r>
              <a:rPr lang="tr-TR" b="1" i="1" dirty="0">
                <a:solidFill>
                  <a:srgbClr val="FF0000"/>
                </a:solidFill>
                <a:latin typeface="Times New Roman"/>
                <a:cs typeface="Times New Roman"/>
              </a:rPr>
              <a:t>Zayıf öneri, orta düzey kanıt)</a:t>
            </a:r>
            <a:r>
              <a:rPr lang="tr-TR" i="1" dirty="0">
                <a:solidFill>
                  <a:srgbClr val="FF0000"/>
                </a:solidFill>
                <a:latin typeface="Times New Roman"/>
                <a:cs typeface="Times New Roman"/>
              </a:rPr>
              <a:t> </a:t>
            </a:r>
            <a:endParaRPr lang="tr-TR" dirty="0">
              <a:solidFill>
                <a:srgbClr val="FF0000"/>
              </a:solidFill>
              <a:effectLst/>
              <a:latin typeface="Times New Roman"/>
              <a:cs typeface="Times New Roman"/>
            </a:endParaRPr>
          </a:p>
        </p:txBody>
      </p:sp>
    </p:spTree>
    <p:extLst>
      <p:ext uri="{BB962C8B-B14F-4D97-AF65-F5344CB8AC3E}">
        <p14:creationId xmlns:p14="http://schemas.microsoft.com/office/powerpoint/2010/main" val="921718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[C 42] </a:t>
            </a:r>
            <a:r>
              <a:rPr lang="tr-TR" sz="2800" i="1" dirty="0" err="1" smtClean="0">
                <a:latin typeface="Times New Roman"/>
                <a:cs typeface="Times New Roman"/>
              </a:rPr>
              <a:t>Kinaz</a:t>
            </a:r>
            <a:r>
              <a:rPr lang="tr-TR" sz="2800" i="1" dirty="0" smtClean="0">
                <a:latin typeface="Times New Roman"/>
                <a:cs typeface="Times New Roman"/>
              </a:rPr>
              <a:t> İnhibitörleri</a:t>
            </a:r>
            <a:endParaRPr lang="en-US" sz="2800" dirty="0">
              <a:latin typeface="Times New Roman"/>
              <a:cs typeface="Times New Roman"/>
            </a:endParaRPr>
          </a:p>
        </p:txBody>
      </p:sp>
      <p:sp>
        <p:nvSpPr>
          <p:cNvPr id="3" name="Content Placeholder 2"/>
          <p:cNvSpPr>
            <a:spLocks noGrp="1"/>
          </p:cNvSpPr>
          <p:nvPr>
            <p:ph idx="1"/>
          </p:nvPr>
        </p:nvSpPr>
        <p:spPr>
          <a:xfrm>
            <a:off x="457200" y="1417638"/>
            <a:ext cx="8229600" cy="4525963"/>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tr-TR" sz="2400" b="1" dirty="0">
                <a:latin typeface="Times New Roman"/>
                <a:cs typeface="Times New Roman"/>
              </a:rPr>
              <a:t>ÖNERİ </a:t>
            </a:r>
            <a:r>
              <a:rPr lang="tr-TR" sz="2400" b="1" dirty="0" smtClean="0">
                <a:latin typeface="Times New Roman"/>
                <a:cs typeface="Times New Roman"/>
              </a:rPr>
              <a:t>96</a:t>
            </a:r>
            <a:endParaRPr lang="tr-TR" sz="2400" dirty="0">
              <a:latin typeface="Times New Roman"/>
              <a:cs typeface="Times New Roman"/>
            </a:endParaRPr>
          </a:p>
          <a:p>
            <a:pPr marL="0" indent="0">
              <a:buNone/>
            </a:pPr>
            <a:r>
              <a:rPr lang="tr-TR" sz="2400" i="1" dirty="0">
                <a:latin typeface="Times New Roman"/>
                <a:cs typeface="Times New Roman"/>
              </a:rPr>
              <a:t>B) </a:t>
            </a:r>
            <a:endParaRPr lang="tr-TR" sz="2400" i="1" dirty="0" smtClean="0">
              <a:latin typeface="Times New Roman"/>
              <a:cs typeface="Times New Roman"/>
            </a:endParaRPr>
          </a:p>
          <a:p>
            <a:r>
              <a:rPr lang="tr-TR" sz="2400" i="1" dirty="0" err="1" smtClean="0">
                <a:latin typeface="Times New Roman"/>
                <a:cs typeface="Times New Roman"/>
              </a:rPr>
              <a:t>Kinaz</a:t>
            </a:r>
            <a:r>
              <a:rPr lang="tr-TR" sz="2400" i="1" dirty="0" smtClean="0">
                <a:latin typeface="Times New Roman"/>
                <a:cs typeface="Times New Roman"/>
              </a:rPr>
              <a:t> </a:t>
            </a:r>
            <a:r>
              <a:rPr lang="tr-TR" sz="2400" i="1" dirty="0">
                <a:latin typeface="Times New Roman"/>
                <a:cs typeface="Times New Roman"/>
              </a:rPr>
              <a:t>inhibitörü tedavisi için aday olan hastalara, bu tedavinin riskleri ve yararları üzerine detaylı bir danışmanlık verilmeli ve alternatif tedavi yöntemleri aktarılmalıdır. Uygun aydınlatılmış onam alınmalı ve herhangi bir tedavi başlanmadan önce medikal kayıtlara geçirilmelidir (hastanın klinik çalışmaların bir parçası olup olmadığından bağımsız olarak). </a:t>
            </a:r>
            <a:endParaRPr lang="tr-TR" sz="2400" i="1" dirty="0" smtClean="0">
              <a:latin typeface="Times New Roman"/>
              <a:cs typeface="Times New Roman"/>
            </a:endParaRPr>
          </a:p>
          <a:p>
            <a:pPr marL="0" indent="0">
              <a:buNone/>
            </a:pPr>
            <a:r>
              <a:rPr lang="tr-TR" sz="2400" b="1" i="1" dirty="0" smtClean="0">
                <a:solidFill>
                  <a:srgbClr val="FF0000"/>
                </a:solidFill>
                <a:latin typeface="Times New Roman"/>
                <a:cs typeface="Times New Roman"/>
              </a:rPr>
              <a:t>(</a:t>
            </a:r>
            <a:r>
              <a:rPr lang="tr-TR" sz="2400" b="1" i="1" dirty="0">
                <a:solidFill>
                  <a:srgbClr val="FF0000"/>
                </a:solidFill>
                <a:latin typeface="Times New Roman"/>
                <a:cs typeface="Times New Roman"/>
              </a:rPr>
              <a:t>Güçlü öneri, düşük düzey kanıt)</a:t>
            </a:r>
            <a:r>
              <a:rPr lang="tr-TR" sz="2400" i="1" dirty="0">
                <a:solidFill>
                  <a:srgbClr val="FF0000"/>
                </a:solidFill>
                <a:latin typeface="Times New Roman"/>
                <a:cs typeface="Times New Roman"/>
              </a:rPr>
              <a:t> </a:t>
            </a:r>
            <a:endParaRPr lang="tr-TR" sz="2400" dirty="0">
              <a:solidFill>
                <a:srgbClr val="FF0000"/>
              </a:solidFill>
              <a:effectLst/>
              <a:latin typeface="Times New Roman"/>
              <a:cs typeface="Times New Roman"/>
            </a:endParaRPr>
          </a:p>
        </p:txBody>
      </p:sp>
    </p:spTree>
    <p:extLst>
      <p:ext uri="{BB962C8B-B14F-4D97-AF65-F5344CB8AC3E}">
        <p14:creationId xmlns:p14="http://schemas.microsoft.com/office/powerpoint/2010/main" val="7246983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[C 43] İlk </a:t>
            </a:r>
            <a:r>
              <a:rPr lang="tr-TR" sz="2800" i="1" dirty="0">
                <a:latin typeface="Times New Roman"/>
                <a:cs typeface="Times New Roman"/>
              </a:rPr>
              <a:t>basamak </a:t>
            </a:r>
            <a:r>
              <a:rPr lang="tr-TR" sz="2800" i="1" dirty="0" err="1">
                <a:latin typeface="Times New Roman"/>
                <a:cs typeface="Times New Roman"/>
              </a:rPr>
              <a:t>kinaz</a:t>
            </a:r>
            <a:r>
              <a:rPr lang="tr-TR" sz="2800" i="1" dirty="0">
                <a:latin typeface="Times New Roman"/>
                <a:cs typeface="Times New Roman"/>
              </a:rPr>
              <a:t> </a:t>
            </a:r>
            <a:r>
              <a:rPr lang="tr-TR" sz="2800" i="1" dirty="0" err="1">
                <a:latin typeface="Times New Roman"/>
                <a:cs typeface="Times New Roman"/>
              </a:rPr>
              <a:t>inhibitor</a:t>
            </a:r>
            <a:r>
              <a:rPr lang="tr-TR" sz="2800" i="1" dirty="0">
                <a:latin typeface="Times New Roman"/>
                <a:cs typeface="Times New Roman"/>
              </a:rPr>
              <a:t> tedavisi başarısız olan </a:t>
            </a:r>
            <a:r>
              <a:rPr lang="tr-TR" sz="2800" i="1" dirty="0" smtClean="0">
                <a:latin typeface="Times New Roman"/>
                <a:cs typeface="Times New Roman"/>
              </a:rPr>
              <a:t>hastalar</a:t>
            </a:r>
            <a:endParaRPr lang="en-US" sz="2800" dirty="0">
              <a:latin typeface="Times New Roman"/>
              <a:cs typeface="Times New Roman"/>
            </a:endParaRPr>
          </a:p>
        </p:txBody>
      </p:sp>
      <p:sp>
        <p:nvSpPr>
          <p:cNvPr id="3" name="Content Placeholder 2"/>
          <p:cNvSpPr>
            <a:spLocks noGrp="1"/>
          </p:cNvSpPr>
          <p:nvPr>
            <p:ph idx="1"/>
          </p:nvPr>
        </p:nvSpPr>
        <p:spPr>
          <a:xfrm>
            <a:off x="457200" y="2579913"/>
            <a:ext cx="8229600" cy="2655309"/>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sz="2400" b="1" dirty="0">
                <a:latin typeface="Times New Roman"/>
                <a:cs typeface="Times New Roman"/>
              </a:rPr>
              <a:t>ÖNERİ 97 </a:t>
            </a:r>
            <a:endParaRPr lang="tr-TR" sz="2400" dirty="0">
              <a:latin typeface="Times New Roman"/>
              <a:cs typeface="Times New Roman"/>
            </a:endParaRPr>
          </a:p>
          <a:p>
            <a:r>
              <a:rPr lang="en-US" sz="2400" i="1" dirty="0" smtClean="0">
                <a:latin typeface="Times New Roman"/>
                <a:cs typeface="Times New Roman"/>
              </a:rPr>
              <a:t>Yan </a:t>
            </a:r>
            <a:r>
              <a:rPr lang="en-US" sz="2400" i="1" dirty="0" err="1">
                <a:latin typeface="Times New Roman"/>
                <a:cs typeface="Times New Roman"/>
              </a:rPr>
              <a:t>etkiler</a:t>
            </a:r>
            <a:r>
              <a:rPr lang="en-US" sz="2400" i="1" dirty="0">
                <a:latin typeface="Times New Roman"/>
                <a:cs typeface="Times New Roman"/>
              </a:rPr>
              <a:t> </a:t>
            </a:r>
            <a:r>
              <a:rPr lang="en-US" sz="2400" i="1" dirty="0" err="1">
                <a:latin typeface="Times New Roman"/>
                <a:cs typeface="Times New Roman"/>
              </a:rPr>
              <a:t>olmadan</a:t>
            </a:r>
            <a:r>
              <a:rPr lang="en-US" sz="2400" i="1" dirty="0">
                <a:latin typeface="Times New Roman"/>
                <a:cs typeface="Times New Roman"/>
              </a:rPr>
              <a:t>, </a:t>
            </a:r>
            <a:r>
              <a:rPr lang="en-US" sz="2400" i="1" dirty="0" err="1">
                <a:latin typeface="Times New Roman"/>
                <a:cs typeface="Times New Roman"/>
              </a:rPr>
              <a:t>başlangıç</a:t>
            </a:r>
            <a:r>
              <a:rPr lang="en-US" sz="2400" i="1" dirty="0">
                <a:latin typeface="Times New Roman"/>
                <a:cs typeface="Times New Roman"/>
              </a:rPr>
              <a:t> </a:t>
            </a:r>
            <a:r>
              <a:rPr lang="en-US" sz="2400" i="1" dirty="0" err="1">
                <a:latin typeface="Times New Roman"/>
                <a:cs typeface="Times New Roman"/>
              </a:rPr>
              <a:t>kinaz</a:t>
            </a:r>
            <a:r>
              <a:rPr lang="en-US" sz="2400" i="1" dirty="0">
                <a:latin typeface="Times New Roman"/>
                <a:cs typeface="Times New Roman"/>
              </a:rPr>
              <a:t> inhibitor </a:t>
            </a:r>
            <a:r>
              <a:rPr lang="en-US" sz="2400" i="1" dirty="0" err="1">
                <a:latin typeface="Times New Roman"/>
                <a:cs typeface="Times New Roman"/>
              </a:rPr>
              <a:t>tedavisine</a:t>
            </a:r>
            <a:r>
              <a:rPr lang="en-US" sz="2400" i="1" dirty="0">
                <a:latin typeface="Times New Roman"/>
                <a:cs typeface="Times New Roman"/>
              </a:rPr>
              <a:t> </a:t>
            </a:r>
            <a:r>
              <a:rPr lang="en-US" sz="2400" i="1" dirty="0" err="1">
                <a:latin typeface="Times New Roman"/>
                <a:cs typeface="Times New Roman"/>
              </a:rPr>
              <a:t>yanıt</a:t>
            </a:r>
            <a:r>
              <a:rPr lang="en-US" sz="2400" i="1" dirty="0">
                <a:latin typeface="Times New Roman"/>
                <a:cs typeface="Times New Roman"/>
              </a:rPr>
              <a:t> </a:t>
            </a:r>
            <a:r>
              <a:rPr lang="en-US" sz="2400" i="1" dirty="0" err="1">
                <a:latin typeface="Times New Roman"/>
                <a:cs typeface="Times New Roman"/>
              </a:rPr>
              <a:t>olarak</a:t>
            </a:r>
            <a:r>
              <a:rPr lang="en-US" sz="2400" i="1" dirty="0">
                <a:latin typeface="Times New Roman"/>
                <a:cs typeface="Times New Roman"/>
              </a:rPr>
              <a:t> </a:t>
            </a:r>
            <a:r>
              <a:rPr lang="en-US" sz="2400" i="1" dirty="0" err="1">
                <a:latin typeface="Times New Roman"/>
                <a:cs typeface="Times New Roman"/>
              </a:rPr>
              <a:t>progresyona</a:t>
            </a:r>
            <a:r>
              <a:rPr lang="en-US" sz="2400" i="1" dirty="0">
                <a:latin typeface="Times New Roman"/>
                <a:cs typeface="Times New Roman"/>
              </a:rPr>
              <a:t> </a:t>
            </a:r>
            <a:r>
              <a:rPr lang="en-US" sz="2400" i="1" dirty="0" err="1">
                <a:latin typeface="Times New Roman"/>
                <a:cs typeface="Times New Roman"/>
              </a:rPr>
              <a:t>uğrayan</a:t>
            </a:r>
            <a:r>
              <a:rPr lang="en-US" sz="2400" i="1" dirty="0">
                <a:latin typeface="Times New Roman"/>
                <a:cs typeface="Times New Roman"/>
              </a:rPr>
              <a:t> </a:t>
            </a:r>
            <a:r>
              <a:rPr lang="en-US" sz="2400" i="1" dirty="0" err="1">
                <a:latin typeface="Times New Roman"/>
                <a:cs typeface="Times New Roman"/>
              </a:rPr>
              <a:t>hastalarda</a:t>
            </a:r>
            <a:r>
              <a:rPr lang="en-US" sz="2400" i="1" dirty="0">
                <a:latin typeface="Times New Roman"/>
                <a:cs typeface="Times New Roman"/>
              </a:rPr>
              <a:t>, </a:t>
            </a:r>
            <a:r>
              <a:rPr lang="en-US" sz="2400" i="1" dirty="0" err="1">
                <a:latin typeface="Times New Roman"/>
                <a:cs typeface="Times New Roman"/>
              </a:rPr>
              <a:t>ikinci</a:t>
            </a:r>
            <a:r>
              <a:rPr lang="en-US" sz="2400" i="1" dirty="0">
                <a:latin typeface="Times New Roman"/>
                <a:cs typeface="Times New Roman"/>
              </a:rPr>
              <a:t> </a:t>
            </a:r>
            <a:r>
              <a:rPr lang="en-US" sz="2400" i="1" dirty="0" err="1">
                <a:latin typeface="Times New Roman"/>
                <a:cs typeface="Times New Roman"/>
              </a:rPr>
              <a:t>basamak</a:t>
            </a:r>
            <a:r>
              <a:rPr lang="en-US" sz="2400" i="1" dirty="0">
                <a:latin typeface="Times New Roman"/>
                <a:cs typeface="Times New Roman"/>
              </a:rPr>
              <a:t> </a:t>
            </a:r>
            <a:r>
              <a:rPr lang="en-US" sz="2400" i="1" dirty="0" err="1">
                <a:latin typeface="Times New Roman"/>
                <a:cs typeface="Times New Roman"/>
              </a:rPr>
              <a:t>kinaz</a:t>
            </a:r>
            <a:r>
              <a:rPr lang="en-US" sz="2400" i="1" dirty="0">
                <a:latin typeface="Times New Roman"/>
                <a:cs typeface="Times New Roman"/>
              </a:rPr>
              <a:t> </a:t>
            </a:r>
            <a:r>
              <a:rPr lang="en-US" sz="2400" i="1" dirty="0" err="1">
                <a:latin typeface="Times New Roman"/>
                <a:cs typeface="Times New Roman"/>
              </a:rPr>
              <a:t>inhibitörü</a:t>
            </a:r>
            <a:r>
              <a:rPr lang="en-US" sz="2400" i="1" dirty="0">
                <a:latin typeface="Times New Roman"/>
                <a:cs typeface="Times New Roman"/>
              </a:rPr>
              <a:t> </a:t>
            </a:r>
            <a:r>
              <a:rPr lang="en-US" sz="2400" i="1" dirty="0" err="1">
                <a:latin typeface="Times New Roman"/>
                <a:cs typeface="Times New Roman"/>
              </a:rPr>
              <a:t>tedavisi</a:t>
            </a:r>
            <a:r>
              <a:rPr lang="en-US" sz="2400" i="1" dirty="0">
                <a:latin typeface="Times New Roman"/>
                <a:cs typeface="Times New Roman"/>
              </a:rPr>
              <a:t> </a:t>
            </a:r>
            <a:r>
              <a:rPr lang="en-US" sz="2400" i="1" dirty="0" err="1">
                <a:latin typeface="Times New Roman"/>
                <a:cs typeface="Times New Roman"/>
              </a:rPr>
              <a:t>düşünülmelidir</a:t>
            </a:r>
            <a:r>
              <a:rPr lang="en-US" sz="2400" i="1" dirty="0">
                <a:latin typeface="Times New Roman"/>
                <a:cs typeface="Times New Roman"/>
              </a:rPr>
              <a:t>. İdeal </a:t>
            </a:r>
            <a:r>
              <a:rPr lang="en-US" sz="2400" i="1" dirty="0" err="1">
                <a:latin typeface="Times New Roman"/>
                <a:cs typeface="Times New Roman"/>
              </a:rPr>
              <a:t>olarak</a:t>
            </a:r>
            <a:r>
              <a:rPr lang="en-US" sz="2400" i="1" dirty="0">
                <a:latin typeface="Times New Roman"/>
                <a:cs typeface="Times New Roman"/>
              </a:rPr>
              <a:t> </a:t>
            </a:r>
            <a:r>
              <a:rPr lang="en-US" sz="2400" i="1" dirty="0" err="1">
                <a:latin typeface="Times New Roman"/>
                <a:cs typeface="Times New Roman"/>
              </a:rPr>
              <a:t>bu</a:t>
            </a:r>
            <a:r>
              <a:rPr lang="en-US" sz="2400" i="1" dirty="0">
                <a:latin typeface="Times New Roman"/>
                <a:cs typeface="Times New Roman"/>
              </a:rPr>
              <a:t> </a:t>
            </a:r>
            <a:r>
              <a:rPr lang="en-US" sz="2400" i="1" dirty="0" err="1">
                <a:latin typeface="Times New Roman"/>
                <a:cs typeface="Times New Roman"/>
              </a:rPr>
              <a:t>tedavi</a:t>
            </a:r>
            <a:r>
              <a:rPr lang="en-US" sz="2400" i="1" dirty="0">
                <a:latin typeface="Times New Roman"/>
                <a:cs typeface="Times New Roman"/>
              </a:rPr>
              <a:t> </a:t>
            </a:r>
            <a:r>
              <a:rPr lang="en-US" sz="2400" i="1" dirty="0" err="1">
                <a:latin typeface="Times New Roman"/>
                <a:cs typeface="Times New Roman"/>
              </a:rPr>
              <a:t>klinik</a:t>
            </a:r>
            <a:r>
              <a:rPr lang="en-US" sz="2400" i="1" dirty="0">
                <a:latin typeface="Times New Roman"/>
                <a:cs typeface="Times New Roman"/>
              </a:rPr>
              <a:t> </a:t>
            </a:r>
            <a:r>
              <a:rPr lang="en-US" sz="2400" i="1" dirty="0" err="1">
                <a:latin typeface="Times New Roman"/>
                <a:cs typeface="Times New Roman"/>
              </a:rPr>
              <a:t>çalışmalar</a:t>
            </a:r>
            <a:r>
              <a:rPr lang="en-US" sz="2400" i="1" dirty="0">
                <a:latin typeface="Times New Roman"/>
                <a:cs typeface="Times New Roman"/>
              </a:rPr>
              <a:t> </a:t>
            </a:r>
            <a:r>
              <a:rPr lang="en-US" sz="2400" i="1" dirty="0" err="1">
                <a:latin typeface="Times New Roman"/>
                <a:cs typeface="Times New Roman"/>
              </a:rPr>
              <a:t>kapsamında</a:t>
            </a:r>
            <a:r>
              <a:rPr lang="en-US" sz="2400" i="1" dirty="0">
                <a:latin typeface="Times New Roman"/>
                <a:cs typeface="Times New Roman"/>
              </a:rPr>
              <a:t> </a:t>
            </a:r>
            <a:r>
              <a:rPr lang="en-US" sz="2400" i="1" dirty="0" err="1">
                <a:latin typeface="Times New Roman"/>
                <a:cs typeface="Times New Roman"/>
              </a:rPr>
              <a:t>yapılmalıdır</a:t>
            </a:r>
            <a:r>
              <a:rPr lang="en-US" sz="2400" i="1" dirty="0">
                <a:latin typeface="Times New Roman"/>
                <a:cs typeface="Times New Roman"/>
              </a:rPr>
              <a:t>. </a:t>
            </a:r>
            <a:r>
              <a:rPr lang="en-US" sz="2400" b="1" i="1" dirty="0">
                <a:solidFill>
                  <a:srgbClr val="FF0000"/>
                </a:solidFill>
                <a:latin typeface="Times New Roman"/>
                <a:cs typeface="Times New Roman"/>
              </a:rPr>
              <a:t>(</a:t>
            </a:r>
            <a:r>
              <a:rPr lang="en-US" sz="2400" b="1" i="1" dirty="0" err="1">
                <a:solidFill>
                  <a:srgbClr val="FF0000"/>
                </a:solidFill>
                <a:latin typeface="Times New Roman"/>
                <a:cs typeface="Times New Roman"/>
              </a:rPr>
              <a:t>Zayıf</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öneri</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düşük</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düzey</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kanıt</a:t>
            </a:r>
            <a:r>
              <a:rPr lang="en-US" sz="2400" b="1" i="1" dirty="0">
                <a:solidFill>
                  <a:srgbClr val="FF0000"/>
                </a:solidFill>
                <a:latin typeface="Times New Roman"/>
                <a:cs typeface="Times New Roman"/>
              </a:rPr>
              <a:t>)</a:t>
            </a:r>
            <a:r>
              <a:rPr lang="en-US" sz="2400" i="1" dirty="0">
                <a:solidFill>
                  <a:srgbClr val="FF0000"/>
                </a:solidFill>
                <a:latin typeface="Times New Roman"/>
                <a:cs typeface="Times New Roman"/>
              </a:rPr>
              <a:t> </a:t>
            </a:r>
            <a:endParaRPr lang="tr-TR" sz="2400" i="1" dirty="0">
              <a:solidFill>
                <a:srgbClr val="FF0000"/>
              </a:solidFill>
              <a:latin typeface="Times New Roman"/>
              <a:cs typeface="Times New Roman"/>
            </a:endParaRPr>
          </a:p>
          <a:p>
            <a:pPr marL="0" indent="0">
              <a:buNone/>
            </a:pPr>
            <a:endParaRPr lang="en-US" sz="2400" dirty="0"/>
          </a:p>
        </p:txBody>
      </p:sp>
    </p:spTree>
    <p:extLst>
      <p:ext uri="{BB962C8B-B14F-4D97-AF65-F5344CB8AC3E}">
        <p14:creationId xmlns:p14="http://schemas.microsoft.com/office/powerpoint/2010/main" val="23814814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44</a:t>
            </a:r>
            <a:r>
              <a:rPr lang="en-US" sz="2800" i="1" dirty="0">
                <a:latin typeface="Times New Roman"/>
                <a:cs typeface="Times New Roman"/>
              </a:rPr>
              <a:t>] </a:t>
            </a:r>
            <a:r>
              <a:rPr lang="en-US" sz="2800" i="1" dirty="0" err="1">
                <a:latin typeface="Times New Roman"/>
                <a:cs typeface="Times New Roman"/>
              </a:rPr>
              <a:t>Kinaz</a:t>
            </a:r>
            <a:r>
              <a:rPr lang="en-US" sz="2800" i="1" dirty="0">
                <a:latin typeface="Times New Roman"/>
                <a:cs typeface="Times New Roman"/>
              </a:rPr>
              <a:t> inhibitor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ile</a:t>
            </a:r>
            <a:r>
              <a:rPr lang="en-US" sz="2800" i="1" dirty="0">
                <a:latin typeface="Times New Roman"/>
                <a:cs typeface="Times New Roman"/>
              </a:rPr>
              <a:t> </a:t>
            </a:r>
            <a:r>
              <a:rPr lang="en-US" sz="2800" i="1" dirty="0" err="1">
                <a:latin typeface="Times New Roman"/>
                <a:cs typeface="Times New Roman"/>
              </a:rPr>
              <a:t>ortaya</a:t>
            </a:r>
            <a:r>
              <a:rPr lang="en-US" sz="2800" i="1" dirty="0">
                <a:latin typeface="Times New Roman"/>
                <a:cs typeface="Times New Roman"/>
              </a:rPr>
              <a:t> </a:t>
            </a:r>
            <a:r>
              <a:rPr lang="en-US" sz="2800" i="1" dirty="0" err="1">
                <a:latin typeface="Times New Roman"/>
                <a:cs typeface="Times New Roman"/>
              </a:rPr>
              <a:t>çıkan</a:t>
            </a:r>
            <a:r>
              <a:rPr lang="en-US" sz="2800" i="1" dirty="0">
                <a:latin typeface="Times New Roman"/>
                <a:cs typeface="Times New Roman"/>
              </a:rPr>
              <a:t> </a:t>
            </a:r>
            <a:r>
              <a:rPr lang="en-US" sz="2800" i="1" dirty="0" err="1">
                <a:latin typeface="Times New Roman"/>
                <a:cs typeface="Times New Roman"/>
              </a:rPr>
              <a:t>toksisitenin</a:t>
            </a:r>
            <a:r>
              <a:rPr lang="en-US" sz="2800" i="1" dirty="0">
                <a:latin typeface="Times New Roman"/>
                <a:cs typeface="Times New Roman"/>
              </a:rPr>
              <a:t> </a:t>
            </a:r>
            <a:r>
              <a:rPr lang="en-US" sz="2800" i="1" dirty="0" err="1">
                <a:latin typeface="Times New Roman"/>
                <a:cs typeface="Times New Roman"/>
              </a:rPr>
              <a:t>yönetimi</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515923" y="1423283"/>
            <a:ext cx="8229600" cy="1977496"/>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0" indent="0">
              <a:buNone/>
            </a:pPr>
            <a:r>
              <a:rPr lang="en-US" b="1" dirty="0">
                <a:latin typeface="Times New Roman"/>
                <a:cs typeface="Times New Roman"/>
              </a:rPr>
              <a:t>ÖNERİ 98 </a:t>
            </a:r>
            <a:endParaRPr lang="tr-TR" dirty="0">
              <a:latin typeface="Times New Roman"/>
              <a:cs typeface="Times New Roman"/>
            </a:endParaRPr>
          </a:p>
          <a:p>
            <a:r>
              <a:rPr lang="en-US" dirty="0">
                <a:latin typeface="Times New Roman"/>
                <a:cs typeface="Times New Roman"/>
              </a:rPr>
              <a:t>	</a:t>
            </a:r>
            <a:r>
              <a:rPr lang="en-US" i="1" dirty="0" err="1">
                <a:latin typeface="Times New Roman"/>
                <a:cs typeface="Times New Roman"/>
              </a:rPr>
              <a:t>Kinaz</a:t>
            </a:r>
            <a:r>
              <a:rPr lang="en-US" i="1" dirty="0">
                <a:latin typeface="Times New Roman"/>
                <a:cs typeface="Times New Roman"/>
              </a:rPr>
              <a:t> inhibitor </a:t>
            </a:r>
            <a:r>
              <a:rPr lang="en-US" i="1" dirty="0" err="1">
                <a:latin typeface="Times New Roman"/>
                <a:cs typeface="Times New Roman"/>
              </a:rPr>
              <a:t>tedavisi</a:t>
            </a:r>
            <a:r>
              <a:rPr lang="en-US" i="1" dirty="0">
                <a:latin typeface="Times New Roman"/>
                <a:cs typeface="Times New Roman"/>
              </a:rPr>
              <a:t> </a:t>
            </a:r>
            <a:r>
              <a:rPr lang="en-US" i="1" dirty="0" err="1">
                <a:latin typeface="Times New Roman"/>
                <a:cs typeface="Times New Roman"/>
              </a:rPr>
              <a:t>alan</a:t>
            </a:r>
            <a:r>
              <a:rPr lang="en-US" i="1" dirty="0">
                <a:latin typeface="Times New Roman"/>
                <a:cs typeface="Times New Roman"/>
              </a:rPr>
              <a:t> </a:t>
            </a:r>
            <a:r>
              <a:rPr lang="en-US" i="1" dirty="0" err="1">
                <a:latin typeface="Times New Roman"/>
                <a:cs typeface="Times New Roman"/>
              </a:rPr>
              <a:t>hastalarda</a:t>
            </a:r>
            <a:r>
              <a:rPr lang="en-US" i="1" dirty="0">
                <a:latin typeface="Times New Roman"/>
                <a:cs typeface="Times New Roman"/>
              </a:rPr>
              <a:t> </a:t>
            </a:r>
            <a:r>
              <a:rPr lang="en-US" i="1" dirty="0" err="1">
                <a:latin typeface="Times New Roman"/>
                <a:cs typeface="Times New Roman"/>
              </a:rPr>
              <a:t>aktif</a:t>
            </a:r>
            <a:r>
              <a:rPr lang="en-US" i="1" dirty="0">
                <a:latin typeface="Times New Roman"/>
                <a:cs typeface="Times New Roman"/>
              </a:rPr>
              <a:t> </a:t>
            </a:r>
            <a:r>
              <a:rPr lang="en-US" i="1" dirty="0" err="1">
                <a:latin typeface="Times New Roman"/>
                <a:cs typeface="Times New Roman"/>
              </a:rPr>
              <a:t>izlem</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a:t>
            </a:r>
            <a:r>
              <a:rPr lang="en-US" i="1" dirty="0" err="1">
                <a:latin typeface="Times New Roman"/>
                <a:cs typeface="Times New Roman"/>
              </a:rPr>
              <a:t>uygun</a:t>
            </a:r>
            <a:r>
              <a:rPr lang="en-US" i="1" dirty="0">
                <a:latin typeface="Times New Roman"/>
                <a:cs typeface="Times New Roman"/>
              </a:rPr>
              <a:t> </a:t>
            </a:r>
            <a:r>
              <a:rPr lang="en-US" i="1" dirty="0" err="1">
                <a:latin typeface="Times New Roman"/>
                <a:cs typeface="Times New Roman"/>
              </a:rPr>
              <a:t>zamanda</a:t>
            </a:r>
            <a:r>
              <a:rPr lang="en-US" i="1" dirty="0">
                <a:latin typeface="Times New Roman"/>
                <a:cs typeface="Times New Roman"/>
              </a:rPr>
              <a:t> </a:t>
            </a:r>
            <a:r>
              <a:rPr lang="en-US" i="1" dirty="0" err="1">
                <a:latin typeface="Times New Roman"/>
                <a:cs typeface="Times New Roman"/>
              </a:rPr>
              <a:t>acil</a:t>
            </a:r>
            <a:r>
              <a:rPr lang="en-US" i="1" dirty="0">
                <a:latin typeface="Times New Roman"/>
                <a:cs typeface="Times New Roman"/>
              </a:rPr>
              <a:t> </a:t>
            </a:r>
            <a:r>
              <a:rPr lang="en-US" i="1" dirty="0" err="1">
                <a:latin typeface="Times New Roman"/>
                <a:cs typeface="Times New Roman"/>
              </a:rPr>
              <a:t>toksisiteye</a:t>
            </a:r>
            <a:r>
              <a:rPr lang="en-US" i="1" dirty="0">
                <a:latin typeface="Times New Roman"/>
                <a:cs typeface="Times New Roman"/>
              </a:rPr>
              <a:t> </a:t>
            </a:r>
            <a:r>
              <a:rPr lang="en-US" i="1" dirty="0" err="1">
                <a:latin typeface="Times New Roman"/>
                <a:cs typeface="Times New Roman"/>
              </a:rPr>
              <a:t>yönelik</a:t>
            </a:r>
            <a:r>
              <a:rPr lang="en-US" i="1" dirty="0">
                <a:latin typeface="Times New Roman"/>
                <a:cs typeface="Times New Roman"/>
              </a:rPr>
              <a:t> </a:t>
            </a:r>
            <a:r>
              <a:rPr lang="en-US" i="1" dirty="0" err="1">
                <a:latin typeface="Times New Roman"/>
                <a:cs typeface="Times New Roman"/>
              </a:rPr>
              <a:t>girişim</a:t>
            </a:r>
            <a:r>
              <a:rPr lang="en-US" i="1" dirty="0">
                <a:latin typeface="Times New Roman"/>
                <a:cs typeface="Times New Roman"/>
              </a:rPr>
              <a:t> </a:t>
            </a:r>
            <a:r>
              <a:rPr lang="en-US" i="1" dirty="0" err="1">
                <a:latin typeface="Times New Roman"/>
                <a:cs typeface="Times New Roman"/>
              </a:rPr>
              <a:t>yönetimin</a:t>
            </a:r>
            <a:r>
              <a:rPr lang="en-US" i="1" dirty="0">
                <a:latin typeface="Times New Roman"/>
                <a:cs typeface="Times New Roman"/>
              </a:rPr>
              <a:t> en </a:t>
            </a:r>
            <a:r>
              <a:rPr lang="en-US" i="1" dirty="0" err="1">
                <a:latin typeface="Times New Roman"/>
                <a:cs typeface="Times New Roman"/>
              </a:rPr>
              <a:t>önemli</a:t>
            </a:r>
            <a:r>
              <a:rPr lang="en-US" i="1" dirty="0">
                <a:latin typeface="Times New Roman"/>
                <a:cs typeface="Times New Roman"/>
              </a:rPr>
              <a:t> </a:t>
            </a:r>
            <a:r>
              <a:rPr lang="en-US" i="1" dirty="0" err="1">
                <a:latin typeface="Times New Roman"/>
                <a:cs typeface="Times New Roman"/>
              </a:rPr>
              <a:t>kısımlarındandır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düşük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 </a:t>
            </a:r>
            <a:endParaRPr lang="tr-TR" i="1" dirty="0">
              <a:solidFill>
                <a:srgbClr val="FF0000"/>
              </a:solidFill>
              <a:latin typeface="Times New Roman"/>
              <a:cs typeface="Times New Roman"/>
            </a:endParaRPr>
          </a:p>
        </p:txBody>
      </p:sp>
      <p:sp>
        <p:nvSpPr>
          <p:cNvPr id="6" name="Rectangle 5"/>
          <p:cNvSpPr/>
          <p:nvPr/>
        </p:nvSpPr>
        <p:spPr>
          <a:xfrm>
            <a:off x="532856" y="3750244"/>
            <a:ext cx="8212667" cy="255454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indent="-342900">
              <a:buFont typeface="Arial"/>
              <a:buChar char="•"/>
            </a:pPr>
            <a:r>
              <a:rPr lang="tr-TR" sz="2000" dirty="0" err="1">
                <a:latin typeface="Times New Roman"/>
                <a:cs typeface="Times New Roman"/>
              </a:rPr>
              <a:t>Toksik</a:t>
            </a:r>
            <a:r>
              <a:rPr lang="tr-TR" sz="2000" dirty="0">
                <a:latin typeface="Times New Roman"/>
                <a:cs typeface="Times New Roman"/>
              </a:rPr>
              <a:t> etkilerin bir kısmı </a:t>
            </a:r>
            <a:r>
              <a:rPr lang="tr-TR" sz="2000" dirty="0" err="1">
                <a:latin typeface="Times New Roman"/>
                <a:cs typeface="Times New Roman"/>
              </a:rPr>
              <a:t>semptomatik</a:t>
            </a:r>
            <a:r>
              <a:rPr lang="tr-TR" sz="2000" dirty="0">
                <a:latin typeface="Times New Roman"/>
                <a:cs typeface="Times New Roman"/>
              </a:rPr>
              <a:t> olabilir (halsizlik, </a:t>
            </a:r>
            <a:r>
              <a:rPr lang="tr-TR" sz="2000" dirty="0" err="1">
                <a:latin typeface="Times New Roman"/>
                <a:cs typeface="Times New Roman"/>
              </a:rPr>
              <a:t>diyare</a:t>
            </a:r>
            <a:r>
              <a:rPr lang="tr-TR" sz="2000" dirty="0">
                <a:latin typeface="Times New Roman"/>
                <a:cs typeface="Times New Roman"/>
              </a:rPr>
              <a:t>, GİS şikayetleri, </a:t>
            </a:r>
            <a:r>
              <a:rPr lang="tr-TR" sz="2000" dirty="0" err="1">
                <a:latin typeface="Times New Roman"/>
                <a:cs typeface="Times New Roman"/>
              </a:rPr>
              <a:t>kütanöz</a:t>
            </a:r>
            <a:r>
              <a:rPr lang="tr-TR" sz="2000" dirty="0">
                <a:latin typeface="Times New Roman"/>
                <a:cs typeface="Times New Roman"/>
              </a:rPr>
              <a:t> etkiler) ve hasta ile iletişim kurularak belirlenebilir. </a:t>
            </a:r>
            <a:endParaRPr lang="tr-TR" sz="2000" dirty="0" smtClean="0">
              <a:latin typeface="Times New Roman"/>
              <a:cs typeface="Times New Roman"/>
            </a:endParaRPr>
          </a:p>
          <a:p>
            <a:pPr marL="342900" indent="-342900">
              <a:buFont typeface="Arial"/>
              <a:buChar char="•"/>
            </a:pPr>
            <a:r>
              <a:rPr lang="tr-TR" sz="2000" dirty="0" smtClean="0">
                <a:latin typeface="Times New Roman"/>
                <a:cs typeface="Times New Roman"/>
              </a:rPr>
              <a:t>Oysa</a:t>
            </a:r>
            <a:r>
              <a:rPr lang="tr-TR" sz="2000" dirty="0">
                <a:latin typeface="Times New Roman"/>
                <a:cs typeface="Times New Roman"/>
              </a:rPr>
              <a:t>, her zaman hastada bir şikayet yaratması beklenmeyen potansiyel daha riskli yan etkiler mevcuttur (</a:t>
            </a:r>
            <a:r>
              <a:rPr lang="tr-TR" sz="2000" dirty="0" err="1">
                <a:latin typeface="Times New Roman"/>
                <a:cs typeface="Times New Roman"/>
              </a:rPr>
              <a:t>hepatotoksisite</a:t>
            </a:r>
            <a:r>
              <a:rPr lang="tr-TR" sz="2000" dirty="0">
                <a:latin typeface="Times New Roman"/>
                <a:cs typeface="Times New Roman"/>
              </a:rPr>
              <a:t>, uzamış QT). Bu durumlar yakın izlem gerektirir. </a:t>
            </a:r>
            <a:endParaRPr lang="tr-TR" sz="2000" dirty="0" smtClean="0">
              <a:latin typeface="Times New Roman"/>
              <a:cs typeface="Times New Roman"/>
            </a:endParaRPr>
          </a:p>
          <a:p>
            <a:pPr marL="342900" indent="-342900">
              <a:buFont typeface="Arial"/>
              <a:buChar char="•"/>
            </a:pPr>
            <a:r>
              <a:rPr lang="tr-TR" sz="2000" dirty="0" smtClean="0">
                <a:latin typeface="Times New Roman"/>
                <a:cs typeface="Times New Roman"/>
              </a:rPr>
              <a:t>Ayrıca</a:t>
            </a:r>
            <a:r>
              <a:rPr lang="tr-TR" sz="2000" dirty="0">
                <a:latin typeface="Times New Roman"/>
                <a:cs typeface="Times New Roman"/>
              </a:rPr>
              <a:t>, serum TSH seviyeleri </a:t>
            </a:r>
            <a:r>
              <a:rPr lang="tr-TR" sz="2000" dirty="0" err="1">
                <a:latin typeface="Times New Roman"/>
                <a:cs typeface="Times New Roman"/>
              </a:rPr>
              <a:t>kinaz</a:t>
            </a:r>
            <a:r>
              <a:rPr lang="tr-TR" sz="2000" dirty="0">
                <a:latin typeface="Times New Roman"/>
                <a:cs typeface="Times New Roman"/>
              </a:rPr>
              <a:t> </a:t>
            </a:r>
            <a:r>
              <a:rPr lang="tr-TR" sz="2000" dirty="0" err="1">
                <a:latin typeface="Times New Roman"/>
                <a:cs typeface="Times New Roman"/>
              </a:rPr>
              <a:t>inhibitor</a:t>
            </a:r>
            <a:r>
              <a:rPr lang="tr-TR" sz="2000" dirty="0">
                <a:latin typeface="Times New Roman"/>
                <a:cs typeface="Times New Roman"/>
              </a:rPr>
              <a:t> tedavisi sırasında sıklıkla artar. Tedavi başlangıcı ve bitişi arasında sıklıkla TSH kontrolü yapılarak gerekli durumlarda </a:t>
            </a:r>
            <a:r>
              <a:rPr lang="tr-TR" sz="2000" dirty="0" err="1">
                <a:latin typeface="Times New Roman"/>
                <a:cs typeface="Times New Roman"/>
              </a:rPr>
              <a:t>tiroid</a:t>
            </a:r>
            <a:r>
              <a:rPr lang="tr-TR" sz="2000" dirty="0">
                <a:latin typeface="Times New Roman"/>
                <a:cs typeface="Times New Roman"/>
              </a:rPr>
              <a:t> hormon tedavisi ile modifikasyon yapılmalıdır.</a:t>
            </a:r>
            <a:endParaRPr lang="tr-TR" sz="2000" dirty="0">
              <a:effectLst/>
              <a:latin typeface="Times New Roman"/>
              <a:cs typeface="Times New Roman"/>
            </a:endParaRPr>
          </a:p>
        </p:txBody>
      </p:sp>
    </p:spTree>
    <p:extLst>
      <p:ext uri="{BB962C8B-B14F-4D97-AF65-F5344CB8AC3E}">
        <p14:creationId xmlns:p14="http://schemas.microsoft.com/office/powerpoint/2010/main" val="39053157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[C45] </a:t>
            </a:r>
            <a:r>
              <a:rPr lang="en-US" sz="2800" i="1" dirty="0" err="1">
                <a:latin typeface="Times New Roman"/>
                <a:cs typeface="Times New Roman"/>
              </a:rPr>
              <a:t>Diğer</a:t>
            </a:r>
            <a:r>
              <a:rPr lang="en-US" sz="2800" i="1" dirty="0">
                <a:latin typeface="Times New Roman"/>
                <a:cs typeface="Times New Roman"/>
              </a:rPr>
              <a:t> </a:t>
            </a:r>
            <a:r>
              <a:rPr lang="en-US" sz="2800" i="1" dirty="0" err="1">
                <a:latin typeface="Times New Roman"/>
                <a:cs typeface="Times New Roman"/>
              </a:rPr>
              <a:t>yeni</a:t>
            </a:r>
            <a:r>
              <a:rPr lang="en-US" sz="2800" i="1" dirty="0">
                <a:latin typeface="Times New Roman"/>
                <a:cs typeface="Times New Roman"/>
              </a:rPr>
              <a:t> </a:t>
            </a:r>
            <a:r>
              <a:rPr lang="en-US" sz="2800" i="1" dirty="0" err="1">
                <a:latin typeface="Times New Roman"/>
                <a:cs typeface="Times New Roman"/>
              </a:rPr>
              <a:t>ajanlar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2068286"/>
            <a:ext cx="8229600" cy="2108603"/>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sz="2400" b="1" dirty="0">
                <a:latin typeface="Times New Roman"/>
                <a:cs typeface="Times New Roman"/>
              </a:rPr>
              <a:t>ÖNERİ </a:t>
            </a:r>
            <a:r>
              <a:rPr lang="en-US" sz="2400" b="1" dirty="0" smtClean="0">
                <a:latin typeface="Times New Roman"/>
                <a:cs typeface="Times New Roman"/>
              </a:rPr>
              <a:t>99</a:t>
            </a:r>
            <a:endParaRPr lang="tr-TR" sz="2400" dirty="0">
              <a:latin typeface="Times New Roman"/>
              <a:cs typeface="Times New Roman"/>
            </a:endParaRPr>
          </a:p>
          <a:p>
            <a:r>
              <a:rPr lang="en-US" sz="2400" dirty="0">
                <a:latin typeface="Times New Roman"/>
                <a:cs typeface="Times New Roman"/>
              </a:rPr>
              <a:t>	</a:t>
            </a:r>
            <a:r>
              <a:rPr lang="en-US" sz="2400" i="1" dirty="0">
                <a:latin typeface="Times New Roman"/>
                <a:cs typeface="Times New Roman"/>
              </a:rPr>
              <a:t>DTK </a:t>
            </a:r>
            <a:r>
              <a:rPr lang="en-US" sz="2400" i="1" dirty="0" err="1">
                <a:solidFill>
                  <a:schemeClr val="tx1"/>
                </a:solidFill>
                <a:latin typeface="Times New Roman"/>
                <a:cs typeface="Times New Roman"/>
              </a:rPr>
              <a:t>tedavisinde</a:t>
            </a:r>
            <a:r>
              <a:rPr lang="en-US" sz="2400" i="1" dirty="0">
                <a:solidFill>
                  <a:schemeClr val="tx1"/>
                </a:solidFill>
                <a:latin typeface="Times New Roman"/>
                <a:cs typeface="Times New Roman"/>
              </a:rPr>
              <a:t> </a:t>
            </a:r>
            <a:r>
              <a:rPr lang="en-US" sz="2400" i="1" dirty="0" err="1">
                <a:solidFill>
                  <a:schemeClr val="tx1"/>
                </a:solidFill>
                <a:latin typeface="Times New Roman"/>
                <a:cs typeface="Times New Roman"/>
              </a:rPr>
              <a:t>etkinliği</a:t>
            </a:r>
            <a:r>
              <a:rPr lang="en-US" sz="2400" i="1" dirty="0">
                <a:solidFill>
                  <a:schemeClr val="tx1"/>
                </a:solidFill>
                <a:latin typeface="Times New Roman"/>
                <a:cs typeface="Times New Roman"/>
              </a:rPr>
              <a:t> tam </a:t>
            </a:r>
            <a:r>
              <a:rPr lang="en-US" sz="2400" i="1" dirty="0" err="1">
                <a:solidFill>
                  <a:schemeClr val="tx1"/>
                </a:solidFill>
                <a:latin typeface="Times New Roman"/>
                <a:cs typeface="Times New Roman"/>
              </a:rPr>
              <a:t>olarak</a:t>
            </a:r>
            <a:r>
              <a:rPr lang="en-US" sz="2400" i="1" dirty="0">
                <a:solidFill>
                  <a:schemeClr val="tx1"/>
                </a:solidFill>
                <a:latin typeface="Times New Roman"/>
                <a:cs typeface="Times New Roman"/>
              </a:rPr>
              <a:t> </a:t>
            </a:r>
            <a:r>
              <a:rPr lang="en-US" sz="2400" i="1" dirty="0" err="1">
                <a:solidFill>
                  <a:schemeClr val="tx1"/>
                </a:solidFill>
                <a:latin typeface="Times New Roman"/>
                <a:cs typeface="Times New Roman"/>
              </a:rPr>
              <a:t>belirlenmemiş</a:t>
            </a:r>
            <a:r>
              <a:rPr lang="en-US" sz="2400" i="1" dirty="0">
                <a:solidFill>
                  <a:schemeClr val="tx1"/>
                </a:solidFill>
                <a:latin typeface="Times New Roman"/>
                <a:cs typeface="Times New Roman"/>
              </a:rPr>
              <a:t> </a:t>
            </a:r>
            <a:r>
              <a:rPr lang="en-US" sz="2400" i="1" dirty="0" err="1">
                <a:solidFill>
                  <a:schemeClr val="tx1"/>
                </a:solidFill>
                <a:latin typeface="Times New Roman"/>
                <a:cs typeface="Times New Roman"/>
              </a:rPr>
              <a:t>ajanlar</a:t>
            </a:r>
            <a:r>
              <a:rPr lang="en-US" sz="2400" i="1" dirty="0">
                <a:solidFill>
                  <a:schemeClr val="tx1"/>
                </a:solidFill>
                <a:latin typeface="Times New Roman"/>
                <a:cs typeface="Times New Roman"/>
              </a:rPr>
              <a:t> </a:t>
            </a:r>
            <a:r>
              <a:rPr lang="en-US" sz="2400" i="1" dirty="0" err="1">
                <a:solidFill>
                  <a:schemeClr val="tx1"/>
                </a:solidFill>
                <a:latin typeface="Times New Roman"/>
                <a:cs typeface="Times New Roman"/>
              </a:rPr>
              <a:t>yalnızca</a:t>
            </a:r>
            <a:r>
              <a:rPr lang="en-US" sz="2400" i="1" dirty="0">
                <a:solidFill>
                  <a:schemeClr val="tx1"/>
                </a:solidFill>
                <a:latin typeface="Times New Roman"/>
                <a:cs typeface="Times New Roman"/>
              </a:rPr>
              <a:t> </a:t>
            </a:r>
            <a:r>
              <a:rPr lang="en-US" sz="2400" i="1" dirty="0" err="1">
                <a:latin typeface="Times New Roman"/>
                <a:cs typeface="Times New Roman"/>
              </a:rPr>
              <a:t>terapötik</a:t>
            </a:r>
            <a:r>
              <a:rPr lang="en-US" sz="2400" i="1" dirty="0">
                <a:latin typeface="Times New Roman"/>
                <a:cs typeface="Times New Roman"/>
              </a:rPr>
              <a:t> </a:t>
            </a:r>
            <a:r>
              <a:rPr lang="en-US" sz="2400" i="1" dirty="0" err="1">
                <a:latin typeface="Times New Roman"/>
                <a:cs typeface="Times New Roman"/>
              </a:rPr>
              <a:t>klinik</a:t>
            </a:r>
            <a:r>
              <a:rPr lang="en-US" sz="2400" i="1" dirty="0">
                <a:latin typeface="Times New Roman"/>
                <a:cs typeface="Times New Roman"/>
              </a:rPr>
              <a:t> </a:t>
            </a:r>
            <a:r>
              <a:rPr lang="en-US" sz="2400" i="1" dirty="0" err="1">
                <a:latin typeface="Times New Roman"/>
                <a:cs typeface="Times New Roman"/>
              </a:rPr>
              <a:t>çalışmalar</a:t>
            </a:r>
            <a:r>
              <a:rPr lang="en-US" sz="2400" i="1" dirty="0">
                <a:latin typeface="Times New Roman"/>
                <a:cs typeface="Times New Roman"/>
              </a:rPr>
              <a:t> </a:t>
            </a:r>
            <a:r>
              <a:rPr lang="en-US" sz="2400" i="1" dirty="0" err="1">
                <a:latin typeface="Times New Roman"/>
                <a:cs typeface="Times New Roman"/>
              </a:rPr>
              <a:t>kapsamına</a:t>
            </a:r>
            <a:r>
              <a:rPr lang="en-US" sz="2400" i="1" dirty="0">
                <a:latin typeface="Times New Roman"/>
                <a:cs typeface="Times New Roman"/>
              </a:rPr>
              <a:t> </a:t>
            </a:r>
            <a:r>
              <a:rPr lang="en-US" sz="2400" i="1" dirty="0" err="1">
                <a:latin typeface="Times New Roman"/>
                <a:cs typeface="Times New Roman"/>
              </a:rPr>
              <a:t>kullanılmalıdır</a:t>
            </a:r>
            <a:r>
              <a:rPr lang="en-US" sz="2400" i="1" dirty="0">
                <a:latin typeface="Times New Roman"/>
                <a:cs typeface="Times New Roman"/>
              </a:rPr>
              <a:t>. </a:t>
            </a:r>
            <a:r>
              <a:rPr lang="en-US" sz="2400" b="1" i="1" dirty="0">
                <a:solidFill>
                  <a:srgbClr val="FF0000"/>
                </a:solidFill>
                <a:latin typeface="Times New Roman"/>
                <a:cs typeface="Times New Roman"/>
              </a:rPr>
              <a:t>(</a:t>
            </a:r>
            <a:r>
              <a:rPr lang="en-US" sz="2400" b="1" i="1" dirty="0" err="1">
                <a:solidFill>
                  <a:srgbClr val="FF0000"/>
                </a:solidFill>
                <a:latin typeface="Times New Roman"/>
                <a:cs typeface="Times New Roman"/>
              </a:rPr>
              <a:t>Güçlü</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öneri</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düşük</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düzey</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kanıt</a:t>
            </a:r>
            <a:r>
              <a:rPr lang="en-US" sz="2400" b="1" i="1" dirty="0">
                <a:solidFill>
                  <a:srgbClr val="FF0000"/>
                </a:solidFill>
                <a:latin typeface="Times New Roman"/>
                <a:cs typeface="Times New Roman"/>
              </a:rPr>
              <a:t>)</a:t>
            </a:r>
            <a:r>
              <a:rPr lang="en-US" sz="2400" i="1" dirty="0">
                <a:solidFill>
                  <a:srgbClr val="FF0000"/>
                </a:solidFill>
                <a:latin typeface="Times New Roman"/>
                <a:cs typeface="Times New Roman"/>
              </a:rPr>
              <a:t> </a:t>
            </a:r>
            <a:endParaRPr lang="tr-TR" sz="2400" i="1" dirty="0">
              <a:solidFill>
                <a:srgbClr val="FF0000"/>
              </a:solidFill>
              <a:latin typeface="Times New Roman"/>
              <a:cs typeface="Times New Roman"/>
            </a:endParaRPr>
          </a:p>
          <a:p>
            <a:endParaRPr lang="en-US" sz="2400" dirty="0"/>
          </a:p>
        </p:txBody>
      </p:sp>
    </p:spTree>
    <p:extLst>
      <p:ext uri="{BB962C8B-B14F-4D97-AF65-F5344CB8AC3E}">
        <p14:creationId xmlns:p14="http://schemas.microsoft.com/office/powerpoint/2010/main" val="28421013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[C46] </a:t>
            </a:r>
            <a:r>
              <a:rPr lang="en-US" sz="2800" i="1" dirty="0" err="1">
                <a:latin typeface="Times New Roman"/>
                <a:cs typeface="Times New Roman"/>
              </a:rPr>
              <a:t>Sitotoksik</a:t>
            </a:r>
            <a:r>
              <a:rPr lang="en-US" sz="2800" i="1" dirty="0">
                <a:latin typeface="Times New Roman"/>
                <a:cs typeface="Times New Roman"/>
              </a:rPr>
              <a:t> </a:t>
            </a:r>
            <a:r>
              <a:rPr lang="en-US" sz="2800" i="1" dirty="0" err="1">
                <a:latin typeface="Times New Roman"/>
                <a:cs typeface="Times New Roman"/>
              </a:rPr>
              <a:t>Kemoterapi</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en-US" sz="2800" b="1" dirty="0" smtClean="0">
                <a:latin typeface="Times New Roman"/>
                <a:cs typeface="Times New Roman"/>
              </a:rPr>
              <a:t>ÖNERİ </a:t>
            </a:r>
            <a:r>
              <a:rPr lang="en-US" sz="2800" b="1" dirty="0">
                <a:latin typeface="Times New Roman"/>
                <a:cs typeface="Times New Roman"/>
              </a:rPr>
              <a:t>100 </a:t>
            </a:r>
            <a:endParaRPr lang="tr-TR" sz="2800" dirty="0">
              <a:latin typeface="Times New Roman"/>
              <a:cs typeface="Times New Roman"/>
            </a:endParaRPr>
          </a:p>
          <a:p>
            <a:r>
              <a:rPr lang="en-US" sz="2800" dirty="0">
                <a:latin typeface="Times New Roman"/>
                <a:cs typeface="Times New Roman"/>
              </a:rPr>
              <a:t>	</a:t>
            </a:r>
            <a:r>
              <a:rPr lang="en-US" sz="2800" i="1" dirty="0" err="1">
                <a:latin typeface="Times New Roman"/>
                <a:cs typeface="Times New Roman"/>
              </a:rPr>
              <a:t>Metastatik</a:t>
            </a:r>
            <a:r>
              <a:rPr lang="en-US" sz="2800" i="1" dirty="0">
                <a:latin typeface="Times New Roman"/>
                <a:cs typeface="Times New Roman"/>
              </a:rPr>
              <a:t>, </a:t>
            </a:r>
            <a:r>
              <a:rPr lang="en-US" sz="2800" i="1" dirty="0" err="1">
                <a:latin typeface="Times New Roman"/>
                <a:cs typeface="Times New Roman"/>
              </a:rPr>
              <a:t>hızlı</a:t>
            </a:r>
            <a:r>
              <a:rPr lang="en-US" sz="2800" i="1" dirty="0">
                <a:latin typeface="Times New Roman"/>
                <a:cs typeface="Times New Roman"/>
              </a:rPr>
              <a:t> </a:t>
            </a:r>
            <a:r>
              <a:rPr lang="en-US" sz="2800" i="1" dirty="0" err="1">
                <a:latin typeface="Times New Roman"/>
                <a:cs typeface="Times New Roman"/>
              </a:rPr>
              <a:t>progresif</a:t>
            </a:r>
            <a:r>
              <a:rPr lang="en-US" sz="2800" i="1" dirty="0">
                <a:latin typeface="Times New Roman"/>
                <a:cs typeface="Times New Roman"/>
              </a:rPr>
              <a:t>, </a:t>
            </a:r>
            <a:r>
              <a:rPr lang="en-US" sz="2800" i="1" dirty="0" err="1">
                <a:latin typeface="Times New Roman"/>
                <a:cs typeface="Times New Roman"/>
              </a:rPr>
              <a:t>semptomatik</a:t>
            </a:r>
            <a:r>
              <a:rPr lang="en-US" sz="2800" i="1" dirty="0">
                <a:latin typeface="Times New Roman"/>
                <a:cs typeface="Times New Roman"/>
              </a:rPr>
              <a:t> </a:t>
            </a:r>
            <a:r>
              <a:rPr lang="en-US" sz="2800" i="1" dirty="0" err="1">
                <a:latin typeface="Times New Roman"/>
                <a:cs typeface="Times New Roman"/>
              </a:rPr>
              <a:t>ve</a:t>
            </a:r>
            <a:r>
              <a:rPr lang="en-US" sz="2800" i="1" dirty="0">
                <a:latin typeface="Times New Roman"/>
                <a:cs typeface="Times New Roman"/>
              </a:rPr>
              <a:t>/</a:t>
            </a:r>
            <a:r>
              <a:rPr lang="en-US" sz="2800" i="1" dirty="0" err="1">
                <a:latin typeface="Times New Roman"/>
                <a:cs typeface="Times New Roman"/>
              </a:rPr>
              <a:t>veya</a:t>
            </a:r>
            <a:r>
              <a:rPr lang="en-US" sz="2800" i="1" dirty="0">
                <a:latin typeface="Times New Roman"/>
                <a:cs typeface="Times New Roman"/>
              </a:rPr>
              <a:t> </a:t>
            </a:r>
            <a:r>
              <a:rPr lang="en-US" sz="2800" i="1" dirty="0" err="1">
                <a:latin typeface="Times New Roman"/>
                <a:cs typeface="Times New Roman"/>
              </a:rPr>
              <a:t>yaşamı</a:t>
            </a:r>
            <a:r>
              <a:rPr lang="en-US" sz="2800" i="1" dirty="0">
                <a:latin typeface="Times New Roman"/>
                <a:cs typeface="Times New Roman"/>
              </a:rPr>
              <a:t> </a:t>
            </a:r>
            <a:r>
              <a:rPr lang="en-US" sz="2800" i="1" dirty="0" err="1">
                <a:latin typeface="Times New Roman"/>
                <a:cs typeface="Times New Roman"/>
              </a:rPr>
              <a:t>tehtid</a:t>
            </a:r>
            <a:r>
              <a:rPr lang="en-US" sz="2800" i="1" dirty="0">
                <a:latin typeface="Times New Roman"/>
                <a:cs typeface="Times New Roman"/>
              </a:rPr>
              <a:t> </a:t>
            </a:r>
            <a:r>
              <a:rPr lang="en-US" sz="2800" i="1" dirty="0" err="1">
                <a:latin typeface="Times New Roman"/>
                <a:cs typeface="Times New Roman"/>
              </a:rPr>
              <a:t>edici</a:t>
            </a:r>
            <a:r>
              <a:rPr lang="en-US" sz="2800" i="1" dirty="0">
                <a:latin typeface="Times New Roman"/>
                <a:cs typeface="Times New Roman"/>
              </a:rPr>
              <a:t>, </a:t>
            </a:r>
            <a:r>
              <a:rPr lang="en-US" sz="2800" i="1" dirty="0" err="1">
                <a:latin typeface="Times New Roman"/>
                <a:cs typeface="Times New Roman"/>
              </a:rPr>
              <a:t>kinaz</a:t>
            </a:r>
            <a:r>
              <a:rPr lang="en-US" sz="2800" i="1" dirty="0">
                <a:latin typeface="Times New Roman"/>
                <a:cs typeface="Times New Roman"/>
              </a:rPr>
              <a:t> </a:t>
            </a:r>
            <a:r>
              <a:rPr lang="en-US" sz="2800" i="1" dirty="0" err="1">
                <a:latin typeface="Times New Roman"/>
                <a:cs typeface="Times New Roman"/>
              </a:rPr>
              <a:t>inhibitörü</a:t>
            </a:r>
            <a:r>
              <a:rPr lang="en-US" sz="2800" i="1" dirty="0">
                <a:latin typeface="Times New Roman"/>
                <a:cs typeface="Times New Roman"/>
              </a:rPr>
              <a:t> </a:t>
            </a:r>
            <a:r>
              <a:rPr lang="en-US" sz="2800" i="1" dirty="0" err="1">
                <a:latin typeface="Times New Roman"/>
                <a:cs typeface="Times New Roman"/>
              </a:rPr>
              <a:t>dahil</a:t>
            </a:r>
            <a:r>
              <a:rPr lang="en-US" sz="2800" i="1" dirty="0">
                <a:latin typeface="Times New Roman"/>
                <a:cs typeface="Times New Roman"/>
              </a:rPr>
              <a:t> </a:t>
            </a:r>
            <a:r>
              <a:rPr lang="en-US" sz="2800" i="1" dirty="0" err="1">
                <a:latin typeface="Times New Roman"/>
                <a:cs typeface="Times New Roman"/>
              </a:rPr>
              <a:t>başka</a:t>
            </a:r>
            <a:r>
              <a:rPr lang="en-US" sz="2800" i="1" dirty="0">
                <a:latin typeface="Times New Roman"/>
                <a:cs typeface="Times New Roman"/>
              </a:rPr>
              <a:t> </a:t>
            </a:r>
            <a:r>
              <a:rPr lang="en-US" sz="2800" i="1" dirty="0" err="1" smtClean="0">
                <a:latin typeface="Times New Roman"/>
                <a:cs typeface="Times New Roman"/>
              </a:rPr>
              <a:t>metotlarla</a:t>
            </a:r>
            <a:r>
              <a:rPr lang="en-US" sz="2800" i="1" dirty="0" smtClean="0">
                <a:latin typeface="Times New Roman"/>
                <a:cs typeface="Times New Roman"/>
              </a:rPr>
              <a:t> </a:t>
            </a:r>
            <a:r>
              <a:rPr lang="en-US" sz="2800" i="1" dirty="0" err="1">
                <a:latin typeface="Times New Roman"/>
                <a:cs typeface="Times New Roman"/>
              </a:rPr>
              <a:t>kontrol</a:t>
            </a:r>
            <a:r>
              <a:rPr lang="en-US" sz="2800" i="1" dirty="0">
                <a:latin typeface="Times New Roman"/>
                <a:cs typeface="Times New Roman"/>
              </a:rPr>
              <a:t> </a:t>
            </a:r>
            <a:r>
              <a:rPr lang="en-US" sz="2800" i="1" dirty="0" err="1">
                <a:latin typeface="Times New Roman"/>
                <a:cs typeface="Times New Roman"/>
              </a:rPr>
              <a:t>edilemeyen</a:t>
            </a:r>
            <a:r>
              <a:rPr lang="en-US" sz="2800" i="1" dirty="0">
                <a:latin typeface="Times New Roman"/>
                <a:cs typeface="Times New Roman"/>
              </a:rPr>
              <a:t> </a:t>
            </a:r>
            <a:r>
              <a:rPr lang="en-US" sz="2800" i="1" dirty="0" smtClean="0">
                <a:latin typeface="Times New Roman"/>
                <a:cs typeface="Times New Roman"/>
              </a:rPr>
              <a:t>RA</a:t>
            </a:r>
            <a:r>
              <a:rPr lang="tr-TR" sz="2800" i="1" dirty="0" smtClean="0">
                <a:latin typeface="Times New Roman"/>
                <a:cs typeface="Times New Roman"/>
              </a:rPr>
              <a:t>İ</a:t>
            </a:r>
            <a:r>
              <a:rPr lang="en-US" sz="2800" i="1" dirty="0" smtClean="0">
                <a:latin typeface="Times New Roman"/>
                <a:cs typeface="Times New Roman"/>
              </a:rPr>
              <a:t> </a:t>
            </a:r>
            <a:r>
              <a:rPr lang="en-US" sz="2800" i="1" dirty="0" err="1">
                <a:latin typeface="Times New Roman"/>
                <a:cs typeface="Times New Roman"/>
              </a:rPr>
              <a:t>refrakter</a:t>
            </a:r>
            <a:r>
              <a:rPr lang="en-US" sz="2800" i="1" dirty="0">
                <a:latin typeface="Times New Roman"/>
                <a:cs typeface="Times New Roman"/>
              </a:rPr>
              <a:t> DTK </a:t>
            </a:r>
            <a:r>
              <a:rPr lang="en-US" sz="2800" i="1" dirty="0" err="1">
                <a:latin typeface="Times New Roman"/>
                <a:cs typeface="Times New Roman"/>
              </a:rPr>
              <a:t>hastalarında</a:t>
            </a:r>
            <a:r>
              <a:rPr lang="en-US" sz="2800" i="1" dirty="0">
                <a:latin typeface="Times New Roman"/>
                <a:cs typeface="Times New Roman"/>
              </a:rPr>
              <a:t> </a:t>
            </a:r>
            <a:r>
              <a:rPr lang="en-US" sz="2800" i="1" dirty="0" err="1">
                <a:latin typeface="Times New Roman"/>
                <a:cs typeface="Times New Roman"/>
              </a:rPr>
              <a:t>sitotoksik</a:t>
            </a:r>
            <a:r>
              <a:rPr lang="en-US" sz="2800" i="1" dirty="0">
                <a:latin typeface="Times New Roman"/>
                <a:cs typeface="Times New Roman"/>
              </a:rPr>
              <a:t> </a:t>
            </a:r>
            <a:r>
              <a:rPr lang="en-US" sz="2800" i="1" dirty="0" err="1">
                <a:latin typeface="Times New Roman"/>
                <a:cs typeface="Times New Roman"/>
              </a:rPr>
              <a:t>kemoterapi</a:t>
            </a:r>
            <a:r>
              <a:rPr lang="en-US" sz="2800" i="1" dirty="0">
                <a:latin typeface="Times New Roman"/>
                <a:cs typeface="Times New Roman"/>
              </a:rPr>
              <a:t> </a:t>
            </a:r>
            <a:r>
              <a:rPr lang="en-US" sz="2800" i="1" dirty="0" err="1">
                <a:latin typeface="Times New Roman"/>
                <a:cs typeface="Times New Roman"/>
              </a:rPr>
              <a:t>düşünülebilir</a:t>
            </a:r>
            <a:r>
              <a:rPr lang="en-US" sz="2800" i="1" dirty="0" smtClean="0">
                <a:latin typeface="Times New Roman"/>
                <a:cs typeface="Times New Roman"/>
              </a:rPr>
              <a:t>.</a:t>
            </a:r>
            <a:endParaRPr lang="tr-TR" sz="2800" i="1" dirty="0" smtClean="0">
              <a:latin typeface="Times New Roman"/>
              <a:cs typeface="Times New Roman"/>
            </a:endParaRPr>
          </a:p>
          <a:p>
            <a:endParaRPr lang="en-US" sz="2800" i="1" dirty="0" smtClean="0">
              <a:latin typeface="Times New Roman"/>
              <a:cs typeface="Times New Roman"/>
            </a:endParaRPr>
          </a:p>
          <a:p>
            <a:r>
              <a:rPr lang="en-US" sz="2800" i="1" dirty="0" smtClean="0">
                <a:latin typeface="Times New Roman"/>
                <a:cs typeface="Times New Roman"/>
              </a:rPr>
              <a:t>Bu </a:t>
            </a:r>
            <a:r>
              <a:rPr lang="en-US" sz="2800" i="1" dirty="0" err="1">
                <a:latin typeface="Times New Roman"/>
                <a:cs typeface="Times New Roman"/>
              </a:rPr>
              <a:t>tedavi</a:t>
            </a:r>
            <a:r>
              <a:rPr lang="en-US" sz="2800" i="1" dirty="0">
                <a:latin typeface="Times New Roman"/>
                <a:cs typeface="Times New Roman"/>
              </a:rPr>
              <a:t> </a:t>
            </a:r>
            <a:r>
              <a:rPr lang="en-US" sz="2800" i="1" dirty="0" err="1">
                <a:latin typeface="Times New Roman"/>
                <a:cs typeface="Times New Roman"/>
              </a:rPr>
              <a:t>ile</a:t>
            </a:r>
            <a:r>
              <a:rPr lang="en-US" sz="2800" i="1" dirty="0">
                <a:latin typeface="Times New Roman"/>
                <a:cs typeface="Times New Roman"/>
              </a:rPr>
              <a:t> </a:t>
            </a:r>
            <a:r>
              <a:rPr lang="en-US" sz="2800" i="1" dirty="0" err="1">
                <a:latin typeface="Times New Roman"/>
                <a:cs typeface="Times New Roman"/>
              </a:rPr>
              <a:t>ilgili</a:t>
            </a:r>
            <a:r>
              <a:rPr lang="en-US" sz="2800" i="1" dirty="0">
                <a:latin typeface="Times New Roman"/>
                <a:cs typeface="Times New Roman"/>
              </a:rPr>
              <a:t> </a:t>
            </a:r>
            <a:r>
              <a:rPr lang="en-US" sz="2800" i="1" dirty="0" err="1">
                <a:latin typeface="Times New Roman"/>
                <a:cs typeface="Times New Roman"/>
              </a:rPr>
              <a:t>az</a:t>
            </a:r>
            <a:r>
              <a:rPr lang="en-US" sz="2800" i="1" dirty="0">
                <a:latin typeface="Times New Roman"/>
                <a:cs typeface="Times New Roman"/>
              </a:rPr>
              <a:t> </a:t>
            </a:r>
            <a:r>
              <a:rPr lang="en-US" sz="2800" i="1" dirty="0" err="1">
                <a:latin typeface="Times New Roman"/>
                <a:cs typeface="Times New Roman"/>
              </a:rPr>
              <a:t>miktarda</a:t>
            </a:r>
            <a:r>
              <a:rPr lang="en-US" sz="2800" i="1" dirty="0">
                <a:latin typeface="Times New Roman"/>
                <a:cs typeface="Times New Roman"/>
              </a:rPr>
              <a:t> </a:t>
            </a:r>
            <a:r>
              <a:rPr lang="en-US" sz="2800" i="1" dirty="0" err="1">
                <a:latin typeface="Times New Roman"/>
                <a:cs typeface="Times New Roman"/>
              </a:rPr>
              <a:t>veri</a:t>
            </a:r>
            <a:r>
              <a:rPr lang="en-US" sz="2800" i="1" dirty="0">
                <a:latin typeface="Times New Roman"/>
                <a:cs typeface="Times New Roman"/>
              </a:rPr>
              <a:t> </a:t>
            </a:r>
            <a:r>
              <a:rPr lang="en-US" sz="2800" i="1" dirty="0" err="1">
                <a:latin typeface="Times New Roman"/>
                <a:cs typeface="Times New Roman"/>
              </a:rPr>
              <a:t>mevcut</a:t>
            </a:r>
            <a:r>
              <a:rPr lang="en-US" sz="2800" i="1" dirty="0">
                <a:latin typeface="Times New Roman"/>
                <a:cs typeface="Times New Roman"/>
              </a:rPr>
              <a:t> </a:t>
            </a:r>
            <a:r>
              <a:rPr lang="en-US" sz="2800" i="1" dirty="0" err="1">
                <a:latin typeface="Times New Roman"/>
                <a:cs typeface="Times New Roman"/>
              </a:rPr>
              <a:t>olup</a:t>
            </a:r>
            <a:r>
              <a:rPr lang="en-US" sz="2800" i="1" dirty="0">
                <a:latin typeface="Times New Roman"/>
                <a:cs typeface="Times New Roman"/>
              </a:rPr>
              <a:t>, </a:t>
            </a:r>
            <a:r>
              <a:rPr lang="en-US" sz="2800" i="1" dirty="0" err="1">
                <a:latin typeface="Times New Roman"/>
                <a:cs typeface="Times New Roman"/>
              </a:rPr>
              <a:t>terapötik</a:t>
            </a:r>
            <a:r>
              <a:rPr lang="en-US" sz="2800" i="1" dirty="0">
                <a:latin typeface="Times New Roman"/>
                <a:cs typeface="Times New Roman"/>
              </a:rPr>
              <a:t> </a:t>
            </a:r>
            <a:r>
              <a:rPr lang="en-US" sz="2800" i="1" dirty="0" err="1">
                <a:latin typeface="Times New Roman"/>
                <a:cs typeface="Times New Roman"/>
              </a:rPr>
              <a:t>klinik</a:t>
            </a:r>
            <a:r>
              <a:rPr lang="en-US" sz="2800" i="1" dirty="0">
                <a:latin typeface="Times New Roman"/>
                <a:cs typeface="Times New Roman"/>
              </a:rPr>
              <a:t> </a:t>
            </a:r>
            <a:r>
              <a:rPr lang="en-US" sz="2800" i="1" dirty="0" err="1">
                <a:latin typeface="Times New Roman"/>
                <a:cs typeface="Times New Roman"/>
              </a:rPr>
              <a:t>çalışmalar</a:t>
            </a:r>
            <a:r>
              <a:rPr lang="en-US" sz="2800" i="1" dirty="0">
                <a:latin typeface="Times New Roman"/>
                <a:cs typeface="Times New Roman"/>
              </a:rPr>
              <a:t> </a:t>
            </a:r>
            <a:r>
              <a:rPr lang="en-US" sz="2800" i="1" dirty="0" err="1">
                <a:latin typeface="Times New Roman"/>
                <a:cs typeface="Times New Roman"/>
              </a:rPr>
              <a:t>kapsamında</a:t>
            </a:r>
            <a:r>
              <a:rPr lang="en-US" sz="2800" i="1" dirty="0">
                <a:latin typeface="Times New Roman"/>
                <a:cs typeface="Times New Roman"/>
              </a:rPr>
              <a:t> </a:t>
            </a:r>
            <a:r>
              <a:rPr lang="en-US" sz="2800" i="1" dirty="0" err="1">
                <a:latin typeface="Times New Roman"/>
                <a:cs typeface="Times New Roman"/>
              </a:rPr>
              <a:t>kullanımı</a:t>
            </a:r>
            <a:r>
              <a:rPr lang="en-US" sz="2800" i="1" dirty="0">
                <a:latin typeface="Times New Roman"/>
                <a:cs typeface="Times New Roman"/>
              </a:rPr>
              <a:t> </a:t>
            </a:r>
            <a:r>
              <a:rPr lang="en-US" sz="2800" i="1" dirty="0" err="1">
                <a:latin typeface="Times New Roman"/>
                <a:cs typeface="Times New Roman"/>
              </a:rPr>
              <a:t>tercih</a:t>
            </a:r>
            <a:r>
              <a:rPr lang="en-US" sz="2800" i="1" dirty="0">
                <a:latin typeface="Times New Roman"/>
                <a:cs typeface="Times New Roman"/>
              </a:rPr>
              <a:t> </a:t>
            </a:r>
            <a:r>
              <a:rPr lang="en-US" sz="2800" i="1" dirty="0" err="1" smtClean="0">
                <a:latin typeface="Times New Roman"/>
                <a:cs typeface="Times New Roman"/>
              </a:rPr>
              <a:t>edilmektedir</a:t>
            </a:r>
            <a:r>
              <a:rPr lang="en-US" sz="2800" i="1" dirty="0" smtClean="0">
                <a:latin typeface="Times New Roman"/>
                <a:cs typeface="Times New Roman"/>
              </a:rPr>
              <a:t>. </a:t>
            </a:r>
          </a:p>
          <a:p>
            <a:pPr marL="0" indent="0">
              <a:buNone/>
            </a:pPr>
            <a:r>
              <a:rPr lang="en-US" sz="2800" b="1" i="1" dirty="0" smtClean="0">
                <a:solidFill>
                  <a:srgbClr val="FF0000"/>
                </a:solidFill>
                <a:latin typeface="Times New Roman"/>
                <a:cs typeface="Times New Roman"/>
              </a:rPr>
              <a:t>(</a:t>
            </a:r>
            <a:r>
              <a:rPr lang="en-US" sz="2800" b="1" i="1" dirty="0" err="1">
                <a:solidFill>
                  <a:srgbClr val="FF0000"/>
                </a:solidFill>
                <a:latin typeface="Times New Roman"/>
                <a:cs typeface="Times New Roman"/>
              </a:rPr>
              <a:t>Zayıf</a:t>
            </a:r>
            <a:r>
              <a:rPr lang="en-US" sz="2800" b="1" i="1" dirty="0">
                <a:solidFill>
                  <a:srgbClr val="FF0000"/>
                </a:solidFill>
                <a:latin typeface="Times New Roman"/>
                <a:cs typeface="Times New Roman"/>
              </a:rPr>
              <a:t> </a:t>
            </a:r>
            <a:r>
              <a:rPr lang="en-US" sz="2800" b="1" i="1" dirty="0" err="1">
                <a:solidFill>
                  <a:srgbClr val="FF0000"/>
                </a:solidFill>
                <a:latin typeface="Times New Roman"/>
                <a:cs typeface="Times New Roman"/>
              </a:rPr>
              <a:t>öneri</a:t>
            </a:r>
            <a:r>
              <a:rPr lang="en-US" sz="2800" b="1" i="1" dirty="0">
                <a:solidFill>
                  <a:srgbClr val="FF0000"/>
                </a:solidFill>
                <a:latin typeface="Times New Roman"/>
                <a:cs typeface="Times New Roman"/>
              </a:rPr>
              <a:t>, </a:t>
            </a:r>
            <a:r>
              <a:rPr lang="en-US" sz="2800" b="1" i="1" dirty="0" err="1">
                <a:solidFill>
                  <a:srgbClr val="FF0000"/>
                </a:solidFill>
                <a:latin typeface="Times New Roman"/>
                <a:cs typeface="Times New Roman"/>
              </a:rPr>
              <a:t>düşük</a:t>
            </a:r>
            <a:r>
              <a:rPr lang="en-US" sz="2800" b="1" i="1" dirty="0">
                <a:solidFill>
                  <a:srgbClr val="FF0000"/>
                </a:solidFill>
                <a:latin typeface="Times New Roman"/>
                <a:cs typeface="Times New Roman"/>
              </a:rPr>
              <a:t> </a:t>
            </a:r>
            <a:r>
              <a:rPr lang="en-US" sz="2800" b="1" i="1" dirty="0" err="1">
                <a:solidFill>
                  <a:srgbClr val="FF0000"/>
                </a:solidFill>
                <a:latin typeface="Times New Roman"/>
                <a:cs typeface="Times New Roman"/>
              </a:rPr>
              <a:t>düzey</a:t>
            </a:r>
            <a:r>
              <a:rPr lang="en-US" sz="2800" b="1" i="1" dirty="0">
                <a:solidFill>
                  <a:srgbClr val="FF0000"/>
                </a:solidFill>
                <a:latin typeface="Times New Roman"/>
                <a:cs typeface="Times New Roman"/>
              </a:rPr>
              <a:t> </a:t>
            </a:r>
            <a:r>
              <a:rPr lang="en-US" sz="2800" b="1" i="1" dirty="0" err="1">
                <a:solidFill>
                  <a:srgbClr val="FF0000"/>
                </a:solidFill>
                <a:latin typeface="Times New Roman"/>
                <a:cs typeface="Times New Roman"/>
              </a:rPr>
              <a:t>kanıt</a:t>
            </a:r>
            <a:r>
              <a:rPr lang="en-US" sz="2800" b="1" i="1" dirty="0">
                <a:solidFill>
                  <a:srgbClr val="FF0000"/>
                </a:solidFill>
                <a:latin typeface="Times New Roman"/>
                <a:cs typeface="Times New Roman"/>
              </a:rPr>
              <a:t>)</a:t>
            </a:r>
            <a:r>
              <a:rPr lang="en-US" sz="2800" i="1" dirty="0">
                <a:latin typeface="Times New Roman"/>
                <a:cs typeface="Times New Roman"/>
              </a:rPr>
              <a:t> </a:t>
            </a:r>
            <a:endParaRPr lang="tr-TR" sz="2800" i="1" dirty="0">
              <a:latin typeface="Times New Roman"/>
              <a:cs typeface="Times New Roman"/>
            </a:endParaRPr>
          </a:p>
          <a:p>
            <a:endParaRPr lang="en-US" sz="2800" dirty="0"/>
          </a:p>
        </p:txBody>
      </p:sp>
    </p:spTree>
    <p:extLst>
      <p:ext uri="{BB962C8B-B14F-4D97-AF65-F5344CB8AC3E}">
        <p14:creationId xmlns:p14="http://schemas.microsoft.com/office/powerpoint/2010/main" val="30848795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[C47] </a:t>
            </a:r>
            <a:r>
              <a:rPr lang="en-US" sz="2800" i="1" dirty="0" err="1">
                <a:latin typeface="Times New Roman"/>
                <a:cs typeface="Times New Roman"/>
              </a:rPr>
              <a:t>Kemiğe</a:t>
            </a:r>
            <a:r>
              <a:rPr lang="en-US" sz="2800" i="1" dirty="0">
                <a:latin typeface="Times New Roman"/>
                <a:cs typeface="Times New Roman"/>
              </a:rPr>
              <a:t> </a:t>
            </a:r>
            <a:r>
              <a:rPr lang="en-US" sz="2800" i="1" dirty="0" err="1">
                <a:latin typeface="Times New Roman"/>
                <a:cs typeface="Times New Roman"/>
              </a:rPr>
              <a:t>yönelik</a:t>
            </a:r>
            <a:r>
              <a:rPr lang="en-US" sz="2800" i="1" dirty="0">
                <a:latin typeface="Times New Roman"/>
                <a:cs typeface="Times New Roman"/>
              </a:rPr>
              <a:t> </a:t>
            </a:r>
            <a:r>
              <a:rPr lang="tr-TR" sz="2800" i="1" dirty="0" err="1">
                <a:latin typeface="Times New Roman"/>
                <a:cs typeface="Times New Roman"/>
              </a:rPr>
              <a:t>a</a:t>
            </a:r>
            <a:r>
              <a:rPr lang="en-US" sz="2800" i="1" dirty="0" err="1" smtClean="0">
                <a:latin typeface="Times New Roman"/>
                <a:cs typeface="Times New Roman"/>
              </a:rPr>
              <a:t>janlar</a:t>
            </a:r>
            <a:r>
              <a:rPr lang="en-US" sz="2800" i="1" dirty="0" smtClean="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3527777"/>
            <a:ext cx="8229600" cy="3146779"/>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smtClean="0">
                <a:latin typeface="Times New Roman"/>
                <a:cs typeface="Times New Roman"/>
              </a:rPr>
              <a:t>ÖNERİ </a:t>
            </a:r>
            <a:r>
              <a:rPr lang="en-US" b="1" dirty="0">
                <a:latin typeface="Times New Roman"/>
                <a:cs typeface="Times New Roman"/>
              </a:rPr>
              <a:t>101 </a:t>
            </a:r>
            <a:endParaRPr lang="tr-TR" dirty="0">
              <a:latin typeface="Times New Roman"/>
              <a:cs typeface="Times New Roman"/>
            </a:endParaRPr>
          </a:p>
          <a:p>
            <a:r>
              <a:rPr lang="tr-TR" dirty="0">
                <a:latin typeface="Times New Roman"/>
                <a:cs typeface="Times New Roman"/>
              </a:rPr>
              <a:t>Y</a:t>
            </a:r>
            <a:r>
              <a:rPr lang="tr-TR" i="1" dirty="0" smtClean="0">
                <a:latin typeface="Times New Roman"/>
                <a:cs typeface="Times New Roman"/>
              </a:rPr>
              <a:t>aygın</a:t>
            </a:r>
            <a:r>
              <a:rPr lang="en-US" i="1" dirty="0" smtClean="0">
                <a:latin typeface="Times New Roman"/>
                <a:cs typeface="Times New Roman"/>
              </a:rPr>
              <a:t> </a:t>
            </a:r>
            <a:r>
              <a:rPr lang="en-US" i="1" dirty="0" err="1">
                <a:latin typeface="Times New Roman"/>
                <a:cs typeface="Times New Roman"/>
              </a:rPr>
              <a:t>ve</a:t>
            </a:r>
            <a:r>
              <a:rPr lang="en-US" i="1" dirty="0">
                <a:latin typeface="Times New Roman"/>
                <a:cs typeface="Times New Roman"/>
              </a:rPr>
              <a:t>/</a:t>
            </a:r>
            <a:r>
              <a:rPr lang="en-US" i="1" dirty="0" err="1">
                <a:latin typeface="Times New Roman"/>
                <a:cs typeface="Times New Roman"/>
              </a:rPr>
              <a:t>veya</a:t>
            </a:r>
            <a:r>
              <a:rPr lang="en-US" i="1" dirty="0">
                <a:latin typeface="Times New Roman"/>
                <a:cs typeface="Times New Roman"/>
              </a:rPr>
              <a:t> </a:t>
            </a:r>
            <a:r>
              <a:rPr lang="en-US" i="1" dirty="0" err="1">
                <a:latin typeface="Times New Roman"/>
                <a:cs typeface="Times New Roman"/>
              </a:rPr>
              <a:t>semptomatik</a:t>
            </a:r>
            <a:r>
              <a:rPr lang="en-US" i="1" dirty="0">
                <a:latin typeface="Times New Roman"/>
                <a:cs typeface="Times New Roman"/>
              </a:rPr>
              <a:t> </a:t>
            </a:r>
            <a:r>
              <a:rPr lang="en-US" i="1" dirty="0" err="1">
                <a:latin typeface="Times New Roman"/>
                <a:cs typeface="Times New Roman"/>
              </a:rPr>
              <a:t>kemik</a:t>
            </a:r>
            <a:r>
              <a:rPr lang="en-US" i="1" dirty="0">
                <a:latin typeface="Times New Roman"/>
                <a:cs typeface="Times New Roman"/>
              </a:rPr>
              <a:t> </a:t>
            </a:r>
            <a:r>
              <a:rPr lang="en-US" i="1" dirty="0" err="1">
                <a:latin typeface="Times New Roman"/>
                <a:cs typeface="Times New Roman"/>
              </a:rPr>
              <a:t>metastazı</a:t>
            </a:r>
            <a:r>
              <a:rPr lang="en-US" i="1" dirty="0">
                <a:latin typeface="Times New Roman"/>
                <a:cs typeface="Times New Roman"/>
              </a:rPr>
              <a:t> </a:t>
            </a:r>
            <a:r>
              <a:rPr lang="en-US" i="1" dirty="0" err="1">
                <a:latin typeface="Times New Roman"/>
                <a:cs typeface="Times New Roman"/>
              </a:rPr>
              <a:t>olan</a:t>
            </a:r>
            <a:r>
              <a:rPr lang="en-US" i="1" dirty="0">
                <a:latin typeface="Times New Roman"/>
                <a:cs typeface="Times New Roman"/>
              </a:rPr>
              <a:t> </a:t>
            </a:r>
            <a:r>
              <a:rPr lang="en-US" i="1" dirty="0" smtClean="0">
                <a:latin typeface="Times New Roman"/>
                <a:cs typeface="Times New Roman"/>
              </a:rPr>
              <a:t>RA</a:t>
            </a:r>
            <a:r>
              <a:rPr lang="tr-TR" i="1" dirty="0" smtClean="0">
                <a:latin typeface="Times New Roman"/>
                <a:cs typeface="Times New Roman"/>
              </a:rPr>
              <a:t>İ</a:t>
            </a:r>
            <a:r>
              <a:rPr lang="en-US" i="1" dirty="0" smtClean="0">
                <a:latin typeface="Times New Roman"/>
                <a:cs typeface="Times New Roman"/>
              </a:rPr>
              <a:t> </a:t>
            </a:r>
            <a:r>
              <a:rPr lang="en-US" i="1" dirty="0" err="1">
                <a:latin typeface="Times New Roman"/>
                <a:cs typeface="Times New Roman"/>
              </a:rPr>
              <a:t>refrakter</a:t>
            </a:r>
            <a:r>
              <a:rPr lang="en-US" i="1" dirty="0">
                <a:latin typeface="Times New Roman"/>
                <a:cs typeface="Times New Roman"/>
              </a:rPr>
              <a:t> DTK </a:t>
            </a:r>
            <a:r>
              <a:rPr lang="en-US" i="1" dirty="0" err="1">
                <a:latin typeface="Times New Roman"/>
                <a:cs typeface="Times New Roman"/>
              </a:rPr>
              <a:t>hastasında</a:t>
            </a:r>
            <a:r>
              <a:rPr lang="en-US" i="1" dirty="0">
                <a:latin typeface="Times New Roman"/>
                <a:cs typeface="Times New Roman"/>
              </a:rPr>
              <a:t> </a:t>
            </a:r>
            <a:r>
              <a:rPr lang="en-US" i="1" dirty="0" err="1" smtClean="0">
                <a:latin typeface="Times New Roman"/>
                <a:cs typeface="Times New Roman"/>
              </a:rPr>
              <a:t>bifosfonat</a:t>
            </a:r>
            <a:r>
              <a:rPr lang="en-US" i="1" dirty="0" smtClean="0">
                <a:latin typeface="Times New Roman"/>
                <a:cs typeface="Times New Roman"/>
              </a:rPr>
              <a:t> </a:t>
            </a:r>
            <a:r>
              <a:rPr lang="en-US" i="1" dirty="0" err="1">
                <a:latin typeface="Times New Roman"/>
                <a:cs typeface="Times New Roman"/>
              </a:rPr>
              <a:t>ya</a:t>
            </a:r>
            <a:r>
              <a:rPr lang="en-US" i="1" dirty="0">
                <a:latin typeface="Times New Roman"/>
                <a:cs typeface="Times New Roman"/>
              </a:rPr>
              <a:t> da </a:t>
            </a:r>
            <a:r>
              <a:rPr lang="en-US" i="1" dirty="0" err="1">
                <a:latin typeface="Times New Roman"/>
                <a:cs typeface="Times New Roman"/>
              </a:rPr>
              <a:t>denosumab</a:t>
            </a:r>
            <a:r>
              <a:rPr lang="en-US" i="1" dirty="0">
                <a:latin typeface="Times New Roman"/>
                <a:cs typeface="Times New Roman"/>
              </a:rPr>
              <a:t> </a:t>
            </a:r>
            <a:r>
              <a:rPr lang="en-US" i="1" dirty="0" err="1">
                <a:latin typeface="Times New Roman"/>
                <a:cs typeface="Times New Roman"/>
              </a:rPr>
              <a:t>tedavisi</a:t>
            </a:r>
            <a:r>
              <a:rPr lang="en-US" i="1" dirty="0">
                <a:latin typeface="Times New Roman"/>
                <a:cs typeface="Times New Roman"/>
              </a:rPr>
              <a:t> </a:t>
            </a:r>
            <a:r>
              <a:rPr lang="en-US" i="1" dirty="0" err="1">
                <a:latin typeface="Times New Roman"/>
                <a:cs typeface="Times New Roman"/>
              </a:rPr>
              <a:t>tek</a:t>
            </a:r>
            <a:r>
              <a:rPr lang="en-US" i="1" dirty="0">
                <a:latin typeface="Times New Roman"/>
                <a:cs typeface="Times New Roman"/>
              </a:rPr>
              <a:t> </a:t>
            </a:r>
            <a:r>
              <a:rPr lang="en-US" i="1" dirty="0" err="1">
                <a:latin typeface="Times New Roman"/>
                <a:cs typeface="Times New Roman"/>
              </a:rPr>
              <a:t>başına</a:t>
            </a:r>
            <a:r>
              <a:rPr lang="en-US" i="1" dirty="0">
                <a:latin typeface="Times New Roman"/>
                <a:cs typeface="Times New Roman"/>
              </a:rPr>
              <a:t> </a:t>
            </a:r>
            <a:r>
              <a:rPr lang="en-US" i="1" dirty="0" err="1">
                <a:latin typeface="Times New Roman"/>
                <a:cs typeface="Times New Roman"/>
              </a:rPr>
              <a:t>veya</a:t>
            </a:r>
            <a:r>
              <a:rPr lang="en-US" i="1" dirty="0">
                <a:latin typeface="Times New Roman"/>
                <a:cs typeface="Times New Roman"/>
              </a:rPr>
              <a:t> </a:t>
            </a:r>
            <a:r>
              <a:rPr lang="en-US" i="1" dirty="0" err="1">
                <a:latin typeface="Times New Roman"/>
                <a:cs typeface="Times New Roman"/>
              </a:rPr>
              <a:t>diğer</a:t>
            </a:r>
            <a:r>
              <a:rPr lang="en-US" i="1" dirty="0">
                <a:latin typeface="Times New Roman"/>
                <a:cs typeface="Times New Roman"/>
              </a:rPr>
              <a:t> </a:t>
            </a:r>
            <a:r>
              <a:rPr lang="en-US" i="1" dirty="0" err="1">
                <a:latin typeface="Times New Roman"/>
                <a:cs typeface="Times New Roman"/>
              </a:rPr>
              <a:t>sistemik</a:t>
            </a:r>
            <a:r>
              <a:rPr lang="en-US" i="1" dirty="0">
                <a:latin typeface="Times New Roman"/>
                <a:cs typeface="Times New Roman"/>
              </a:rPr>
              <a:t> </a:t>
            </a:r>
            <a:r>
              <a:rPr lang="en-US" i="1" dirty="0" err="1">
                <a:latin typeface="Times New Roman"/>
                <a:cs typeface="Times New Roman"/>
              </a:rPr>
              <a:t>tedavilerle</a:t>
            </a:r>
            <a:r>
              <a:rPr lang="en-US" i="1" dirty="0">
                <a:latin typeface="Times New Roman"/>
                <a:cs typeface="Times New Roman"/>
              </a:rPr>
              <a:t> </a:t>
            </a:r>
            <a:r>
              <a:rPr lang="en-US" i="1" dirty="0" err="1">
                <a:latin typeface="Times New Roman"/>
                <a:cs typeface="Times New Roman"/>
              </a:rPr>
              <a:t>birlikte</a:t>
            </a:r>
            <a:r>
              <a:rPr lang="en-US" i="1" dirty="0">
                <a:latin typeface="Times New Roman"/>
                <a:cs typeface="Times New Roman"/>
              </a:rPr>
              <a:t> </a:t>
            </a:r>
            <a:r>
              <a:rPr lang="en-US" i="1" dirty="0" err="1">
                <a:latin typeface="Times New Roman"/>
                <a:cs typeface="Times New Roman"/>
              </a:rPr>
              <a:t>düşünülmelidir</a:t>
            </a:r>
            <a:r>
              <a:rPr lang="en-US" i="1" dirty="0">
                <a:latin typeface="Times New Roman"/>
                <a:cs typeface="Times New Roman"/>
              </a:rPr>
              <a:t>. </a:t>
            </a:r>
            <a:endParaRPr lang="en-US" i="1" dirty="0" smtClean="0">
              <a:latin typeface="Times New Roman"/>
              <a:cs typeface="Times New Roman"/>
            </a:endParaRPr>
          </a:p>
          <a:p>
            <a:r>
              <a:rPr lang="en-US" i="1" dirty="0" smtClean="0">
                <a:latin typeface="Times New Roman"/>
                <a:cs typeface="Times New Roman"/>
              </a:rPr>
              <a:t>Her </a:t>
            </a:r>
            <a:r>
              <a:rPr lang="en-US" i="1" dirty="0" err="1">
                <a:latin typeface="Times New Roman"/>
                <a:cs typeface="Times New Roman"/>
              </a:rPr>
              <a:t>dozdan</a:t>
            </a:r>
            <a:r>
              <a:rPr lang="en-US" i="1" dirty="0">
                <a:latin typeface="Times New Roman"/>
                <a:cs typeface="Times New Roman"/>
              </a:rPr>
              <a:t> </a:t>
            </a:r>
            <a:r>
              <a:rPr lang="en-US" i="1" dirty="0" err="1">
                <a:latin typeface="Times New Roman"/>
                <a:cs typeface="Times New Roman"/>
              </a:rPr>
              <a:t>önce</a:t>
            </a:r>
            <a:r>
              <a:rPr lang="en-US" i="1" dirty="0">
                <a:latin typeface="Times New Roman"/>
                <a:cs typeface="Times New Roman"/>
              </a:rPr>
              <a:t> </a:t>
            </a:r>
            <a:r>
              <a:rPr lang="en-US" i="1" dirty="0" err="1">
                <a:latin typeface="Times New Roman"/>
                <a:cs typeface="Times New Roman"/>
              </a:rPr>
              <a:t>uygun</a:t>
            </a:r>
            <a:r>
              <a:rPr lang="en-US" i="1" dirty="0">
                <a:latin typeface="Times New Roman"/>
                <a:cs typeface="Times New Roman"/>
              </a:rPr>
              <a:t> renal </a:t>
            </a:r>
            <a:r>
              <a:rPr lang="en-US" i="1" dirty="0" err="1">
                <a:latin typeface="Times New Roman"/>
                <a:cs typeface="Times New Roman"/>
              </a:rPr>
              <a:t>fonksiyon</a:t>
            </a:r>
            <a:r>
              <a:rPr lang="en-US" i="1" dirty="0">
                <a:latin typeface="Times New Roman"/>
                <a:cs typeface="Times New Roman"/>
              </a:rPr>
              <a:t>, </a:t>
            </a:r>
            <a:r>
              <a:rPr lang="en-US" i="1" dirty="0" err="1">
                <a:latin typeface="Times New Roman"/>
                <a:cs typeface="Times New Roman"/>
              </a:rPr>
              <a:t>kalsiyum</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a:t>
            </a:r>
            <a:r>
              <a:rPr lang="tr-TR" i="1" dirty="0">
                <a:latin typeface="Times New Roman"/>
                <a:cs typeface="Times New Roman"/>
              </a:rPr>
              <a:t>v</a:t>
            </a:r>
            <a:r>
              <a:rPr lang="en-US" i="1" dirty="0" smtClean="0">
                <a:latin typeface="Times New Roman"/>
                <a:cs typeface="Times New Roman"/>
              </a:rPr>
              <a:t>it</a:t>
            </a:r>
            <a:r>
              <a:rPr lang="tr-TR" i="1" dirty="0" smtClean="0">
                <a:latin typeface="Times New Roman"/>
                <a:cs typeface="Times New Roman"/>
              </a:rPr>
              <a:t>-D</a:t>
            </a:r>
            <a:r>
              <a:rPr lang="en-US" i="1" dirty="0" smtClean="0">
                <a:latin typeface="Times New Roman"/>
                <a:cs typeface="Times New Roman"/>
              </a:rPr>
              <a:t> </a:t>
            </a:r>
            <a:r>
              <a:rPr lang="en-US" i="1" dirty="0" err="1">
                <a:latin typeface="Times New Roman"/>
                <a:cs typeface="Times New Roman"/>
              </a:rPr>
              <a:t>seviyeleri</a:t>
            </a:r>
            <a:r>
              <a:rPr lang="en-US" i="1" dirty="0">
                <a:latin typeface="Times New Roman"/>
                <a:cs typeface="Times New Roman"/>
              </a:rPr>
              <a:t> </a:t>
            </a:r>
            <a:r>
              <a:rPr lang="tr-TR" i="1" dirty="0" smtClean="0">
                <a:latin typeface="Times New Roman"/>
                <a:cs typeface="Times New Roman"/>
              </a:rPr>
              <a:t>kaydedilmelidir</a:t>
            </a:r>
            <a:r>
              <a:rPr lang="en-US" i="1" dirty="0" smtClean="0">
                <a:latin typeface="Times New Roman"/>
                <a:cs typeface="Times New Roman"/>
              </a:rPr>
              <a:t> </a:t>
            </a:r>
            <a:r>
              <a:rPr lang="en-US" i="1" dirty="0" err="1">
                <a:latin typeface="Times New Roman"/>
                <a:cs typeface="Times New Roman"/>
              </a:rPr>
              <a:t>ve</a:t>
            </a:r>
            <a:r>
              <a:rPr lang="en-US" i="1" dirty="0">
                <a:latin typeface="Times New Roman"/>
                <a:cs typeface="Times New Roman"/>
              </a:rPr>
              <a:t> ilk </a:t>
            </a:r>
            <a:r>
              <a:rPr lang="en-US" i="1" dirty="0" err="1">
                <a:latin typeface="Times New Roman"/>
                <a:cs typeface="Times New Roman"/>
              </a:rPr>
              <a:t>kullanımdan</a:t>
            </a:r>
            <a:r>
              <a:rPr lang="en-US" i="1" dirty="0">
                <a:latin typeface="Times New Roman"/>
                <a:cs typeface="Times New Roman"/>
              </a:rPr>
              <a:t> </a:t>
            </a:r>
            <a:r>
              <a:rPr lang="en-US" i="1" dirty="0" err="1">
                <a:latin typeface="Times New Roman"/>
                <a:cs typeface="Times New Roman"/>
              </a:rPr>
              <a:t>önce</a:t>
            </a:r>
            <a:r>
              <a:rPr lang="en-US" i="1" dirty="0">
                <a:latin typeface="Times New Roman"/>
                <a:cs typeface="Times New Roman"/>
              </a:rPr>
              <a:t> dental </a:t>
            </a:r>
            <a:r>
              <a:rPr lang="en-US" i="1" dirty="0" err="1">
                <a:latin typeface="Times New Roman"/>
                <a:cs typeface="Times New Roman"/>
              </a:rPr>
              <a:t>değerlendirme</a:t>
            </a:r>
            <a:r>
              <a:rPr lang="en-US" i="1" dirty="0">
                <a:latin typeface="Times New Roman"/>
                <a:cs typeface="Times New Roman"/>
              </a:rPr>
              <a:t> </a:t>
            </a:r>
            <a:r>
              <a:rPr lang="en-US" i="1" dirty="0" err="1">
                <a:latin typeface="Times New Roman"/>
                <a:cs typeface="Times New Roman"/>
              </a:rPr>
              <a:t>yapılmalıdır</a:t>
            </a:r>
            <a:r>
              <a:rPr lang="en-US" i="1" dirty="0">
                <a:latin typeface="Times New Roman"/>
                <a:cs typeface="Times New Roman"/>
              </a:rPr>
              <a:t>. </a:t>
            </a:r>
            <a:endParaRPr lang="en-US" i="1" dirty="0" smtClean="0">
              <a:latin typeface="Times New Roman"/>
              <a:cs typeface="Times New Roman"/>
            </a:endParaRPr>
          </a:p>
          <a:p>
            <a:pPr marL="0" indent="0">
              <a:buNone/>
            </a:pPr>
            <a:r>
              <a:rPr lang="en-US" b="1" i="1" dirty="0" smtClean="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 </a:t>
            </a:r>
            <a:endParaRPr lang="tr-TR" i="1" dirty="0">
              <a:solidFill>
                <a:srgbClr val="FF0000"/>
              </a:solidFill>
              <a:latin typeface="Times New Roman"/>
              <a:cs typeface="Times New Roman"/>
            </a:endParaRPr>
          </a:p>
        </p:txBody>
      </p:sp>
      <p:sp>
        <p:nvSpPr>
          <p:cNvPr id="5" name="Rectangle 4"/>
          <p:cNvSpPr/>
          <p:nvPr/>
        </p:nvSpPr>
        <p:spPr>
          <a:xfrm>
            <a:off x="457200" y="1253614"/>
            <a:ext cx="8099778"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indent="-342900">
              <a:buFont typeface="Arial"/>
              <a:buChar char="•"/>
            </a:pPr>
            <a:r>
              <a:rPr lang="tr-TR" sz="2000" dirty="0">
                <a:latin typeface="Times New Roman"/>
                <a:cs typeface="Times New Roman"/>
              </a:rPr>
              <a:t>RAI </a:t>
            </a:r>
            <a:r>
              <a:rPr lang="tr-TR" sz="2000" dirty="0" err="1">
                <a:latin typeface="Times New Roman"/>
                <a:cs typeface="Times New Roman"/>
              </a:rPr>
              <a:t>refrakter</a:t>
            </a:r>
            <a:r>
              <a:rPr lang="tr-TR" sz="2000" dirty="0">
                <a:latin typeface="Times New Roman"/>
                <a:cs typeface="Times New Roman"/>
              </a:rPr>
              <a:t> DTK hastalarında kemik metastazı, özellikle ilk kemik lezyonunun tespiti sonrasında iskelet ilişkili çok sayıda sorun bildirildiğinden dolayı, önemli bir klinik problemdir. </a:t>
            </a:r>
            <a:endParaRPr lang="tr-TR" sz="2000" dirty="0" smtClean="0">
              <a:latin typeface="Times New Roman"/>
              <a:cs typeface="Times New Roman"/>
            </a:endParaRPr>
          </a:p>
          <a:p>
            <a:pPr marL="342900" indent="-342900">
              <a:buFont typeface="Arial"/>
              <a:buChar char="•"/>
            </a:pPr>
            <a:r>
              <a:rPr lang="tr-TR" sz="2000" dirty="0" smtClean="0">
                <a:latin typeface="Times New Roman"/>
                <a:cs typeface="Times New Roman"/>
              </a:rPr>
              <a:t>Az </a:t>
            </a:r>
            <a:r>
              <a:rPr lang="tr-TR" sz="2000" dirty="0">
                <a:latin typeface="Times New Roman"/>
                <a:cs typeface="Times New Roman"/>
              </a:rPr>
              <a:t>sayıda </a:t>
            </a:r>
            <a:r>
              <a:rPr lang="tr-TR" sz="2000" dirty="0" smtClean="0">
                <a:latin typeface="Times New Roman"/>
                <a:cs typeface="Times New Roman"/>
              </a:rPr>
              <a:t>tehdit </a:t>
            </a:r>
            <a:r>
              <a:rPr lang="tr-TR" sz="2000" dirty="0">
                <a:latin typeface="Times New Roman"/>
                <a:cs typeface="Times New Roman"/>
              </a:rPr>
              <a:t>oluşturan ve/veya </a:t>
            </a:r>
            <a:r>
              <a:rPr lang="tr-TR" sz="2000" dirty="0" err="1">
                <a:latin typeface="Times New Roman"/>
                <a:cs typeface="Times New Roman"/>
              </a:rPr>
              <a:t>semptomatik</a:t>
            </a:r>
            <a:r>
              <a:rPr lang="tr-TR" sz="2000" dirty="0">
                <a:latin typeface="Times New Roman"/>
                <a:cs typeface="Times New Roman"/>
              </a:rPr>
              <a:t> kemik lezyonu olan hastalar radyasyon tedavisi ve/veya cerrahi ve/veya </a:t>
            </a:r>
            <a:r>
              <a:rPr lang="tr-TR" sz="2000" dirty="0" err="1">
                <a:latin typeface="Times New Roman"/>
                <a:cs typeface="Times New Roman"/>
              </a:rPr>
              <a:t>termoablasyon</a:t>
            </a:r>
            <a:r>
              <a:rPr lang="tr-TR" sz="2000" dirty="0">
                <a:latin typeface="Times New Roman"/>
                <a:cs typeface="Times New Roman"/>
              </a:rPr>
              <a:t> gibi </a:t>
            </a:r>
            <a:r>
              <a:rPr lang="tr-TR" sz="2000" dirty="0" err="1">
                <a:latin typeface="Times New Roman"/>
                <a:cs typeface="Times New Roman"/>
              </a:rPr>
              <a:t>fokal</a:t>
            </a:r>
            <a:r>
              <a:rPr lang="tr-TR" sz="2000" dirty="0">
                <a:latin typeface="Times New Roman"/>
                <a:cs typeface="Times New Roman"/>
              </a:rPr>
              <a:t> yaklaşımlarla en iyi şekilde tedavi edilir. </a:t>
            </a:r>
            <a:endParaRPr lang="en-US" sz="2000" dirty="0">
              <a:latin typeface="Times New Roman"/>
              <a:cs typeface="Times New Roman"/>
            </a:endParaRPr>
          </a:p>
        </p:txBody>
      </p:sp>
    </p:spTree>
    <p:extLst>
      <p:ext uri="{BB962C8B-B14F-4D97-AF65-F5344CB8AC3E}">
        <p14:creationId xmlns:p14="http://schemas.microsoft.com/office/powerpoint/2010/main" val="6226215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SONUÇ</a:t>
            </a:r>
            <a:endParaRPr lang="en-US" dirty="0">
              <a:latin typeface="Times New Roman"/>
              <a:cs typeface="Times New Roman"/>
            </a:endParaRPr>
          </a:p>
        </p:txBody>
      </p:sp>
      <p:sp>
        <p:nvSpPr>
          <p:cNvPr id="3" name="Content Placeholder 2"/>
          <p:cNvSpPr>
            <a:spLocks noGrp="1"/>
          </p:cNvSpPr>
          <p:nvPr>
            <p:ph idx="1"/>
          </p:nvPr>
        </p:nvSpPr>
        <p:spPr>
          <a:xfrm>
            <a:off x="457200" y="1524699"/>
            <a:ext cx="8229600" cy="4680158"/>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tr-TR" dirty="0">
                <a:latin typeface="Times New Roman"/>
                <a:cs typeface="Times New Roman"/>
              </a:rPr>
              <a:t>ATA Kılavuzu’nun 2015 güncellemesi bir çok öneride yeniliklerle gelmiş olup, bir çok konuda daha detaylı bilgilendirmelerle birlikte daha ucu açık öneriler sunmuştur. </a:t>
            </a:r>
            <a:endParaRPr lang="tr-TR" dirty="0" smtClean="0">
              <a:latin typeface="Times New Roman"/>
              <a:cs typeface="Times New Roman"/>
            </a:endParaRPr>
          </a:p>
          <a:p>
            <a:endParaRPr lang="tr-TR" dirty="0" smtClean="0">
              <a:latin typeface="Times New Roman"/>
              <a:cs typeface="Times New Roman"/>
            </a:endParaRPr>
          </a:p>
          <a:p>
            <a:r>
              <a:rPr lang="tr-TR" dirty="0" smtClean="0">
                <a:latin typeface="Times New Roman"/>
                <a:cs typeface="Times New Roman"/>
              </a:rPr>
              <a:t>Kılavuzun </a:t>
            </a:r>
            <a:r>
              <a:rPr lang="tr-TR" dirty="0">
                <a:latin typeface="Times New Roman"/>
                <a:cs typeface="Times New Roman"/>
              </a:rPr>
              <a:t>en başında da belirtildiği gibi, bu öneriler klinik bir hüküm olarak yorumlanmaktan ziyade hekimler için tamamlayıcı bilgi olarak görülmelidir</a:t>
            </a:r>
            <a:r>
              <a:rPr lang="tr-TR" dirty="0" smtClean="0">
                <a:latin typeface="Times New Roman"/>
                <a:cs typeface="Times New Roman"/>
              </a:rPr>
              <a:t>.</a:t>
            </a:r>
          </a:p>
          <a:p>
            <a:pPr marL="0" indent="0">
              <a:buNone/>
            </a:pPr>
            <a:r>
              <a:rPr lang="tr-TR" dirty="0" smtClean="0">
                <a:latin typeface="Times New Roman"/>
                <a:cs typeface="Times New Roman"/>
              </a:rPr>
              <a:t> </a:t>
            </a:r>
          </a:p>
          <a:p>
            <a:r>
              <a:rPr lang="tr-TR" dirty="0" smtClean="0">
                <a:latin typeface="Times New Roman"/>
                <a:cs typeface="Times New Roman"/>
              </a:rPr>
              <a:t>Kılavuzda </a:t>
            </a:r>
            <a:r>
              <a:rPr lang="tr-TR" dirty="0">
                <a:latin typeface="Times New Roman"/>
                <a:cs typeface="Times New Roman"/>
              </a:rPr>
              <a:t>ekonomik olanaklara odaklanılmadığı akılda tutulmalı, içinde bulunulan şartlara </a:t>
            </a:r>
            <a:r>
              <a:rPr lang="tr-TR" dirty="0" smtClean="0">
                <a:latin typeface="Times New Roman"/>
                <a:cs typeface="Times New Roman"/>
              </a:rPr>
              <a:t>göre, hasta, </a:t>
            </a:r>
            <a:r>
              <a:rPr lang="tr-TR" dirty="0">
                <a:latin typeface="Times New Roman"/>
                <a:cs typeface="Times New Roman"/>
              </a:rPr>
              <a:t>yapılacak her türlü işlem hakkında </a:t>
            </a:r>
            <a:r>
              <a:rPr lang="tr-TR" dirty="0" smtClean="0">
                <a:latin typeface="Times New Roman"/>
                <a:cs typeface="Times New Roman"/>
              </a:rPr>
              <a:t>ayrıntılı bilgilendirilerek </a:t>
            </a:r>
            <a:r>
              <a:rPr lang="tr-TR" dirty="0">
                <a:latin typeface="Times New Roman"/>
                <a:cs typeface="Times New Roman"/>
              </a:rPr>
              <a:t>en uygun yaklaşım uygulanmalıdır. </a:t>
            </a:r>
          </a:p>
          <a:p>
            <a:endParaRPr lang="en-US" dirty="0">
              <a:latin typeface="Times New Roman"/>
              <a:cs typeface="Times New Roman"/>
            </a:endParaRPr>
          </a:p>
        </p:txBody>
      </p:sp>
    </p:spTree>
    <p:extLst>
      <p:ext uri="{BB962C8B-B14F-4D97-AF65-F5344CB8AC3E}">
        <p14:creationId xmlns:p14="http://schemas.microsoft.com/office/powerpoint/2010/main" val="407974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a:cs typeface="Times New Roman"/>
              </a:rPr>
              <a:t>Kılavuzdaki</a:t>
            </a:r>
            <a:r>
              <a:rPr lang="en-US" dirty="0" smtClean="0">
                <a:latin typeface="Times New Roman"/>
                <a:cs typeface="Times New Roman"/>
              </a:rPr>
              <a:t> </a:t>
            </a:r>
            <a:r>
              <a:rPr lang="en-US" dirty="0" err="1">
                <a:latin typeface="Times New Roman"/>
                <a:cs typeface="Times New Roman"/>
              </a:rPr>
              <a:t>D</a:t>
            </a:r>
            <a:r>
              <a:rPr lang="en-US" dirty="0" err="1" smtClean="0">
                <a:latin typeface="Times New Roman"/>
                <a:cs typeface="Times New Roman"/>
              </a:rPr>
              <a:t>eğişiklikler</a:t>
            </a:r>
            <a:r>
              <a:rPr lang="en-US" dirty="0" smtClean="0">
                <a:latin typeface="Times New Roman"/>
                <a:cs typeface="Times New Roman"/>
              </a:rPr>
              <a:t> </a:t>
            </a:r>
            <a:r>
              <a:rPr lang="en-US" dirty="0" err="1" smtClean="0">
                <a:latin typeface="Times New Roman"/>
                <a:cs typeface="Times New Roman"/>
              </a:rPr>
              <a:t>ve</a:t>
            </a:r>
            <a:r>
              <a:rPr lang="en-US" dirty="0" smtClean="0">
                <a:latin typeface="Times New Roman"/>
                <a:cs typeface="Times New Roman"/>
              </a:rPr>
              <a:t> </a:t>
            </a:r>
            <a:r>
              <a:rPr lang="en-US" dirty="0" err="1">
                <a:latin typeface="Times New Roman"/>
                <a:cs typeface="Times New Roman"/>
              </a:rPr>
              <a:t>Y</a:t>
            </a:r>
            <a:r>
              <a:rPr lang="en-US" dirty="0" err="1" smtClean="0">
                <a:latin typeface="Times New Roman"/>
                <a:cs typeface="Times New Roman"/>
              </a:rPr>
              <a:t>enilikler</a:t>
            </a:r>
            <a:endParaRPr lang="en-US" dirty="0">
              <a:latin typeface="Times New Roman"/>
              <a:cs typeface="Times New Roman"/>
            </a:endParaRPr>
          </a:p>
        </p:txBody>
      </p:sp>
      <p:sp>
        <p:nvSpPr>
          <p:cNvPr id="3" name="Content Placeholder 2"/>
          <p:cNvSpPr>
            <a:spLocks noGrp="1"/>
          </p:cNvSpPr>
          <p:nvPr>
            <p:ph idx="1"/>
          </p:nvPr>
        </p:nvSpPr>
        <p:spPr/>
        <p:txBody>
          <a:bodyPr/>
          <a:lstStyle/>
          <a:p>
            <a:r>
              <a:rPr lang="tr-TR" dirty="0" smtClean="0">
                <a:latin typeface="Times New Roman"/>
                <a:cs typeface="Times New Roman"/>
              </a:rPr>
              <a:t>Tarama programları</a:t>
            </a:r>
          </a:p>
          <a:p>
            <a:r>
              <a:rPr lang="tr-TR" dirty="0" smtClean="0">
                <a:latin typeface="Times New Roman"/>
                <a:cs typeface="Times New Roman"/>
              </a:rPr>
              <a:t>Saptanmış nodüllere yönelik öneriler</a:t>
            </a:r>
          </a:p>
          <a:p>
            <a:r>
              <a:rPr lang="tr-TR" dirty="0" smtClean="0">
                <a:latin typeface="Times New Roman"/>
                <a:cs typeface="Times New Roman"/>
              </a:rPr>
              <a:t>Ameliyat yaklaşımları</a:t>
            </a:r>
          </a:p>
          <a:p>
            <a:r>
              <a:rPr lang="tr-TR" dirty="0" err="1" smtClean="0">
                <a:latin typeface="Times New Roman"/>
                <a:cs typeface="Times New Roman"/>
              </a:rPr>
              <a:t>Malignite</a:t>
            </a:r>
            <a:r>
              <a:rPr lang="tr-TR" dirty="0" smtClean="0">
                <a:latin typeface="Times New Roman"/>
                <a:cs typeface="Times New Roman"/>
              </a:rPr>
              <a:t> hastalarındaki takipler</a:t>
            </a:r>
          </a:p>
          <a:p>
            <a:r>
              <a:rPr lang="tr-TR" dirty="0" smtClean="0">
                <a:latin typeface="Times New Roman"/>
                <a:cs typeface="Times New Roman"/>
              </a:rPr>
              <a:t>Diğer tedavi </a:t>
            </a:r>
            <a:r>
              <a:rPr lang="tr-TR" dirty="0" err="1" smtClean="0">
                <a:latin typeface="Times New Roman"/>
                <a:cs typeface="Times New Roman"/>
              </a:rPr>
              <a:t>modaliteleri</a:t>
            </a:r>
            <a:endParaRPr lang="tr-TR" dirty="0" smtClean="0">
              <a:latin typeface="Times New Roman"/>
              <a:cs typeface="Times New Roman"/>
            </a:endParaRPr>
          </a:p>
          <a:p>
            <a:pPr marL="457200" lvl="1" indent="0">
              <a:buNone/>
            </a:pPr>
            <a:endParaRPr lang="en-US" dirty="0"/>
          </a:p>
        </p:txBody>
      </p:sp>
    </p:spTree>
    <p:extLst>
      <p:ext uri="{BB962C8B-B14F-4D97-AF65-F5344CB8AC3E}">
        <p14:creationId xmlns:p14="http://schemas.microsoft.com/office/powerpoint/2010/main" val="115970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[A 2]  Ailesel </a:t>
            </a:r>
            <a:r>
              <a:rPr lang="tr-TR" sz="2800" i="1" dirty="0" err="1">
                <a:latin typeface="Times New Roman"/>
                <a:cs typeface="Times New Roman"/>
              </a:rPr>
              <a:t>folliküler</a:t>
            </a:r>
            <a:r>
              <a:rPr lang="tr-TR" sz="2800" i="1" dirty="0">
                <a:latin typeface="Times New Roman"/>
                <a:cs typeface="Times New Roman"/>
              </a:rPr>
              <a:t> hücreli </a:t>
            </a:r>
            <a:r>
              <a:rPr lang="tr-TR" sz="2800" i="1" dirty="0" err="1">
                <a:latin typeface="Times New Roman"/>
                <a:cs typeface="Times New Roman"/>
              </a:rPr>
              <a:t>differansiye</a:t>
            </a:r>
            <a:r>
              <a:rPr lang="tr-TR" sz="2800" i="1" dirty="0">
                <a:latin typeface="Times New Roman"/>
                <a:cs typeface="Times New Roman"/>
              </a:rPr>
              <a:t> </a:t>
            </a:r>
            <a:r>
              <a:rPr lang="tr-TR" sz="2800" i="1" dirty="0" err="1">
                <a:latin typeface="Times New Roman"/>
                <a:cs typeface="Times New Roman"/>
              </a:rPr>
              <a:t>tiroid</a:t>
            </a:r>
            <a:r>
              <a:rPr lang="tr-TR" sz="2800" i="1" dirty="0">
                <a:latin typeface="Times New Roman"/>
                <a:cs typeface="Times New Roman"/>
              </a:rPr>
              <a:t> kanserli kişilerde kanser taramasının rolü nedir</a:t>
            </a:r>
            <a:r>
              <a:rPr lang="tr-TR" sz="2800" i="1" dirty="0" smtClean="0">
                <a:latin typeface="Times New Roman"/>
                <a:cs typeface="Times New Roman"/>
              </a:rPr>
              <a:t>?</a:t>
            </a:r>
            <a:r>
              <a:rPr lang="tr-TR" sz="2800" dirty="0" smtClean="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2301822"/>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lvl="0" indent="0">
              <a:buNone/>
            </a:pPr>
            <a:r>
              <a:rPr lang="tr-TR" b="1" dirty="0">
                <a:latin typeface="Times New Roman"/>
                <a:cs typeface="Times New Roman"/>
              </a:rPr>
              <a:t>ÖNERİ 1</a:t>
            </a:r>
            <a:endParaRPr lang="tr-TR" dirty="0">
              <a:latin typeface="Times New Roman"/>
              <a:cs typeface="Times New Roman"/>
            </a:endParaRPr>
          </a:p>
          <a:p>
            <a:r>
              <a:rPr lang="tr-TR" i="1" dirty="0">
                <a:latin typeface="Times New Roman"/>
                <a:cs typeface="Times New Roman"/>
              </a:rPr>
              <a:t>Ailesel </a:t>
            </a:r>
            <a:r>
              <a:rPr lang="tr-TR" i="1" dirty="0" err="1">
                <a:latin typeface="Times New Roman"/>
                <a:cs typeface="Times New Roman"/>
              </a:rPr>
              <a:t>folliküler</a:t>
            </a:r>
            <a:r>
              <a:rPr lang="tr-TR" i="1" dirty="0">
                <a:latin typeface="Times New Roman"/>
                <a:cs typeface="Times New Roman"/>
              </a:rPr>
              <a:t> hücreli </a:t>
            </a:r>
            <a:r>
              <a:rPr lang="tr-TR" i="1" dirty="0" err="1">
                <a:latin typeface="Times New Roman"/>
                <a:cs typeface="Times New Roman"/>
              </a:rPr>
              <a:t>diferansiye</a:t>
            </a:r>
            <a:r>
              <a:rPr lang="tr-TR" i="1" dirty="0">
                <a:latin typeface="Times New Roman"/>
                <a:cs typeface="Times New Roman"/>
              </a:rPr>
              <a:t> </a:t>
            </a:r>
            <a:r>
              <a:rPr lang="tr-TR" i="1" dirty="0" err="1">
                <a:latin typeface="Times New Roman"/>
                <a:cs typeface="Times New Roman"/>
              </a:rPr>
              <a:t>tiroid</a:t>
            </a:r>
            <a:r>
              <a:rPr lang="tr-TR" i="1" dirty="0">
                <a:latin typeface="Times New Roman"/>
                <a:cs typeface="Times New Roman"/>
              </a:rPr>
              <a:t> kanserli kişilerin taranması </a:t>
            </a:r>
            <a:r>
              <a:rPr lang="tr-TR" i="1" dirty="0" err="1">
                <a:latin typeface="Times New Roman"/>
                <a:cs typeface="Times New Roman"/>
              </a:rPr>
              <a:t>tiroid</a:t>
            </a:r>
            <a:r>
              <a:rPr lang="tr-TR" i="1" dirty="0">
                <a:latin typeface="Times New Roman"/>
                <a:cs typeface="Times New Roman"/>
              </a:rPr>
              <a:t> kanserinin erken tanınmasını sağlayabilir, ancak ultrason taramasının önerilmesi veya önerilmemesi hakkında görüş bildirilemez, çünkü </a:t>
            </a:r>
            <a:r>
              <a:rPr lang="tr-TR" i="1" dirty="0" err="1">
                <a:latin typeface="Times New Roman"/>
                <a:cs typeface="Times New Roman"/>
              </a:rPr>
              <a:t>morbidite</a:t>
            </a:r>
            <a:r>
              <a:rPr lang="tr-TR" i="1" dirty="0">
                <a:latin typeface="Times New Roman"/>
                <a:cs typeface="Times New Roman"/>
              </a:rPr>
              <a:t> ve </a:t>
            </a:r>
            <a:r>
              <a:rPr lang="tr-TR" i="1" dirty="0" err="1">
                <a:latin typeface="Times New Roman"/>
                <a:cs typeface="Times New Roman"/>
              </a:rPr>
              <a:t>mortaliteyi</a:t>
            </a:r>
            <a:r>
              <a:rPr lang="tr-TR" i="1" dirty="0">
                <a:latin typeface="Times New Roman"/>
                <a:cs typeface="Times New Roman"/>
              </a:rPr>
              <a:t> azaltacağı yönünde kanıt </a:t>
            </a:r>
            <a:r>
              <a:rPr lang="tr-TR" i="1" dirty="0" smtClean="0">
                <a:latin typeface="Times New Roman"/>
                <a:cs typeface="Times New Roman"/>
              </a:rPr>
              <a:t>bulunmamaktadır </a:t>
            </a:r>
            <a:r>
              <a:rPr lang="tr-TR" b="1" i="1" dirty="0">
                <a:solidFill>
                  <a:srgbClr val="FF0000"/>
                </a:solidFill>
                <a:latin typeface="Times New Roman"/>
                <a:cs typeface="Times New Roman"/>
              </a:rPr>
              <a:t>(Öneri yok, yetersiz kanıt</a:t>
            </a:r>
            <a:r>
              <a:rPr lang="tr-TR" b="1" i="1" dirty="0" smtClean="0">
                <a:solidFill>
                  <a:srgbClr val="FF0000"/>
                </a:solidFill>
                <a:latin typeface="Times New Roman"/>
                <a:cs typeface="Times New Roman"/>
              </a:rPr>
              <a:t>)</a:t>
            </a:r>
          </a:p>
          <a:p>
            <a:endParaRPr lang="tr-TR" dirty="0">
              <a:solidFill>
                <a:srgbClr val="FF0000"/>
              </a:solidFill>
              <a:latin typeface="Times New Roman"/>
              <a:cs typeface="Times New Roman"/>
            </a:endParaRPr>
          </a:p>
        </p:txBody>
      </p:sp>
      <p:sp>
        <p:nvSpPr>
          <p:cNvPr id="4" name="TextBox 3"/>
          <p:cNvSpPr txBox="1"/>
          <p:nvPr/>
        </p:nvSpPr>
        <p:spPr>
          <a:xfrm>
            <a:off x="1474068" y="4434286"/>
            <a:ext cx="6320068" cy="1200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2400" dirty="0">
                <a:latin typeface="Times New Roman"/>
                <a:cs typeface="Times New Roman"/>
              </a:rPr>
              <a:t>A</a:t>
            </a:r>
            <a:r>
              <a:rPr lang="tr-TR" sz="2400" dirty="0" smtClean="0">
                <a:latin typeface="Times New Roman"/>
                <a:cs typeface="Times New Roman"/>
              </a:rPr>
              <a:t>ilevi </a:t>
            </a:r>
            <a:r>
              <a:rPr lang="tr-TR" sz="2400" dirty="0">
                <a:latin typeface="Times New Roman"/>
                <a:cs typeface="Times New Roman"/>
              </a:rPr>
              <a:t>DTK bulunan hastalardan </a:t>
            </a:r>
            <a:r>
              <a:rPr lang="tr-TR" sz="2400" dirty="0" smtClean="0">
                <a:latin typeface="Times New Roman"/>
                <a:cs typeface="Times New Roman"/>
              </a:rPr>
              <a:t>çok </a:t>
            </a:r>
            <a:r>
              <a:rPr lang="tr-TR" sz="2400" dirty="0">
                <a:latin typeface="Times New Roman"/>
                <a:cs typeface="Times New Roman"/>
              </a:rPr>
              <a:t>dikkatli bir </a:t>
            </a:r>
            <a:r>
              <a:rPr lang="tr-TR" sz="2400" dirty="0" err="1">
                <a:latin typeface="Times New Roman"/>
                <a:cs typeface="Times New Roman"/>
              </a:rPr>
              <a:t>anamnez</a:t>
            </a:r>
            <a:r>
              <a:rPr lang="tr-TR" sz="2400" dirty="0">
                <a:latin typeface="Times New Roman"/>
                <a:cs typeface="Times New Roman"/>
              </a:rPr>
              <a:t> alınmalı ve detaylı boyun muayeneleri </a:t>
            </a:r>
            <a:r>
              <a:rPr lang="tr-TR" sz="2400" dirty="0" smtClean="0">
                <a:latin typeface="Times New Roman"/>
                <a:cs typeface="Times New Roman"/>
              </a:rPr>
              <a:t>yapılmalıdır</a:t>
            </a:r>
            <a:endParaRPr lang="tr-TR" sz="2400" dirty="0">
              <a:latin typeface="Times New Roman"/>
              <a:cs typeface="Times New Roman"/>
            </a:endParaRPr>
          </a:p>
        </p:txBody>
      </p:sp>
    </p:spTree>
    <p:extLst>
      <p:ext uri="{BB962C8B-B14F-4D97-AF65-F5344CB8AC3E}">
        <p14:creationId xmlns:p14="http://schemas.microsoft.com/office/powerpoint/2010/main" val="4235034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[A 7]  </a:t>
            </a:r>
            <a:r>
              <a:rPr lang="tr-TR" sz="2800" i="1" baseline="30000" dirty="0" smtClean="0">
                <a:latin typeface="Times New Roman"/>
                <a:cs typeface="Times New Roman"/>
              </a:rPr>
              <a:t>18</a:t>
            </a:r>
            <a:r>
              <a:rPr lang="tr-TR" sz="2800" i="1" dirty="0" smtClean="0">
                <a:latin typeface="Times New Roman"/>
                <a:cs typeface="Times New Roman"/>
              </a:rPr>
              <a:t>FDG</a:t>
            </a:r>
            <a:r>
              <a:rPr lang="tr-TR" sz="2800" i="1" dirty="0">
                <a:latin typeface="Times New Roman"/>
                <a:cs typeface="Times New Roman"/>
              </a:rPr>
              <a:t>-PET </a:t>
            </a:r>
            <a:r>
              <a:rPr lang="tr-TR" sz="2800" i="1" dirty="0" smtClean="0">
                <a:latin typeface="Times New Roman"/>
                <a:cs typeface="Times New Roman"/>
              </a:rPr>
              <a:t>taramaları</a:t>
            </a:r>
            <a:r>
              <a:rPr lang="tr-TR" sz="2800" dirty="0" smtClean="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3043272"/>
            <a:ext cx="8229600" cy="3323157"/>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lvl="0" indent="0">
              <a:buNone/>
            </a:pPr>
            <a:r>
              <a:rPr lang="tr-TR" b="1" dirty="0">
                <a:latin typeface="Times New Roman"/>
                <a:cs typeface="Times New Roman"/>
              </a:rPr>
              <a:t>ÖNERİ 5</a:t>
            </a:r>
            <a:endParaRPr lang="tr-TR" dirty="0">
              <a:latin typeface="Times New Roman"/>
              <a:cs typeface="Times New Roman"/>
            </a:endParaRPr>
          </a:p>
          <a:p>
            <a:r>
              <a:rPr lang="tr-TR" i="1" dirty="0">
                <a:latin typeface="Times New Roman"/>
                <a:cs typeface="Times New Roman"/>
              </a:rPr>
              <a:t>A) </a:t>
            </a:r>
            <a:r>
              <a:rPr lang="tr-TR" i="1" dirty="0" err="1">
                <a:latin typeface="Times New Roman"/>
                <a:cs typeface="Times New Roman"/>
              </a:rPr>
              <a:t>Sonografik</a:t>
            </a:r>
            <a:r>
              <a:rPr lang="tr-TR" i="1" dirty="0">
                <a:latin typeface="Times New Roman"/>
                <a:cs typeface="Times New Roman"/>
              </a:rPr>
              <a:t> olarak doğrulanmış bir </a:t>
            </a:r>
            <a:r>
              <a:rPr lang="tr-TR" i="1" dirty="0" err="1">
                <a:latin typeface="Times New Roman"/>
                <a:cs typeface="Times New Roman"/>
              </a:rPr>
              <a:t>tiroid</a:t>
            </a:r>
            <a:r>
              <a:rPr lang="tr-TR" i="1" dirty="0">
                <a:latin typeface="Times New Roman"/>
                <a:cs typeface="Times New Roman"/>
              </a:rPr>
              <a:t> nodülünde </a:t>
            </a:r>
            <a:r>
              <a:rPr lang="tr-TR" i="1" dirty="0" err="1">
                <a:latin typeface="Times New Roman"/>
                <a:cs typeface="Times New Roman"/>
              </a:rPr>
              <a:t>fokal</a:t>
            </a:r>
            <a:r>
              <a:rPr lang="tr-TR" i="1" dirty="0">
                <a:latin typeface="Times New Roman"/>
                <a:cs typeface="Times New Roman"/>
              </a:rPr>
              <a:t> FDG-PET tutulumu artmış </a:t>
            </a:r>
            <a:r>
              <a:rPr lang="tr-TR" i="1" dirty="0" err="1">
                <a:latin typeface="Times New Roman"/>
                <a:cs typeface="Times New Roman"/>
              </a:rPr>
              <a:t>tiroid</a:t>
            </a:r>
            <a:r>
              <a:rPr lang="tr-TR" i="1" dirty="0">
                <a:latin typeface="Times New Roman"/>
                <a:cs typeface="Times New Roman"/>
              </a:rPr>
              <a:t> kanser riskinin göstergesidir ve &gt;1cm nodüllerde ince iğne </a:t>
            </a:r>
            <a:r>
              <a:rPr lang="tr-TR" i="1" dirty="0" err="1">
                <a:latin typeface="Times New Roman"/>
                <a:cs typeface="Times New Roman"/>
              </a:rPr>
              <a:t>aspirasyon</a:t>
            </a:r>
            <a:r>
              <a:rPr lang="tr-TR" i="1" dirty="0">
                <a:latin typeface="Times New Roman"/>
                <a:cs typeface="Times New Roman"/>
              </a:rPr>
              <a:t> biyopsisi (İİAB) </a:t>
            </a:r>
            <a:r>
              <a:rPr lang="tr-TR" i="1" dirty="0" smtClean="0">
                <a:latin typeface="Times New Roman"/>
                <a:cs typeface="Times New Roman"/>
              </a:rPr>
              <a:t>önerilir </a:t>
            </a:r>
            <a:r>
              <a:rPr lang="tr-TR" b="1" i="1" dirty="0">
                <a:solidFill>
                  <a:srgbClr val="FF0000"/>
                </a:solidFill>
                <a:latin typeface="Times New Roman"/>
                <a:cs typeface="Times New Roman"/>
              </a:rPr>
              <a:t>(Güçlü öneri, orta düzey kanıt)</a:t>
            </a:r>
            <a:endParaRPr lang="tr-TR" dirty="0">
              <a:solidFill>
                <a:srgbClr val="FF0000"/>
              </a:solidFill>
              <a:latin typeface="Times New Roman"/>
              <a:cs typeface="Times New Roman"/>
            </a:endParaRPr>
          </a:p>
          <a:p>
            <a:r>
              <a:rPr lang="tr-TR" i="1" dirty="0">
                <a:latin typeface="Times New Roman"/>
                <a:cs typeface="Times New Roman"/>
              </a:rPr>
              <a:t>B) Kronik </a:t>
            </a:r>
            <a:r>
              <a:rPr lang="tr-TR" i="1" dirty="0" err="1">
                <a:latin typeface="Times New Roman"/>
                <a:cs typeface="Times New Roman"/>
              </a:rPr>
              <a:t>lenfositik</a:t>
            </a:r>
            <a:r>
              <a:rPr lang="tr-TR" i="1" dirty="0">
                <a:latin typeface="Times New Roman"/>
                <a:cs typeface="Times New Roman"/>
              </a:rPr>
              <a:t> </a:t>
            </a:r>
            <a:r>
              <a:rPr lang="tr-TR" i="1" dirty="0" err="1">
                <a:latin typeface="Times New Roman"/>
                <a:cs typeface="Times New Roman"/>
              </a:rPr>
              <a:t>tiroiditin</a:t>
            </a:r>
            <a:r>
              <a:rPr lang="tr-TR" i="1" dirty="0">
                <a:latin typeface="Times New Roman"/>
                <a:cs typeface="Times New Roman"/>
              </a:rPr>
              <a:t> klinik ve </a:t>
            </a:r>
            <a:r>
              <a:rPr lang="tr-TR" i="1" dirty="0" err="1">
                <a:latin typeface="Times New Roman"/>
                <a:cs typeface="Times New Roman"/>
              </a:rPr>
              <a:t>sonografik</a:t>
            </a:r>
            <a:r>
              <a:rPr lang="tr-TR" i="1" dirty="0">
                <a:latin typeface="Times New Roman"/>
                <a:cs typeface="Times New Roman"/>
              </a:rPr>
              <a:t> kanıtlarıyla beraber </a:t>
            </a:r>
            <a:r>
              <a:rPr lang="tr-TR" i="1" dirty="0" err="1">
                <a:latin typeface="Times New Roman"/>
                <a:cs typeface="Times New Roman"/>
              </a:rPr>
              <a:t>diffüz</a:t>
            </a:r>
            <a:r>
              <a:rPr lang="tr-TR" i="1" dirty="0">
                <a:latin typeface="Times New Roman"/>
                <a:cs typeface="Times New Roman"/>
              </a:rPr>
              <a:t> FDG-PET tutulumu olması halinde ileri görüntüleme ve </a:t>
            </a:r>
            <a:r>
              <a:rPr lang="tr-TR" i="1" dirty="0" err="1">
                <a:latin typeface="Times New Roman"/>
                <a:cs typeface="Times New Roman"/>
              </a:rPr>
              <a:t>İİAB’ye</a:t>
            </a:r>
            <a:r>
              <a:rPr lang="tr-TR" i="1" dirty="0">
                <a:latin typeface="Times New Roman"/>
                <a:cs typeface="Times New Roman"/>
              </a:rPr>
              <a:t> gerek </a:t>
            </a:r>
            <a:r>
              <a:rPr lang="tr-TR" i="1" dirty="0" smtClean="0">
                <a:latin typeface="Times New Roman"/>
                <a:cs typeface="Times New Roman"/>
              </a:rPr>
              <a:t>yoktur </a:t>
            </a:r>
            <a:r>
              <a:rPr lang="tr-TR" b="1" i="1" dirty="0">
                <a:solidFill>
                  <a:srgbClr val="FF0000"/>
                </a:solidFill>
                <a:latin typeface="Times New Roman"/>
                <a:cs typeface="Times New Roman"/>
              </a:rPr>
              <a:t>(Güçlü öneri, orta düzey kanıt</a:t>
            </a:r>
            <a:r>
              <a:rPr lang="tr-TR" b="1" i="1" dirty="0" smtClean="0">
                <a:solidFill>
                  <a:srgbClr val="FF0000"/>
                </a:solidFill>
                <a:latin typeface="Times New Roman"/>
                <a:cs typeface="Times New Roman"/>
              </a:rPr>
              <a:t>)</a:t>
            </a:r>
            <a:endParaRPr lang="tr-TR" dirty="0">
              <a:solidFill>
                <a:srgbClr val="FF0000"/>
              </a:solidFill>
              <a:latin typeface="Times New Roman"/>
              <a:cs typeface="Times New Roman"/>
            </a:endParaRPr>
          </a:p>
          <a:p>
            <a:endParaRPr lang="en-US" dirty="0"/>
          </a:p>
        </p:txBody>
      </p:sp>
      <p:sp>
        <p:nvSpPr>
          <p:cNvPr id="4" name="TextBox 3"/>
          <p:cNvSpPr txBox="1"/>
          <p:nvPr/>
        </p:nvSpPr>
        <p:spPr>
          <a:xfrm>
            <a:off x="457200" y="1409086"/>
            <a:ext cx="8147517"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Arial"/>
              <a:buChar char="•"/>
            </a:pPr>
            <a:r>
              <a:rPr lang="tr-TR" sz="2000" dirty="0">
                <a:latin typeface="Times New Roman"/>
                <a:cs typeface="Times New Roman"/>
              </a:rPr>
              <a:t>Yeni tespit edilmiş </a:t>
            </a:r>
            <a:r>
              <a:rPr lang="tr-TR" sz="2000" dirty="0" err="1">
                <a:latin typeface="Times New Roman"/>
                <a:cs typeface="Times New Roman"/>
              </a:rPr>
              <a:t>tiroid</a:t>
            </a:r>
            <a:r>
              <a:rPr lang="tr-TR" sz="2000" dirty="0">
                <a:latin typeface="Times New Roman"/>
                <a:cs typeface="Times New Roman"/>
              </a:rPr>
              <a:t> nodülü veya </a:t>
            </a:r>
            <a:r>
              <a:rPr lang="tr-TR" sz="2000" dirty="0" err="1">
                <a:latin typeface="Times New Roman"/>
                <a:cs typeface="Times New Roman"/>
              </a:rPr>
              <a:t>tiroid</a:t>
            </a:r>
            <a:r>
              <a:rPr lang="tr-TR" sz="2000" dirty="0">
                <a:latin typeface="Times New Roman"/>
                <a:cs typeface="Times New Roman"/>
              </a:rPr>
              <a:t> hastalarının değerlendirilmesinde </a:t>
            </a:r>
            <a:r>
              <a:rPr lang="tr-TR" sz="2000" baseline="30000" dirty="0">
                <a:latin typeface="Times New Roman"/>
                <a:cs typeface="Times New Roman"/>
              </a:rPr>
              <a:t>18</a:t>
            </a:r>
            <a:r>
              <a:rPr lang="tr-TR" sz="2000" dirty="0">
                <a:latin typeface="Times New Roman"/>
                <a:cs typeface="Times New Roman"/>
              </a:rPr>
              <a:t>FDG-PET önerilmemektedir. </a:t>
            </a:r>
            <a:endParaRPr lang="tr-TR" sz="2000" dirty="0" smtClean="0">
              <a:latin typeface="Times New Roman"/>
              <a:cs typeface="Times New Roman"/>
            </a:endParaRPr>
          </a:p>
          <a:p>
            <a:pPr marL="342900" indent="-342900">
              <a:buFont typeface="Arial"/>
              <a:buChar char="•"/>
            </a:pPr>
            <a:r>
              <a:rPr lang="tr-TR" sz="2000" dirty="0" smtClean="0">
                <a:latin typeface="Times New Roman"/>
                <a:cs typeface="Times New Roman"/>
              </a:rPr>
              <a:t>Fakat </a:t>
            </a:r>
            <a:r>
              <a:rPr lang="tr-TR" sz="2000" dirty="0">
                <a:latin typeface="Times New Roman"/>
                <a:cs typeface="Times New Roman"/>
              </a:rPr>
              <a:t>hem </a:t>
            </a:r>
            <a:r>
              <a:rPr lang="tr-TR" sz="2000" dirty="0" err="1">
                <a:latin typeface="Times New Roman"/>
                <a:cs typeface="Times New Roman"/>
              </a:rPr>
              <a:t>malign</a:t>
            </a:r>
            <a:r>
              <a:rPr lang="tr-TR" sz="2000" dirty="0">
                <a:latin typeface="Times New Roman"/>
                <a:cs typeface="Times New Roman"/>
              </a:rPr>
              <a:t> hem de </a:t>
            </a:r>
            <a:r>
              <a:rPr lang="tr-TR" sz="2000" dirty="0" err="1">
                <a:latin typeface="Times New Roman"/>
                <a:cs typeface="Times New Roman"/>
              </a:rPr>
              <a:t>malign</a:t>
            </a:r>
            <a:r>
              <a:rPr lang="tr-TR" sz="2000" dirty="0">
                <a:latin typeface="Times New Roman"/>
                <a:cs typeface="Times New Roman"/>
              </a:rPr>
              <a:t> olmayan hastaların değerlendirilmesinde </a:t>
            </a:r>
            <a:r>
              <a:rPr lang="tr-TR" sz="2000" baseline="30000" dirty="0">
                <a:latin typeface="Times New Roman"/>
                <a:cs typeface="Times New Roman"/>
              </a:rPr>
              <a:t>18</a:t>
            </a:r>
            <a:r>
              <a:rPr lang="tr-TR" sz="2000" dirty="0">
                <a:latin typeface="Times New Roman"/>
                <a:cs typeface="Times New Roman"/>
              </a:rPr>
              <a:t>FDG-PET artan sıklıkta kullanılmaktadır. </a:t>
            </a:r>
            <a:endParaRPr lang="en-US" sz="2000" dirty="0">
              <a:latin typeface="Times New Roman"/>
              <a:cs typeface="Times New Roman"/>
            </a:endParaRPr>
          </a:p>
        </p:txBody>
      </p:sp>
    </p:spTree>
    <p:extLst>
      <p:ext uri="{BB962C8B-B14F-4D97-AF65-F5344CB8AC3E}">
        <p14:creationId xmlns:p14="http://schemas.microsoft.com/office/powerpoint/2010/main" val="2775545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[A 10] </a:t>
            </a:r>
            <a:r>
              <a:rPr lang="tr-TR" sz="2800" i="1" dirty="0" err="1" smtClean="0">
                <a:latin typeface="Times New Roman"/>
                <a:cs typeface="Times New Roman"/>
              </a:rPr>
              <a:t>Sonografik</a:t>
            </a:r>
            <a:r>
              <a:rPr lang="tr-TR" sz="2800" i="1" dirty="0" smtClean="0">
                <a:latin typeface="Times New Roman"/>
                <a:cs typeface="Times New Roman"/>
              </a:rPr>
              <a:t> </a:t>
            </a:r>
            <a:r>
              <a:rPr lang="tr-TR" sz="2800" i="1" dirty="0">
                <a:latin typeface="Times New Roman"/>
                <a:cs typeface="Times New Roman"/>
              </a:rPr>
              <a:t>özelliklere dayanarak </a:t>
            </a:r>
            <a:r>
              <a:rPr lang="tr-TR" sz="2800" i="1" dirty="0" err="1">
                <a:latin typeface="Times New Roman"/>
                <a:cs typeface="Times New Roman"/>
              </a:rPr>
              <a:t>tiroid</a:t>
            </a:r>
            <a:r>
              <a:rPr lang="tr-TR" sz="2800" i="1" dirty="0">
                <a:latin typeface="Times New Roman"/>
                <a:cs typeface="Times New Roman"/>
              </a:rPr>
              <a:t> nodüllerine tanısal amaçlı İİAB için </a:t>
            </a:r>
            <a:r>
              <a:rPr lang="tr-TR" sz="2800" i="1" dirty="0" smtClean="0">
                <a:latin typeface="Times New Roman"/>
                <a:cs typeface="Times New Roman"/>
              </a:rPr>
              <a:t>öneriler</a:t>
            </a:r>
            <a:endParaRPr lang="en-US" sz="2800" dirty="0">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3220089"/>
              </p:ext>
            </p:extLst>
          </p:nvPr>
        </p:nvGraphicFramePr>
        <p:xfrm>
          <a:off x="234615" y="1613294"/>
          <a:ext cx="8686799" cy="2917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63125" y="4899868"/>
            <a:ext cx="523733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a:latin typeface="Times New Roman"/>
                <a:cs typeface="Times New Roman"/>
              </a:rPr>
              <a:t>İ</a:t>
            </a:r>
            <a:r>
              <a:rPr lang="tr-TR" dirty="0" smtClean="0">
                <a:latin typeface="Times New Roman"/>
                <a:cs typeface="Times New Roman"/>
              </a:rPr>
              <a:t>lk </a:t>
            </a:r>
            <a:r>
              <a:rPr lang="tr-TR" dirty="0">
                <a:latin typeface="Times New Roman"/>
                <a:cs typeface="Times New Roman"/>
              </a:rPr>
              <a:t>değerlendirmede </a:t>
            </a:r>
            <a:r>
              <a:rPr lang="tr-TR" dirty="0" err="1">
                <a:latin typeface="Times New Roman"/>
                <a:cs typeface="Times New Roman"/>
              </a:rPr>
              <a:t>tiroglobulin</a:t>
            </a:r>
            <a:r>
              <a:rPr lang="tr-TR" dirty="0">
                <a:latin typeface="Times New Roman"/>
                <a:cs typeface="Times New Roman"/>
              </a:rPr>
              <a:t> </a:t>
            </a:r>
            <a:r>
              <a:rPr lang="tr-TR" dirty="0" smtClean="0">
                <a:latin typeface="Times New Roman"/>
                <a:cs typeface="Times New Roman"/>
              </a:rPr>
              <a:t>ölçümü </a:t>
            </a:r>
            <a:r>
              <a:rPr lang="tr-TR" dirty="0" smtClean="0">
                <a:latin typeface="Times New Roman"/>
                <a:cs typeface="Times New Roman"/>
                <a:sym typeface="Wingdings"/>
              </a:rPr>
              <a:t></a:t>
            </a:r>
            <a:r>
              <a:rPr lang="tr-TR" dirty="0" smtClean="0">
                <a:latin typeface="Times New Roman"/>
                <a:cs typeface="Times New Roman"/>
              </a:rPr>
              <a:t> önerilmez </a:t>
            </a:r>
            <a:endParaRPr lang="en-US" dirty="0">
              <a:latin typeface="Times New Roman"/>
              <a:cs typeface="Times New Roman"/>
            </a:endParaRPr>
          </a:p>
        </p:txBody>
      </p:sp>
      <p:sp>
        <p:nvSpPr>
          <p:cNvPr id="5" name="TextBox 4"/>
          <p:cNvSpPr txBox="1"/>
          <p:nvPr/>
        </p:nvSpPr>
        <p:spPr>
          <a:xfrm>
            <a:off x="3604888" y="5685510"/>
            <a:ext cx="54846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err="1">
                <a:latin typeface="Times New Roman"/>
                <a:cs typeface="Times New Roman"/>
              </a:rPr>
              <a:t>Kalsitonin</a:t>
            </a:r>
            <a:r>
              <a:rPr lang="tr-TR" dirty="0">
                <a:latin typeface="Times New Roman"/>
                <a:cs typeface="Times New Roman"/>
              </a:rPr>
              <a:t> konusunda ne lehte ne de aleyhte öneri vardır </a:t>
            </a:r>
            <a:endParaRPr lang="en-US" dirty="0">
              <a:latin typeface="Times New Roman"/>
              <a:cs typeface="Times New Roman"/>
            </a:endParaRPr>
          </a:p>
        </p:txBody>
      </p:sp>
    </p:spTree>
    <p:extLst>
      <p:ext uri="{BB962C8B-B14F-4D97-AF65-F5344CB8AC3E}">
        <p14:creationId xmlns:p14="http://schemas.microsoft.com/office/powerpoint/2010/main" val="6051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pPr marL="0" indent="0">
              <a:buNone/>
            </a:pPr>
            <a:r>
              <a:rPr lang="tr-TR" b="1" dirty="0" smtClean="0">
                <a:latin typeface="Times New Roman"/>
                <a:cs typeface="Times New Roman"/>
              </a:rPr>
              <a:t>ÖNERİ-8 </a:t>
            </a:r>
            <a:r>
              <a:rPr lang="tr-TR" sz="2600" b="1" dirty="0" smtClean="0">
                <a:latin typeface="Times New Roman"/>
                <a:cs typeface="Times New Roman"/>
              </a:rPr>
              <a:t>-I</a:t>
            </a:r>
          </a:p>
          <a:p>
            <a:r>
              <a:rPr lang="tr-TR" i="1" dirty="0" err="1" smtClean="0">
                <a:latin typeface="Times New Roman"/>
                <a:cs typeface="Times New Roman"/>
              </a:rPr>
              <a:t>Tiroid</a:t>
            </a:r>
            <a:r>
              <a:rPr lang="tr-TR" i="1" dirty="0" smtClean="0">
                <a:latin typeface="Times New Roman"/>
                <a:cs typeface="Times New Roman"/>
              </a:rPr>
              <a:t> </a:t>
            </a:r>
            <a:r>
              <a:rPr lang="tr-TR" i="1" dirty="0">
                <a:latin typeface="Times New Roman"/>
                <a:cs typeface="Times New Roman"/>
              </a:rPr>
              <a:t>nodüllerine İİAB şu durumlarda </a:t>
            </a:r>
            <a:r>
              <a:rPr lang="tr-TR" i="1" dirty="0" smtClean="0">
                <a:latin typeface="Times New Roman"/>
                <a:cs typeface="Times New Roman"/>
              </a:rPr>
              <a:t>önerilir:</a:t>
            </a:r>
            <a:endParaRPr lang="tr-TR" dirty="0">
              <a:latin typeface="Times New Roman"/>
              <a:cs typeface="Times New Roman"/>
            </a:endParaRPr>
          </a:p>
          <a:p>
            <a:pPr lvl="1"/>
            <a:r>
              <a:rPr lang="tr-TR" i="1" dirty="0">
                <a:latin typeface="Times New Roman"/>
                <a:cs typeface="Times New Roman"/>
              </a:rPr>
              <a:t>A) Güçlü şüphe </a:t>
            </a:r>
            <a:r>
              <a:rPr lang="tr-TR" i="1" dirty="0" smtClean="0">
                <a:latin typeface="Times New Roman"/>
                <a:cs typeface="Times New Roman"/>
              </a:rPr>
              <a:t>uyandıran </a:t>
            </a:r>
            <a:r>
              <a:rPr lang="tr-TR" i="1" dirty="0" err="1">
                <a:latin typeface="Times New Roman"/>
                <a:cs typeface="Times New Roman"/>
              </a:rPr>
              <a:t>sonografik</a:t>
            </a:r>
            <a:r>
              <a:rPr lang="tr-TR" i="1" dirty="0">
                <a:latin typeface="Times New Roman"/>
                <a:cs typeface="Times New Roman"/>
              </a:rPr>
              <a:t> görünüme sahip en geniş çapı &gt;1cm nodüller </a:t>
            </a:r>
            <a:r>
              <a:rPr lang="tr-TR" b="1" i="1" dirty="0">
                <a:solidFill>
                  <a:srgbClr val="FF0000"/>
                </a:solidFill>
                <a:latin typeface="Times New Roman"/>
                <a:cs typeface="Times New Roman"/>
              </a:rPr>
              <a:t>(Güçlü öneri, orta düzey kanıt)</a:t>
            </a:r>
            <a:endParaRPr lang="tr-TR" dirty="0">
              <a:solidFill>
                <a:srgbClr val="FF0000"/>
              </a:solidFill>
              <a:latin typeface="Times New Roman"/>
              <a:cs typeface="Times New Roman"/>
            </a:endParaRPr>
          </a:p>
          <a:p>
            <a:pPr lvl="1"/>
            <a:r>
              <a:rPr lang="tr-TR" i="1" dirty="0">
                <a:latin typeface="Times New Roman"/>
                <a:cs typeface="Times New Roman"/>
              </a:rPr>
              <a:t>B) Orta düzeyde şüphe uyandıran </a:t>
            </a:r>
            <a:r>
              <a:rPr lang="tr-TR" i="1" dirty="0" err="1">
                <a:latin typeface="Times New Roman"/>
                <a:cs typeface="Times New Roman"/>
              </a:rPr>
              <a:t>sonografik</a:t>
            </a:r>
            <a:r>
              <a:rPr lang="tr-TR" i="1" dirty="0">
                <a:latin typeface="Times New Roman"/>
                <a:cs typeface="Times New Roman"/>
              </a:rPr>
              <a:t> görünüme sahip en geniş çapı &gt;1cm nodüller </a:t>
            </a:r>
            <a:r>
              <a:rPr lang="tr-TR" b="1" i="1" dirty="0">
                <a:solidFill>
                  <a:srgbClr val="FF0000"/>
                </a:solidFill>
                <a:latin typeface="Times New Roman"/>
                <a:cs typeface="Times New Roman"/>
              </a:rPr>
              <a:t>(Güçlü öneri, düşük düzey kanıt)</a:t>
            </a:r>
            <a:endParaRPr lang="tr-TR" dirty="0">
              <a:solidFill>
                <a:srgbClr val="FF0000"/>
              </a:solidFill>
              <a:latin typeface="Times New Roman"/>
              <a:cs typeface="Times New Roman"/>
            </a:endParaRPr>
          </a:p>
          <a:p>
            <a:pPr lvl="1"/>
            <a:r>
              <a:rPr lang="tr-TR" i="1" dirty="0">
                <a:latin typeface="Times New Roman"/>
                <a:cs typeface="Times New Roman"/>
              </a:rPr>
              <a:t>C) Düşük düzeyde şüphe uyandıran </a:t>
            </a:r>
            <a:r>
              <a:rPr lang="tr-TR" i="1" dirty="0" err="1">
                <a:latin typeface="Times New Roman"/>
                <a:cs typeface="Times New Roman"/>
              </a:rPr>
              <a:t>sonografik</a:t>
            </a:r>
            <a:r>
              <a:rPr lang="tr-TR" i="1" dirty="0">
                <a:latin typeface="Times New Roman"/>
                <a:cs typeface="Times New Roman"/>
              </a:rPr>
              <a:t> görünüme sahip en geniş çapı &gt;1.5cm nodüller </a:t>
            </a:r>
            <a:r>
              <a:rPr lang="tr-TR" b="1" i="1" dirty="0">
                <a:solidFill>
                  <a:srgbClr val="FF0000"/>
                </a:solidFill>
                <a:latin typeface="Times New Roman"/>
                <a:cs typeface="Times New Roman"/>
              </a:rPr>
              <a:t>(Zayıf öneri, düşük düzey kanıt)</a:t>
            </a:r>
            <a:endParaRPr lang="tr-TR" dirty="0">
              <a:solidFill>
                <a:srgbClr val="FF0000"/>
              </a:solidFill>
              <a:latin typeface="Times New Roman"/>
              <a:cs typeface="Times New Roman"/>
            </a:endParaRPr>
          </a:p>
          <a:p>
            <a:endParaRPr lang="en-US" dirty="0"/>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10] </a:t>
            </a:r>
            <a:r>
              <a:rPr lang="tr-TR" sz="2800" i="1" dirty="0" err="1" smtClean="0">
                <a:latin typeface="Times New Roman"/>
                <a:cs typeface="Times New Roman"/>
              </a:rPr>
              <a:t>Sonografik</a:t>
            </a:r>
            <a:r>
              <a:rPr lang="tr-TR" sz="2800" i="1" dirty="0" smtClean="0">
                <a:latin typeface="Times New Roman"/>
                <a:cs typeface="Times New Roman"/>
              </a:rPr>
              <a:t> </a:t>
            </a:r>
            <a:r>
              <a:rPr lang="tr-TR" sz="2800" i="1" dirty="0">
                <a:latin typeface="Times New Roman"/>
                <a:cs typeface="Times New Roman"/>
              </a:rPr>
              <a:t>özelliklere dayanarak </a:t>
            </a:r>
            <a:r>
              <a:rPr lang="tr-TR" sz="2800" i="1" dirty="0" err="1">
                <a:latin typeface="Times New Roman"/>
                <a:cs typeface="Times New Roman"/>
              </a:rPr>
              <a:t>tiroid</a:t>
            </a:r>
            <a:r>
              <a:rPr lang="tr-TR" sz="2800" i="1" dirty="0">
                <a:latin typeface="Times New Roman"/>
                <a:cs typeface="Times New Roman"/>
              </a:rPr>
              <a:t> nodüllerine tanısal amaçlı İİAB için </a:t>
            </a:r>
            <a:r>
              <a:rPr lang="tr-TR" sz="2800" i="1" dirty="0" smtClean="0">
                <a:latin typeface="Times New Roman"/>
                <a:cs typeface="Times New Roman"/>
              </a:rPr>
              <a:t>öneriler</a:t>
            </a:r>
            <a:endParaRPr lang="en-US" sz="2800" dirty="0">
              <a:latin typeface="Times New Roman"/>
              <a:cs typeface="Times New Roman"/>
            </a:endParaRPr>
          </a:p>
        </p:txBody>
      </p:sp>
    </p:spTree>
    <p:extLst>
      <p:ext uri="{BB962C8B-B14F-4D97-AF65-F5344CB8AC3E}">
        <p14:creationId xmlns:p14="http://schemas.microsoft.com/office/powerpoint/2010/main" val="1518021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838677"/>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tr-TR" sz="3000" b="1" dirty="0" smtClean="0">
                <a:latin typeface="Times New Roman"/>
                <a:cs typeface="Times New Roman"/>
              </a:rPr>
              <a:t>ÖNERİ-8 </a:t>
            </a:r>
            <a:r>
              <a:rPr lang="tr-TR" sz="2400" b="1" dirty="0" smtClean="0">
                <a:latin typeface="Times New Roman"/>
                <a:cs typeface="Times New Roman"/>
              </a:rPr>
              <a:t>-II</a:t>
            </a:r>
          </a:p>
          <a:p>
            <a:r>
              <a:rPr lang="tr-TR" sz="3000" i="1" dirty="0">
                <a:latin typeface="Times New Roman"/>
                <a:cs typeface="Times New Roman"/>
              </a:rPr>
              <a:t>Şu durumda İİAB </a:t>
            </a:r>
            <a:r>
              <a:rPr lang="tr-TR" sz="3000" i="1" dirty="0" smtClean="0">
                <a:latin typeface="Times New Roman"/>
                <a:cs typeface="Times New Roman"/>
              </a:rPr>
              <a:t>önerilebilir</a:t>
            </a:r>
            <a:r>
              <a:rPr lang="tr-TR" i="1" dirty="0" smtClean="0">
                <a:latin typeface="Times New Roman"/>
                <a:cs typeface="Times New Roman"/>
              </a:rPr>
              <a:t>:</a:t>
            </a:r>
          </a:p>
          <a:p>
            <a:pPr lvl="1"/>
            <a:r>
              <a:rPr lang="tr-TR" sz="2600" i="1" dirty="0" smtClean="0">
                <a:latin typeface="Times New Roman"/>
                <a:cs typeface="Times New Roman"/>
              </a:rPr>
              <a:t>D</a:t>
            </a:r>
            <a:r>
              <a:rPr lang="tr-TR" sz="2600" i="1" dirty="0">
                <a:latin typeface="Times New Roman"/>
                <a:cs typeface="Times New Roman"/>
              </a:rPr>
              <a:t>) Çok düşük düzeyde şüphe uyandıran </a:t>
            </a:r>
            <a:r>
              <a:rPr lang="tr-TR" sz="2600" i="1" dirty="0" err="1">
                <a:latin typeface="Times New Roman"/>
                <a:cs typeface="Times New Roman"/>
              </a:rPr>
              <a:t>sonografik</a:t>
            </a:r>
            <a:r>
              <a:rPr lang="tr-TR" sz="2600" i="1" dirty="0">
                <a:latin typeface="Times New Roman"/>
                <a:cs typeface="Times New Roman"/>
              </a:rPr>
              <a:t> görünüme sahip (</a:t>
            </a:r>
            <a:r>
              <a:rPr lang="tr-TR" sz="2600" i="1" dirty="0" err="1">
                <a:latin typeface="Times New Roman"/>
                <a:cs typeface="Times New Roman"/>
              </a:rPr>
              <a:t>Örn</a:t>
            </a:r>
            <a:r>
              <a:rPr lang="tr-TR" sz="2600" i="1" dirty="0">
                <a:latin typeface="Times New Roman"/>
                <a:cs typeface="Times New Roman"/>
              </a:rPr>
              <a:t>: </a:t>
            </a:r>
            <a:r>
              <a:rPr lang="tr-TR" sz="2600" i="1" dirty="0" err="1">
                <a:latin typeface="Times New Roman"/>
                <a:cs typeface="Times New Roman"/>
              </a:rPr>
              <a:t>spongioform</a:t>
            </a:r>
            <a:r>
              <a:rPr lang="tr-TR" sz="2600" i="1" dirty="0">
                <a:latin typeface="Times New Roman"/>
                <a:cs typeface="Times New Roman"/>
              </a:rPr>
              <a:t>) &gt;2cm  </a:t>
            </a:r>
            <a:r>
              <a:rPr lang="tr-TR" sz="2600" b="1" i="1" dirty="0">
                <a:solidFill>
                  <a:srgbClr val="FF0000"/>
                </a:solidFill>
                <a:latin typeface="Times New Roman"/>
                <a:cs typeface="Times New Roman"/>
              </a:rPr>
              <a:t>(Zayıf öneri, orta düzey kanıt)</a:t>
            </a:r>
            <a:endParaRPr lang="tr-TR" sz="2600" dirty="0">
              <a:solidFill>
                <a:srgbClr val="FF0000"/>
              </a:solidFill>
              <a:latin typeface="Times New Roman"/>
              <a:cs typeface="Times New Roman"/>
            </a:endParaRPr>
          </a:p>
          <a:p>
            <a:endParaRPr lang="en-US" dirty="0"/>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10] </a:t>
            </a:r>
            <a:r>
              <a:rPr lang="tr-TR" sz="2800" i="1" dirty="0" err="1" smtClean="0">
                <a:latin typeface="Times New Roman"/>
                <a:cs typeface="Times New Roman"/>
              </a:rPr>
              <a:t>Sonografik</a:t>
            </a:r>
            <a:r>
              <a:rPr lang="tr-TR" sz="2800" i="1" dirty="0" smtClean="0">
                <a:latin typeface="Times New Roman"/>
                <a:cs typeface="Times New Roman"/>
              </a:rPr>
              <a:t> </a:t>
            </a:r>
            <a:r>
              <a:rPr lang="tr-TR" sz="2800" i="1" dirty="0">
                <a:latin typeface="Times New Roman"/>
                <a:cs typeface="Times New Roman"/>
              </a:rPr>
              <a:t>özelliklere dayanarak </a:t>
            </a:r>
            <a:r>
              <a:rPr lang="tr-TR" sz="2800" i="1" dirty="0" err="1">
                <a:latin typeface="Times New Roman"/>
                <a:cs typeface="Times New Roman"/>
              </a:rPr>
              <a:t>tiroid</a:t>
            </a:r>
            <a:r>
              <a:rPr lang="tr-TR" sz="2800" i="1" dirty="0">
                <a:latin typeface="Times New Roman"/>
                <a:cs typeface="Times New Roman"/>
              </a:rPr>
              <a:t> nodüllerine tanısal amaçlı İİAB için </a:t>
            </a:r>
            <a:r>
              <a:rPr lang="tr-TR" sz="2800" i="1" dirty="0" smtClean="0">
                <a:latin typeface="Times New Roman"/>
                <a:cs typeface="Times New Roman"/>
              </a:rPr>
              <a:t>öneriler</a:t>
            </a:r>
            <a:endParaRPr lang="en-US" sz="2800" dirty="0">
              <a:latin typeface="Times New Roman"/>
              <a:cs typeface="Times New Roman"/>
            </a:endParaRPr>
          </a:p>
        </p:txBody>
      </p:sp>
    </p:spTree>
    <p:extLst>
      <p:ext uri="{BB962C8B-B14F-4D97-AF65-F5344CB8AC3E}">
        <p14:creationId xmlns:p14="http://schemas.microsoft.com/office/powerpoint/2010/main" val="2638166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624319"/>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tr-TR" sz="3000" b="1" dirty="0" smtClean="0">
                <a:latin typeface="Times New Roman"/>
                <a:cs typeface="Times New Roman"/>
              </a:rPr>
              <a:t>ÖNERİ-8 </a:t>
            </a:r>
            <a:r>
              <a:rPr lang="tr-TR" sz="2400" b="1" dirty="0" smtClean="0">
                <a:latin typeface="Times New Roman"/>
                <a:cs typeface="Times New Roman"/>
              </a:rPr>
              <a:t>-III</a:t>
            </a:r>
          </a:p>
          <a:p>
            <a:r>
              <a:rPr lang="tr-TR" sz="3000" i="1" dirty="0">
                <a:latin typeface="Times New Roman"/>
                <a:cs typeface="Times New Roman"/>
              </a:rPr>
              <a:t>Şu durumlarda tanısal amaçlı İİAB yapılması </a:t>
            </a:r>
            <a:r>
              <a:rPr lang="tr-TR" sz="3000" i="1" dirty="0" smtClean="0">
                <a:latin typeface="Times New Roman"/>
                <a:cs typeface="Times New Roman"/>
              </a:rPr>
              <a:t>gerekli değildir :</a:t>
            </a:r>
          </a:p>
          <a:p>
            <a:pPr lvl="1"/>
            <a:r>
              <a:rPr lang="tr-TR" sz="2600" i="1" dirty="0" smtClean="0">
                <a:latin typeface="Times New Roman"/>
                <a:cs typeface="Times New Roman"/>
              </a:rPr>
              <a:t>E</a:t>
            </a:r>
            <a:r>
              <a:rPr lang="tr-TR" sz="2600" i="1" dirty="0">
                <a:latin typeface="Times New Roman"/>
                <a:cs typeface="Times New Roman"/>
              </a:rPr>
              <a:t>) Yukarıdaki kriterleri taşımayan nodüller </a:t>
            </a:r>
            <a:r>
              <a:rPr lang="tr-TR" sz="2600" b="1" i="1" dirty="0">
                <a:solidFill>
                  <a:srgbClr val="FF0000"/>
                </a:solidFill>
                <a:latin typeface="Times New Roman"/>
                <a:cs typeface="Times New Roman"/>
              </a:rPr>
              <a:t>(Güçlü öneri, orta düzey kanıt)</a:t>
            </a:r>
            <a:endParaRPr lang="tr-TR" sz="2600" dirty="0">
              <a:solidFill>
                <a:srgbClr val="FF0000"/>
              </a:solidFill>
              <a:latin typeface="Times New Roman"/>
              <a:cs typeface="Times New Roman"/>
            </a:endParaRPr>
          </a:p>
          <a:p>
            <a:pPr lvl="1"/>
            <a:r>
              <a:rPr lang="tr-TR" sz="2600" i="1" dirty="0">
                <a:latin typeface="Times New Roman"/>
                <a:cs typeface="Times New Roman"/>
              </a:rPr>
              <a:t>F) Saf </a:t>
            </a:r>
            <a:r>
              <a:rPr lang="tr-TR" sz="2600" i="1" dirty="0" err="1">
                <a:latin typeface="Times New Roman"/>
                <a:cs typeface="Times New Roman"/>
              </a:rPr>
              <a:t>kistik</a:t>
            </a:r>
            <a:r>
              <a:rPr lang="tr-TR" sz="2600" i="1" dirty="0">
                <a:latin typeface="Times New Roman"/>
                <a:cs typeface="Times New Roman"/>
              </a:rPr>
              <a:t> nodüller </a:t>
            </a:r>
            <a:r>
              <a:rPr lang="tr-TR" sz="2600" b="1" i="1" dirty="0">
                <a:solidFill>
                  <a:srgbClr val="FF0000"/>
                </a:solidFill>
                <a:latin typeface="Times New Roman"/>
                <a:cs typeface="Times New Roman"/>
              </a:rPr>
              <a:t>(Güçlü öneri, orta düzey kanıt)</a:t>
            </a:r>
            <a:endParaRPr lang="tr-TR" sz="2600" dirty="0">
              <a:solidFill>
                <a:srgbClr val="FF0000"/>
              </a:solidFill>
              <a:latin typeface="Times New Roman"/>
              <a:cs typeface="Times New Roman"/>
            </a:endParaRPr>
          </a:p>
          <a:p>
            <a:pPr marL="0" indent="0">
              <a:buNone/>
            </a:pPr>
            <a:endParaRPr lang="en-US" dirty="0"/>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10] </a:t>
            </a:r>
            <a:r>
              <a:rPr lang="tr-TR" sz="2800" i="1" dirty="0" err="1" smtClean="0">
                <a:latin typeface="Times New Roman"/>
                <a:cs typeface="Times New Roman"/>
              </a:rPr>
              <a:t>Sonografik</a:t>
            </a:r>
            <a:r>
              <a:rPr lang="tr-TR" sz="2800" i="1" dirty="0" smtClean="0">
                <a:latin typeface="Times New Roman"/>
                <a:cs typeface="Times New Roman"/>
              </a:rPr>
              <a:t> </a:t>
            </a:r>
            <a:r>
              <a:rPr lang="tr-TR" sz="2800" i="1" dirty="0">
                <a:latin typeface="Times New Roman"/>
                <a:cs typeface="Times New Roman"/>
              </a:rPr>
              <a:t>özelliklere dayanarak </a:t>
            </a:r>
            <a:r>
              <a:rPr lang="tr-TR" sz="2800" i="1" dirty="0" err="1">
                <a:latin typeface="Times New Roman"/>
                <a:cs typeface="Times New Roman"/>
              </a:rPr>
              <a:t>tiroid</a:t>
            </a:r>
            <a:r>
              <a:rPr lang="tr-TR" sz="2800" i="1" dirty="0">
                <a:latin typeface="Times New Roman"/>
                <a:cs typeface="Times New Roman"/>
              </a:rPr>
              <a:t> nodüllerine tanısal amaçlı İİAB için </a:t>
            </a:r>
            <a:r>
              <a:rPr lang="tr-TR" sz="2800" i="1" dirty="0" smtClean="0">
                <a:latin typeface="Times New Roman"/>
                <a:cs typeface="Times New Roman"/>
              </a:rPr>
              <a:t>öneriler</a:t>
            </a:r>
            <a:endParaRPr lang="en-US" sz="2800" dirty="0">
              <a:latin typeface="Times New Roman"/>
              <a:cs typeface="Times New Roman"/>
            </a:endParaRPr>
          </a:p>
        </p:txBody>
      </p:sp>
    </p:spTree>
    <p:extLst>
      <p:ext uri="{BB962C8B-B14F-4D97-AF65-F5344CB8AC3E}">
        <p14:creationId xmlns:p14="http://schemas.microsoft.com/office/powerpoint/2010/main" val="3184292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dirty="0" err="1" smtClean="0">
                <a:latin typeface="Times New Roman"/>
                <a:cs typeface="Times New Roman"/>
              </a:rPr>
              <a:t>Sonografik</a:t>
            </a:r>
            <a:r>
              <a:rPr lang="tr-TR" sz="2800" dirty="0" smtClean="0">
                <a:latin typeface="Times New Roman"/>
                <a:cs typeface="Times New Roman"/>
              </a:rPr>
              <a:t> </a:t>
            </a:r>
            <a:r>
              <a:rPr lang="tr-TR" sz="2800" dirty="0">
                <a:latin typeface="Times New Roman"/>
                <a:cs typeface="Times New Roman"/>
              </a:rPr>
              <a:t>Özellikler, Tahmini </a:t>
            </a:r>
            <a:r>
              <a:rPr lang="tr-TR" sz="2800" dirty="0" err="1">
                <a:latin typeface="Times New Roman"/>
                <a:cs typeface="Times New Roman"/>
              </a:rPr>
              <a:t>Malignite</a:t>
            </a:r>
            <a:r>
              <a:rPr lang="tr-TR" sz="2800" dirty="0">
                <a:latin typeface="Times New Roman"/>
                <a:cs typeface="Times New Roman"/>
              </a:rPr>
              <a:t> Riski </a:t>
            </a:r>
            <a:r>
              <a:rPr lang="tr-TR" sz="2800" dirty="0" smtClean="0">
                <a:latin typeface="Times New Roman"/>
                <a:cs typeface="Times New Roman"/>
              </a:rPr>
              <a:t>ve </a:t>
            </a:r>
            <a:br>
              <a:rPr lang="tr-TR" sz="2800" dirty="0" smtClean="0">
                <a:latin typeface="Times New Roman"/>
                <a:cs typeface="Times New Roman"/>
              </a:rPr>
            </a:br>
            <a:r>
              <a:rPr lang="tr-TR" sz="2800" dirty="0" smtClean="0">
                <a:latin typeface="Times New Roman"/>
                <a:cs typeface="Times New Roman"/>
              </a:rPr>
              <a:t>İİAB </a:t>
            </a:r>
            <a:r>
              <a:rPr lang="tr-TR" sz="2800" dirty="0">
                <a:latin typeface="Times New Roman"/>
                <a:cs typeface="Times New Roman"/>
              </a:rPr>
              <a:t>Önerileri</a:t>
            </a:r>
            <a:r>
              <a:rPr lang="tr-TR" sz="2800" b="1" dirty="0">
                <a:latin typeface="Times New Roman"/>
                <a:cs typeface="Times New Roman"/>
              </a:rPr>
              <a:t> </a:t>
            </a:r>
            <a:endParaRPr lang="en-US" sz="2800" dirty="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17771804"/>
              </p:ext>
            </p:extLst>
          </p:nvPr>
        </p:nvGraphicFramePr>
        <p:xfrm>
          <a:off x="0" y="1133861"/>
          <a:ext cx="9144000" cy="5536164"/>
        </p:xfrm>
        <a:graphic>
          <a:graphicData uri="http://schemas.openxmlformats.org/drawingml/2006/table">
            <a:tbl>
              <a:tblPr firstRow="1" bandRow="1">
                <a:tableStyleId>{616DA210-FB5B-4158-B5E0-FEB733F419BA}</a:tableStyleId>
              </a:tblPr>
              <a:tblGrid>
                <a:gridCol w="1531911">
                  <a:extLst>
                    <a:ext uri="{9D8B030D-6E8A-4147-A177-3AD203B41FA5}">
                      <a16:colId xmlns:a16="http://schemas.microsoft.com/office/drawing/2014/main" val="20000"/>
                    </a:ext>
                  </a:extLst>
                </a:gridCol>
                <a:gridCol w="4451705">
                  <a:extLst>
                    <a:ext uri="{9D8B030D-6E8A-4147-A177-3AD203B41FA5}">
                      <a16:colId xmlns:a16="http://schemas.microsoft.com/office/drawing/2014/main" val="20001"/>
                    </a:ext>
                  </a:extLst>
                </a:gridCol>
                <a:gridCol w="874384">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43711">
                <a:tc>
                  <a:txBody>
                    <a:bodyPr/>
                    <a:lstStyle/>
                    <a:p>
                      <a:pPr>
                        <a:spcAft>
                          <a:spcPts val="0"/>
                        </a:spcAft>
                      </a:pPr>
                      <a:r>
                        <a:rPr lang="tr-TR" sz="1400" dirty="0" err="1">
                          <a:effectLst/>
                          <a:latin typeface="Times New Roman"/>
                          <a:ea typeface="ＭＳ 明朝"/>
                          <a:cs typeface="Times New Roman"/>
                        </a:rPr>
                        <a:t>Sonografik</a:t>
                      </a:r>
                      <a:r>
                        <a:rPr lang="tr-TR" sz="1400" dirty="0">
                          <a:effectLst/>
                          <a:latin typeface="Times New Roman"/>
                          <a:ea typeface="ＭＳ 明朝"/>
                          <a:cs typeface="Times New Roman"/>
                        </a:rPr>
                        <a:t> </a:t>
                      </a:r>
                      <a:r>
                        <a:rPr lang="tr-TR" sz="1400" dirty="0" err="1" smtClean="0">
                          <a:effectLst/>
                          <a:latin typeface="Times New Roman"/>
                          <a:ea typeface="ＭＳ 明朝"/>
                          <a:cs typeface="Times New Roman"/>
                        </a:rPr>
                        <a:t>patern</a:t>
                      </a:r>
                      <a:endParaRPr lang="tr-TR" sz="1400" dirty="0">
                        <a:effectLst/>
                        <a:latin typeface="Cambria"/>
                        <a:ea typeface="ＭＳ 明朝"/>
                        <a:cs typeface="Times New Roman"/>
                      </a:endParaRPr>
                    </a:p>
                  </a:txBody>
                  <a:tcPr marL="68580" marR="68580" marT="0" marB="0"/>
                </a:tc>
                <a:tc>
                  <a:txBody>
                    <a:bodyPr/>
                    <a:lstStyle/>
                    <a:p>
                      <a:pPr>
                        <a:spcAft>
                          <a:spcPts val="0"/>
                        </a:spcAft>
                      </a:pPr>
                      <a:r>
                        <a:rPr lang="tr-TR" sz="1400">
                          <a:effectLst/>
                          <a:latin typeface="Times New Roman"/>
                          <a:ea typeface="ＭＳ 明朝"/>
                          <a:cs typeface="Times New Roman"/>
                        </a:rPr>
                        <a:t>US özellikleri</a:t>
                      </a:r>
                      <a:endParaRPr lang="tr-TR" sz="1400">
                        <a:effectLst/>
                        <a:latin typeface="Cambria"/>
                        <a:ea typeface="ＭＳ 明朝"/>
                        <a:cs typeface="Times New Roman"/>
                      </a:endParaRPr>
                    </a:p>
                  </a:txBody>
                  <a:tcPr marL="68580" marR="68580" marT="0" marB="0"/>
                </a:tc>
                <a:tc>
                  <a:txBody>
                    <a:bodyPr/>
                    <a:lstStyle/>
                    <a:p>
                      <a:pPr>
                        <a:spcAft>
                          <a:spcPts val="0"/>
                        </a:spcAft>
                      </a:pPr>
                      <a:r>
                        <a:rPr lang="tr-TR" sz="1400">
                          <a:effectLst/>
                          <a:latin typeface="Times New Roman"/>
                          <a:ea typeface="ＭＳ 明朝"/>
                          <a:cs typeface="Times New Roman"/>
                        </a:rPr>
                        <a:t>Tahmini malignite riski</a:t>
                      </a:r>
                      <a:endParaRPr lang="tr-TR" sz="1400">
                        <a:effectLst/>
                        <a:latin typeface="Cambria"/>
                        <a:ea typeface="ＭＳ 明朝"/>
                        <a:cs typeface="Times New Roman"/>
                      </a:endParaRPr>
                    </a:p>
                  </a:txBody>
                  <a:tcPr marL="68580" marR="68580" marT="0" marB="0"/>
                </a:tc>
                <a:tc>
                  <a:txBody>
                    <a:bodyPr/>
                    <a:lstStyle/>
                    <a:p>
                      <a:pPr>
                        <a:spcAft>
                          <a:spcPts val="0"/>
                        </a:spcAft>
                      </a:pPr>
                      <a:r>
                        <a:rPr lang="tr-TR" sz="1400">
                          <a:effectLst/>
                          <a:latin typeface="Times New Roman"/>
                          <a:ea typeface="ＭＳ 明朝"/>
                          <a:cs typeface="Times New Roman"/>
                        </a:rPr>
                        <a:t>Biyopsi için önerilen çap</a:t>
                      </a:r>
                      <a:endParaRPr lang="tr-TR" sz="1400">
                        <a:effectLst/>
                        <a:latin typeface="Cambria"/>
                        <a:ea typeface="ＭＳ 明朝"/>
                        <a:cs typeface="Times New Roman"/>
                      </a:endParaRPr>
                    </a:p>
                  </a:txBody>
                  <a:tcPr marL="68580" marR="68580" marT="0" marB="0"/>
                </a:tc>
                <a:extLst>
                  <a:ext uri="{0D108BD9-81ED-4DB2-BD59-A6C34878D82A}">
                    <a16:rowId xmlns:a16="http://schemas.microsoft.com/office/drawing/2014/main" val="10000"/>
                  </a:ext>
                </a:extLst>
              </a:tr>
              <a:tr h="1641122">
                <a:tc>
                  <a:txBody>
                    <a:bodyPr/>
                    <a:lstStyle/>
                    <a:p>
                      <a:pPr>
                        <a:spcAft>
                          <a:spcPts val="0"/>
                        </a:spcAft>
                      </a:pPr>
                      <a:r>
                        <a:rPr lang="tr-TR" sz="1400" b="1" i="1" dirty="0">
                          <a:effectLst/>
                          <a:latin typeface="Times New Roman"/>
                          <a:ea typeface="ＭＳ 明朝"/>
                          <a:cs typeface="Times New Roman"/>
                        </a:rPr>
                        <a:t>Yüksek risk</a:t>
                      </a:r>
                      <a:endParaRPr lang="tr-TR" sz="1400" b="1" i="1" dirty="0">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a:effectLst/>
                          <a:latin typeface="Times New Roman"/>
                          <a:ea typeface="ＭＳ 明朝"/>
                          <a:cs typeface="Times New Roman"/>
                        </a:rPr>
                        <a:t>Solid </a:t>
                      </a:r>
                      <a:r>
                        <a:rPr lang="tr-TR" sz="1400" dirty="0" err="1">
                          <a:effectLst/>
                          <a:latin typeface="Times New Roman"/>
                          <a:ea typeface="ＭＳ 明朝"/>
                          <a:cs typeface="Times New Roman"/>
                        </a:rPr>
                        <a:t>hipoekoik</a:t>
                      </a:r>
                      <a:r>
                        <a:rPr lang="tr-TR" sz="1400" dirty="0">
                          <a:effectLst/>
                          <a:latin typeface="Times New Roman"/>
                          <a:ea typeface="ＭＳ 明朝"/>
                          <a:cs typeface="Times New Roman"/>
                        </a:rPr>
                        <a:t> nodül veya </a:t>
                      </a:r>
                      <a:r>
                        <a:rPr lang="tr-TR" sz="1400" dirty="0" err="1">
                          <a:effectLst/>
                          <a:latin typeface="Times New Roman"/>
                          <a:ea typeface="ＭＳ 明朝"/>
                          <a:cs typeface="Times New Roman"/>
                        </a:rPr>
                        <a:t>solid</a:t>
                      </a:r>
                      <a:r>
                        <a:rPr lang="tr-TR" sz="1400" dirty="0">
                          <a:effectLst/>
                          <a:latin typeface="Times New Roman"/>
                          <a:ea typeface="ＭＳ 明朝"/>
                          <a:cs typeface="Times New Roman"/>
                        </a:rPr>
                        <a:t> </a:t>
                      </a:r>
                      <a:r>
                        <a:rPr lang="tr-TR" sz="1400" dirty="0" err="1">
                          <a:effectLst/>
                          <a:latin typeface="Times New Roman"/>
                          <a:ea typeface="ＭＳ 明朝"/>
                          <a:cs typeface="Times New Roman"/>
                        </a:rPr>
                        <a:t>hipoekoik</a:t>
                      </a:r>
                      <a:r>
                        <a:rPr lang="tr-TR" sz="1400" dirty="0">
                          <a:effectLst/>
                          <a:latin typeface="Times New Roman"/>
                          <a:ea typeface="ＭＳ 明朝"/>
                          <a:cs typeface="Times New Roman"/>
                        </a:rPr>
                        <a:t> </a:t>
                      </a:r>
                      <a:r>
                        <a:rPr lang="tr-TR" sz="1400" dirty="0" err="1">
                          <a:effectLst/>
                          <a:latin typeface="Times New Roman"/>
                          <a:ea typeface="ＭＳ 明朝"/>
                          <a:cs typeface="Times New Roman"/>
                        </a:rPr>
                        <a:t>komponenti</a:t>
                      </a:r>
                      <a:r>
                        <a:rPr lang="tr-TR" sz="1400" dirty="0">
                          <a:effectLst/>
                          <a:latin typeface="Times New Roman"/>
                          <a:ea typeface="ＭＳ 明朝"/>
                          <a:cs typeface="Times New Roman"/>
                        </a:rPr>
                        <a:t> bulunan </a:t>
                      </a:r>
                      <a:r>
                        <a:rPr lang="tr-TR" sz="1400" dirty="0" err="1">
                          <a:effectLst/>
                          <a:latin typeface="Times New Roman"/>
                          <a:ea typeface="ＭＳ 明朝"/>
                          <a:cs typeface="Times New Roman"/>
                        </a:rPr>
                        <a:t>parsiyel</a:t>
                      </a:r>
                      <a:r>
                        <a:rPr lang="tr-TR" sz="1400" dirty="0">
                          <a:effectLst/>
                          <a:latin typeface="Times New Roman"/>
                          <a:ea typeface="ＭＳ 明朝"/>
                          <a:cs typeface="Times New Roman"/>
                        </a:rPr>
                        <a:t> </a:t>
                      </a:r>
                      <a:r>
                        <a:rPr lang="tr-TR" sz="1400" dirty="0" err="1">
                          <a:effectLst/>
                          <a:latin typeface="Times New Roman"/>
                          <a:ea typeface="ＭＳ 明朝"/>
                          <a:cs typeface="Times New Roman"/>
                        </a:rPr>
                        <a:t>kistik</a:t>
                      </a:r>
                      <a:r>
                        <a:rPr lang="tr-TR" sz="1400" dirty="0">
                          <a:effectLst/>
                          <a:latin typeface="Times New Roman"/>
                          <a:ea typeface="ＭＳ 明朝"/>
                          <a:cs typeface="Times New Roman"/>
                        </a:rPr>
                        <a:t> nodül: düzensiz sınırlar (</a:t>
                      </a:r>
                      <a:r>
                        <a:rPr lang="tr-TR" sz="1400" dirty="0" err="1" smtClean="0">
                          <a:effectLst/>
                          <a:latin typeface="Times New Roman"/>
                          <a:ea typeface="ＭＳ 明朝"/>
                          <a:cs typeface="Times New Roman"/>
                        </a:rPr>
                        <a:t>infiltratif</a:t>
                      </a:r>
                      <a:r>
                        <a:rPr lang="tr-TR" sz="1400" dirty="0" smtClean="0">
                          <a:effectLst/>
                          <a:latin typeface="Times New Roman"/>
                          <a:ea typeface="ＭＳ 明朝"/>
                          <a:cs typeface="Times New Roman"/>
                        </a:rPr>
                        <a:t>, </a:t>
                      </a:r>
                      <a:r>
                        <a:rPr lang="tr-TR" sz="1400" dirty="0" err="1">
                          <a:effectLst/>
                          <a:latin typeface="Times New Roman"/>
                          <a:ea typeface="ＭＳ 明朝"/>
                          <a:cs typeface="Times New Roman"/>
                        </a:rPr>
                        <a:t>mikrolobüle</a:t>
                      </a:r>
                      <a:r>
                        <a:rPr lang="tr-TR" sz="1400" dirty="0">
                          <a:effectLst/>
                          <a:latin typeface="Times New Roman"/>
                          <a:ea typeface="ＭＳ 明朝"/>
                          <a:cs typeface="Times New Roman"/>
                        </a:rPr>
                        <a:t>, dikensi), </a:t>
                      </a:r>
                      <a:r>
                        <a:rPr lang="tr-TR" sz="1400" dirty="0" err="1">
                          <a:effectLst/>
                          <a:latin typeface="Times New Roman"/>
                          <a:ea typeface="ＭＳ 明朝"/>
                          <a:cs typeface="Times New Roman"/>
                        </a:rPr>
                        <a:t>mikrokalsifikasyonlar</a:t>
                      </a:r>
                      <a:r>
                        <a:rPr lang="tr-TR" sz="1400" dirty="0">
                          <a:effectLst/>
                          <a:latin typeface="Times New Roman"/>
                          <a:ea typeface="ＭＳ 明朝"/>
                          <a:cs typeface="Times New Roman"/>
                        </a:rPr>
                        <a:t>, boyun enden daha uzun olması, çevrede </a:t>
                      </a:r>
                      <a:r>
                        <a:rPr lang="tr-TR" sz="1400" dirty="0" err="1">
                          <a:effectLst/>
                          <a:latin typeface="Times New Roman"/>
                          <a:ea typeface="ＭＳ 明朝"/>
                          <a:cs typeface="Times New Roman"/>
                        </a:rPr>
                        <a:t>hipoekoik</a:t>
                      </a:r>
                      <a:r>
                        <a:rPr lang="tr-TR" sz="1400" dirty="0">
                          <a:effectLst/>
                          <a:latin typeface="Times New Roman"/>
                          <a:ea typeface="ＭＳ 明朝"/>
                          <a:cs typeface="Times New Roman"/>
                        </a:rPr>
                        <a:t> yumuşak doku </a:t>
                      </a:r>
                      <a:r>
                        <a:rPr lang="tr-TR" sz="1400" dirty="0" err="1">
                          <a:effectLst/>
                          <a:latin typeface="Times New Roman"/>
                          <a:ea typeface="ＭＳ 明朝"/>
                          <a:cs typeface="Times New Roman"/>
                        </a:rPr>
                        <a:t>komponenti</a:t>
                      </a:r>
                      <a:r>
                        <a:rPr lang="tr-TR" sz="1400" dirty="0">
                          <a:effectLst/>
                          <a:latin typeface="Times New Roman"/>
                          <a:ea typeface="ＭＳ 明朝"/>
                          <a:cs typeface="Times New Roman"/>
                        </a:rPr>
                        <a:t> bulunan bozulmuş çevresel kalsifikasyon alanları, </a:t>
                      </a:r>
                      <a:r>
                        <a:rPr lang="tr-TR" sz="1400" dirty="0" err="1">
                          <a:effectLst/>
                          <a:latin typeface="Times New Roman"/>
                          <a:ea typeface="ＭＳ 明朝"/>
                          <a:cs typeface="Times New Roman"/>
                        </a:rPr>
                        <a:t>tiroid</a:t>
                      </a:r>
                      <a:r>
                        <a:rPr lang="tr-TR" sz="1400" dirty="0">
                          <a:effectLst/>
                          <a:latin typeface="Times New Roman"/>
                          <a:ea typeface="ＭＳ 明朝"/>
                          <a:cs typeface="Times New Roman"/>
                        </a:rPr>
                        <a:t> dışına uzanımın kanıtı</a:t>
                      </a:r>
                      <a:endParaRPr lang="tr-TR" sz="1400" dirty="0">
                        <a:effectLst/>
                        <a:latin typeface="Cambria"/>
                        <a:ea typeface="ＭＳ 明朝"/>
                        <a:cs typeface="Times New Roman"/>
                      </a:endParaRPr>
                    </a:p>
                  </a:txBody>
                  <a:tcPr marL="68580" marR="68580" marT="0" marB="0">
                    <a:solidFill>
                      <a:schemeClr val="bg1">
                        <a:lumMod val="75000"/>
                      </a:schemeClr>
                    </a:solidFill>
                  </a:tcPr>
                </a:tc>
                <a:tc>
                  <a:txBody>
                    <a:bodyPr/>
                    <a:lstStyle/>
                    <a:p>
                      <a:pPr>
                        <a:spcAft>
                          <a:spcPts val="0"/>
                        </a:spcAft>
                      </a:pPr>
                      <a:r>
                        <a:rPr lang="tr-TR" sz="1400">
                          <a:effectLst/>
                          <a:latin typeface="Times New Roman"/>
                          <a:ea typeface="ＭＳ 明朝"/>
                          <a:cs typeface="Times New Roman"/>
                        </a:rPr>
                        <a:t>&gt;%70-90</a:t>
                      </a:r>
                      <a:endParaRPr lang="tr-TR" sz="1400">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a:effectLst/>
                          <a:latin typeface="Times New Roman"/>
                          <a:ea typeface="ＭＳ 明朝"/>
                          <a:cs typeface="Times New Roman"/>
                        </a:rPr>
                        <a:t>&gt;1cm</a:t>
                      </a:r>
                      <a:endParaRPr lang="tr-TR" sz="1400" dirty="0">
                        <a:effectLst/>
                        <a:latin typeface="Cambri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1"/>
                  </a:ext>
                </a:extLst>
              </a:tr>
              <a:tr h="547041">
                <a:tc>
                  <a:txBody>
                    <a:bodyPr/>
                    <a:lstStyle/>
                    <a:p>
                      <a:pPr>
                        <a:spcAft>
                          <a:spcPts val="0"/>
                        </a:spcAft>
                      </a:pPr>
                      <a:r>
                        <a:rPr lang="tr-TR" sz="1400" b="1" i="1">
                          <a:effectLst/>
                          <a:latin typeface="Times New Roman"/>
                          <a:ea typeface="ＭＳ 明朝"/>
                          <a:cs typeface="Times New Roman"/>
                        </a:rPr>
                        <a:t>Orta risk</a:t>
                      </a:r>
                      <a:endParaRPr lang="tr-TR" sz="1400" b="1" i="1">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err="1">
                          <a:effectLst/>
                          <a:latin typeface="Times New Roman"/>
                          <a:ea typeface="ＭＳ 明朝"/>
                          <a:cs typeface="Times New Roman"/>
                        </a:rPr>
                        <a:t>Mikrokalsifikasyon</a:t>
                      </a:r>
                      <a:r>
                        <a:rPr lang="tr-TR" sz="1400" dirty="0">
                          <a:effectLst/>
                          <a:latin typeface="Times New Roman"/>
                          <a:ea typeface="ＭＳ 明朝"/>
                          <a:cs typeface="Times New Roman"/>
                        </a:rPr>
                        <a:t>, </a:t>
                      </a:r>
                      <a:r>
                        <a:rPr lang="tr-TR" sz="1400" dirty="0" err="1">
                          <a:effectLst/>
                          <a:latin typeface="Times New Roman"/>
                          <a:ea typeface="ＭＳ 明朝"/>
                          <a:cs typeface="Times New Roman"/>
                        </a:rPr>
                        <a:t>tiroid</a:t>
                      </a:r>
                      <a:r>
                        <a:rPr lang="tr-TR" sz="1400" dirty="0">
                          <a:effectLst/>
                          <a:latin typeface="Times New Roman"/>
                          <a:ea typeface="ＭＳ 明朝"/>
                          <a:cs typeface="Times New Roman"/>
                        </a:rPr>
                        <a:t> dışı uzanım ve uzunlamasına şekil içermeyen düzgün sınırlı </a:t>
                      </a:r>
                      <a:r>
                        <a:rPr lang="tr-TR" sz="1400" dirty="0" err="1">
                          <a:effectLst/>
                          <a:latin typeface="Times New Roman"/>
                          <a:ea typeface="ＭＳ 明朝"/>
                          <a:cs typeface="Times New Roman"/>
                        </a:rPr>
                        <a:t>hipoekoik</a:t>
                      </a:r>
                      <a:r>
                        <a:rPr lang="tr-TR" sz="1400" dirty="0">
                          <a:effectLst/>
                          <a:latin typeface="Times New Roman"/>
                          <a:ea typeface="ＭＳ 明朝"/>
                          <a:cs typeface="Times New Roman"/>
                        </a:rPr>
                        <a:t> </a:t>
                      </a:r>
                      <a:r>
                        <a:rPr lang="tr-TR" sz="1400" dirty="0" err="1">
                          <a:effectLst/>
                          <a:latin typeface="Times New Roman"/>
                          <a:ea typeface="ＭＳ 明朝"/>
                          <a:cs typeface="Times New Roman"/>
                        </a:rPr>
                        <a:t>solid</a:t>
                      </a:r>
                      <a:r>
                        <a:rPr lang="tr-TR" sz="1400" dirty="0">
                          <a:effectLst/>
                          <a:latin typeface="Times New Roman"/>
                          <a:ea typeface="ＭＳ 明朝"/>
                          <a:cs typeface="Times New Roman"/>
                        </a:rPr>
                        <a:t> nodüller</a:t>
                      </a:r>
                      <a:endParaRPr lang="tr-TR" sz="1400" dirty="0">
                        <a:effectLst/>
                        <a:latin typeface="Cambria"/>
                        <a:ea typeface="ＭＳ 明朝"/>
                        <a:cs typeface="Times New Roman"/>
                      </a:endParaRPr>
                    </a:p>
                  </a:txBody>
                  <a:tcPr marL="68580" marR="68580" marT="0" marB="0">
                    <a:solidFill>
                      <a:schemeClr val="bg1">
                        <a:lumMod val="75000"/>
                      </a:schemeClr>
                    </a:solidFill>
                  </a:tcPr>
                </a:tc>
                <a:tc>
                  <a:txBody>
                    <a:bodyPr/>
                    <a:lstStyle/>
                    <a:p>
                      <a:pPr>
                        <a:spcAft>
                          <a:spcPts val="0"/>
                        </a:spcAft>
                      </a:pPr>
                      <a:r>
                        <a:rPr lang="tr-TR" sz="1400">
                          <a:effectLst/>
                          <a:latin typeface="Times New Roman"/>
                          <a:ea typeface="ＭＳ 明朝"/>
                          <a:cs typeface="Times New Roman"/>
                        </a:rPr>
                        <a:t>%10-20</a:t>
                      </a:r>
                      <a:endParaRPr lang="tr-TR" sz="1400">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a:effectLst/>
                          <a:latin typeface="Times New Roman"/>
                          <a:ea typeface="ＭＳ 明朝"/>
                          <a:cs typeface="Times New Roman"/>
                        </a:rPr>
                        <a:t>&gt;1cm</a:t>
                      </a:r>
                      <a:endParaRPr lang="tr-TR" sz="1400" dirty="0">
                        <a:effectLst/>
                        <a:latin typeface="Cambri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2"/>
                  </a:ext>
                </a:extLst>
              </a:tr>
              <a:tr h="911734">
                <a:tc>
                  <a:txBody>
                    <a:bodyPr/>
                    <a:lstStyle/>
                    <a:p>
                      <a:pPr>
                        <a:spcAft>
                          <a:spcPts val="0"/>
                        </a:spcAft>
                      </a:pPr>
                      <a:r>
                        <a:rPr lang="tr-TR" sz="1400" b="1" i="1">
                          <a:effectLst/>
                          <a:latin typeface="Times New Roman"/>
                          <a:ea typeface="ＭＳ 明朝"/>
                          <a:cs typeface="Times New Roman"/>
                        </a:rPr>
                        <a:t>Düşük risk</a:t>
                      </a:r>
                      <a:endParaRPr lang="tr-TR" sz="1400" b="1" i="1">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err="1">
                          <a:effectLst/>
                          <a:latin typeface="Times New Roman"/>
                          <a:ea typeface="ＭＳ 明朝"/>
                          <a:cs typeface="Times New Roman"/>
                        </a:rPr>
                        <a:t>Mikrokalsifikasyon</a:t>
                      </a:r>
                      <a:r>
                        <a:rPr lang="tr-TR" sz="1400" dirty="0">
                          <a:effectLst/>
                          <a:latin typeface="Times New Roman"/>
                          <a:ea typeface="ＭＳ 明朝"/>
                          <a:cs typeface="Times New Roman"/>
                        </a:rPr>
                        <a:t>, </a:t>
                      </a:r>
                      <a:r>
                        <a:rPr lang="tr-TR" sz="1400" dirty="0" err="1">
                          <a:effectLst/>
                          <a:latin typeface="Times New Roman"/>
                          <a:ea typeface="ＭＳ 明朝"/>
                          <a:cs typeface="Times New Roman"/>
                        </a:rPr>
                        <a:t>tiroid</a:t>
                      </a:r>
                      <a:r>
                        <a:rPr lang="tr-TR" sz="1400" dirty="0">
                          <a:effectLst/>
                          <a:latin typeface="Times New Roman"/>
                          <a:ea typeface="ＭＳ 明朝"/>
                          <a:cs typeface="Times New Roman"/>
                        </a:rPr>
                        <a:t> dışı uzanım ve uzunlamasına şekil içermeyen düzgün sınırlı </a:t>
                      </a:r>
                      <a:r>
                        <a:rPr lang="tr-TR" sz="1400" dirty="0" err="1">
                          <a:effectLst/>
                          <a:latin typeface="Times New Roman"/>
                          <a:ea typeface="ＭＳ 明朝"/>
                          <a:cs typeface="Times New Roman"/>
                        </a:rPr>
                        <a:t>izoekoik</a:t>
                      </a:r>
                      <a:r>
                        <a:rPr lang="tr-TR" sz="1400" dirty="0">
                          <a:effectLst/>
                          <a:latin typeface="Times New Roman"/>
                          <a:ea typeface="ＭＳ 明朝"/>
                          <a:cs typeface="Times New Roman"/>
                        </a:rPr>
                        <a:t>/</a:t>
                      </a:r>
                      <a:r>
                        <a:rPr lang="tr-TR" sz="1400" dirty="0" err="1">
                          <a:effectLst/>
                          <a:latin typeface="Times New Roman"/>
                          <a:ea typeface="ＭＳ 明朝"/>
                          <a:cs typeface="Times New Roman"/>
                        </a:rPr>
                        <a:t>hiperekoik</a:t>
                      </a:r>
                      <a:r>
                        <a:rPr lang="tr-TR" sz="1400" dirty="0">
                          <a:effectLst/>
                          <a:latin typeface="Times New Roman"/>
                          <a:ea typeface="ＭＳ 明朝"/>
                          <a:cs typeface="Times New Roman"/>
                        </a:rPr>
                        <a:t> </a:t>
                      </a:r>
                      <a:r>
                        <a:rPr lang="tr-TR" sz="1400" dirty="0" err="1">
                          <a:effectLst/>
                          <a:latin typeface="Times New Roman"/>
                          <a:ea typeface="ＭＳ 明朝"/>
                          <a:cs typeface="Times New Roman"/>
                        </a:rPr>
                        <a:t>solid</a:t>
                      </a:r>
                      <a:r>
                        <a:rPr lang="tr-TR" sz="1400" dirty="0">
                          <a:effectLst/>
                          <a:latin typeface="Times New Roman"/>
                          <a:ea typeface="ＭＳ 明朝"/>
                          <a:cs typeface="Times New Roman"/>
                        </a:rPr>
                        <a:t> nodül veya kenarında </a:t>
                      </a:r>
                      <a:r>
                        <a:rPr lang="tr-TR" sz="1400" dirty="0" err="1">
                          <a:effectLst/>
                          <a:latin typeface="Times New Roman"/>
                          <a:ea typeface="ＭＳ 明朝"/>
                          <a:cs typeface="Times New Roman"/>
                        </a:rPr>
                        <a:t>uniform</a:t>
                      </a:r>
                      <a:r>
                        <a:rPr lang="tr-TR" sz="1400" dirty="0">
                          <a:effectLst/>
                          <a:latin typeface="Times New Roman"/>
                          <a:ea typeface="ＭＳ 明朝"/>
                          <a:cs typeface="Times New Roman"/>
                        </a:rPr>
                        <a:t> </a:t>
                      </a:r>
                      <a:r>
                        <a:rPr lang="tr-TR" sz="1400" dirty="0" err="1">
                          <a:effectLst/>
                          <a:latin typeface="Times New Roman"/>
                          <a:ea typeface="ＭＳ 明朝"/>
                          <a:cs typeface="Times New Roman"/>
                        </a:rPr>
                        <a:t>solid</a:t>
                      </a:r>
                      <a:r>
                        <a:rPr lang="tr-TR" sz="1400" dirty="0">
                          <a:effectLst/>
                          <a:latin typeface="Times New Roman"/>
                          <a:ea typeface="ＭＳ 明朝"/>
                          <a:cs typeface="Times New Roman"/>
                        </a:rPr>
                        <a:t> alanlar içeren kısmen </a:t>
                      </a:r>
                      <a:r>
                        <a:rPr lang="tr-TR" sz="1400" dirty="0" err="1">
                          <a:effectLst/>
                          <a:latin typeface="Times New Roman"/>
                          <a:ea typeface="ＭＳ 明朝"/>
                          <a:cs typeface="Times New Roman"/>
                        </a:rPr>
                        <a:t>kistik</a:t>
                      </a:r>
                      <a:r>
                        <a:rPr lang="tr-TR" sz="1400" dirty="0">
                          <a:effectLst/>
                          <a:latin typeface="Times New Roman"/>
                          <a:ea typeface="ＭＳ 明朝"/>
                          <a:cs typeface="Times New Roman"/>
                        </a:rPr>
                        <a:t> nodül</a:t>
                      </a:r>
                      <a:endParaRPr lang="tr-TR" sz="1400" dirty="0">
                        <a:effectLst/>
                        <a:latin typeface="Cambria"/>
                        <a:ea typeface="ＭＳ 明朝"/>
                        <a:cs typeface="Times New Roman"/>
                      </a:endParaRPr>
                    </a:p>
                  </a:txBody>
                  <a:tcPr marL="68580" marR="68580" marT="0" marB="0">
                    <a:solidFill>
                      <a:schemeClr val="bg1">
                        <a:lumMod val="75000"/>
                      </a:schemeClr>
                    </a:solidFill>
                  </a:tcPr>
                </a:tc>
                <a:tc>
                  <a:txBody>
                    <a:bodyPr/>
                    <a:lstStyle/>
                    <a:p>
                      <a:pPr>
                        <a:spcAft>
                          <a:spcPts val="0"/>
                        </a:spcAft>
                      </a:pPr>
                      <a:r>
                        <a:rPr lang="tr-TR" sz="1400" dirty="0">
                          <a:effectLst/>
                          <a:latin typeface="Times New Roman"/>
                          <a:ea typeface="ＭＳ 明朝"/>
                          <a:cs typeface="Times New Roman"/>
                        </a:rPr>
                        <a:t>%5-10</a:t>
                      </a:r>
                      <a:endParaRPr lang="tr-TR" sz="1400" dirty="0">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a:effectLst/>
                          <a:latin typeface="Times New Roman"/>
                          <a:ea typeface="ＭＳ 明朝"/>
                          <a:cs typeface="Times New Roman"/>
                        </a:rPr>
                        <a:t>&gt;1.5cm</a:t>
                      </a:r>
                      <a:endParaRPr lang="tr-TR" sz="1400" dirty="0">
                        <a:effectLst/>
                        <a:latin typeface="Cambri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3"/>
                  </a:ext>
                </a:extLst>
              </a:tr>
              <a:tr h="729387">
                <a:tc>
                  <a:txBody>
                    <a:bodyPr/>
                    <a:lstStyle/>
                    <a:p>
                      <a:pPr>
                        <a:spcAft>
                          <a:spcPts val="0"/>
                        </a:spcAft>
                      </a:pPr>
                      <a:r>
                        <a:rPr lang="tr-TR" sz="1400" b="1" i="1">
                          <a:effectLst/>
                          <a:latin typeface="Times New Roman"/>
                          <a:ea typeface="ＭＳ 明朝"/>
                          <a:cs typeface="Times New Roman"/>
                        </a:rPr>
                        <a:t>Çok düşük risk</a:t>
                      </a:r>
                      <a:endParaRPr lang="tr-TR" sz="1400" b="1" i="1">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err="1">
                          <a:effectLst/>
                          <a:latin typeface="Times New Roman"/>
                          <a:ea typeface="ＭＳ 明朝"/>
                          <a:cs typeface="Times New Roman"/>
                        </a:rPr>
                        <a:t>Ultrasonografik</a:t>
                      </a:r>
                      <a:r>
                        <a:rPr lang="tr-TR" sz="1400" dirty="0">
                          <a:effectLst/>
                          <a:latin typeface="Times New Roman"/>
                          <a:ea typeface="ＭＳ 明朝"/>
                          <a:cs typeface="Times New Roman"/>
                        </a:rPr>
                        <a:t> olarak yüksek, orta veya düşük risk tanımlamaları içinde yer almayan </a:t>
                      </a:r>
                      <a:r>
                        <a:rPr lang="tr-TR" sz="1400" dirty="0" err="1">
                          <a:effectLst/>
                          <a:latin typeface="Times New Roman"/>
                          <a:ea typeface="ＭＳ 明朝"/>
                          <a:cs typeface="Times New Roman"/>
                        </a:rPr>
                        <a:t>spongioform</a:t>
                      </a:r>
                      <a:r>
                        <a:rPr lang="tr-TR" sz="1400" dirty="0">
                          <a:effectLst/>
                          <a:latin typeface="Times New Roman"/>
                          <a:ea typeface="ＭＳ 明朝"/>
                          <a:cs typeface="Times New Roman"/>
                        </a:rPr>
                        <a:t> veya kısmen </a:t>
                      </a:r>
                      <a:r>
                        <a:rPr lang="tr-TR" sz="1400" dirty="0" err="1">
                          <a:effectLst/>
                          <a:latin typeface="Times New Roman"/>
                          <a:ea typeface="ＭＳ 明朝"/>
                          <a:cs typeface="Times New Roman"/>
                        </a:rPr>
                        <a:t>kistik</a:t>
                      </a:r>
                      <a:r>
                        <a:rPr lang="tr-TR" sz="1400" dirty="0">
                          <a:effectLst/>
                          <a:latin typeface="Times New Roman"/>
                          <a:ea typeface="ＭＳ 明朝"/>
                          <a:cs typeface="Times New Roman"/>
                        </a:rPr>
                        <a:t> nodüller</a:t>
                      </a:r>
                      <a:endParaRPr lang="tr-TR" sz="1400" dirty="0">
                        <a:effectLst/>
                        <a:latin typeface="Cambria"/>
                        <a:ea typeface="ＭＳ 明朝"/>
                        <a:cs typeface="Times New Roman"/>
                      </a:endParaRPr>
                    </a:p>
                  </a:txBody>
                  <a:tcPr marL="68580" marR="68580" marT="0" marB="0">
                    <a:solidFill>
                      <a:schemeClr val="bg1">
                        <a:lumMod val="75000"/>
                      </a:schemeClr>
                    </a:solidFill>
                  </a:tcPr>
                </a:tc>
                <a:tc>
                  <a:txBody>
                    <a:bodyPr/>
                    <a:lstStyle/>
                    <a:p>
                      <a:pPr>
                        <a:spcAft>
                          <a:spcPts val="0"/>
                        </a:spcAft>
                      </a:pPr>
                      <a:r>
                        <a:rPr lang="tr-TR" sz="1400">
                          <a:effectLst/>
                          <a:latin typeface="Times New Roman"/>
                          <a:ea typeface="ＭＳ 明朝"/>
                          <a:cs typeface="Times New Roman"/>
                        </a:rPr>
                        <a:t>&lt;%3</a:t>
                      </a:r>
                      <a:endParaRPr lang="tr-TR" sz="1400">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a:effectLst/>
                          <a:latin typeface="Times New Roman"/>
                          <a:ea typeface="ＭＳ 明朝"/>
                          <a:cs typeface="Times New Roman"/>
                        </a:rPr>
                        <a:t>&gt;2cm yapılabilir</a:t>
                      </a:r>
                      <a:endParaRPr lang="tr-TR" sz="1400" dirty="0">
                        <a:effectLst/>
                        <a:latin typeface="Cambria"/>
                        <a:ea typeface="ＭＳ 明朝"/>
                        <a:cs typeface="Times New Roman"/>
                      </a:endParaRPr>
                    </a:p>
                    <a:p>
                      <a:pPr algn="just">
                        <a:spcAft>
                          <a:spcPts val="0"/>
                        </a:spcAft>
                      </a:pPr>
                      <a:r>
                        <a:rPr lang="tr-TR" sz="1400" dirty="0">
                          <a:effectLst/>
                          <a:latin typeface="Times New Roman"/>
                          <a:ea typeface="ＭＳ 明朝"/>
                          <a:cs typeface="Times New Roman"/>
                        </a:rPr>
                        <a:t>İİAB yapılmadan izlem de makul bir seçenektir</a:t>
                      </a:r>
                      <a:endParaRPr lang="tr-TR" sz="1400" dirty="0">
                        <a:effectLst/>
                        <a:latin typeface="Cambri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4"/>
                  </a:ext>
                </a:extLst>
              </a:tr>
              <a:tr h="443711">
                <a:tc>
                  <a:txBody>
                    <a:bodyPr/>
                    <a:lstStyle/>
                    <a:p>
                      <a:pPr>
                        <a:spcAft>
                          <a:spcPts val="0"/>
                        </a:spcAft>
                      </a:pPr>
                      <a:r>
                        <a:rPr lang="tr-TR" sz="1400" b="1" i="1" dirty="0" err="1">
                          <a:effectLst/>
                          <a:latin typeface="Times New Roman"/>
                          <a:ea typeface="ＭＳ 明朝"/>
                          <a:cs typeface="Times New Roman"/>
                        </a:rPr>
                        <a:t>Benign</a:t>
                      </a:r>
                      <a:endParaRPr lang="tr-TR" sz="1400" b="1" i="1" dirty="0">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a:effectLst/>
                          <a:latin typeface="Times New Roman"/>
                          <a:ea typeface="ＭＳ 明朝"/>
                          <a:cs typeface="Times New Roman"/>
                        </a:rPr>
                        <a:t>Pür </a:t>
                      </a:r>
                      <a:r>
                        <a:rPr lang="tr-TR" sz="1400" dirty="0" err="1">
                          <a:effectLst/>
                          <a:latin typeface="Times New Roman"/>
                          <a:ea typeface="ＭＳ 明朝"/>
                          <a:cs typeface="Times New Roman"/>
                        </a:rPr>
                        <a:t>kistik</a:t>
                      </a:r>
                      <a:r>
                        <a:rPr lang="tr-TR" sz="1400" dirty="0">
                          <a:effectLst/>
                          <a:latin typeface="Times New Roman"/>
                          <a:ea typeface="ＭＳ 明朝"/>
                          <a:cs typeface="Times New Roman"/>
                        </a:rPr>
                        <a:t> nodüller (Solid </a:t>
                      </a:r>
                      <a:r>
                        <a:rPr lang="tr-TR" sz="1400" dirty="0" err="1">
                          <a:effectLst/>
                          <a:latin typeface="Times New Roman"/>
                          <a:ea typeface="ＭＳ 明朝"/>
                          <a:cs typeface="Times New Roman"/>
                        </a:rPr>
                        <a:t>komponent</a:t>
                      </a:r>
                      <a:r>
                        <a:rPr lang="tr-TR" sz="1400" dirty="0">
                          <a:effectLst/>
                          <a:latin typeface="Times New Roman"/>
                          <a:ea typeface="ＭＳ 明朝"/>
                          <a:cs typeface="Times New Roman"/>
                        </a:rPr>
                        <a:t> yok)</a:t>
                      </a:r>
                      <a:endParaRPr lang="tr-TR" sz="1400" dirty="0">
                        <a:effectLst/>
                        <a:latin typeface="Cambria"/>
                        <a:ea typeface="ＭＳ 明朝"/>
                        <a:cs typeface="Times New Roman"/>
                      </a:endParaRPr>
                    </a:p>
                  </a:txBody>
                  <a:tcPr marL="68580" marR="68580" marT="0" marB="0">
                    <a:solidFill>
                      <a:schemeClr val="bg1">
                        <a:lumMod val="75000"/>
                      </a:schemeClr>
                    </a:solidFill>
                  </a:tcPr>
                </a:tc>
                <a:tc>
                  <a:txBody>
                    <a:bodyPr/>
                    <a:lstStyle/>
                    <a:p>
                      <a:pPr>
                        <a:spcAft>
                          <a:spcPts val="0"/>
                        </a:spcAft>
                      </a:pPr>
                      <a:r>
                        <a:rPr lang="tr-TR" sz="1400" dirty="0">
                          <a:effectLst/>
                          <a:latin typeface="Times New Roman"/>
                          <a:ea typeface="ＭＳ 明朝"/>
                          <a:cs typeface="Times New Roman"/>
                        </a:rPr>
                        <a:t>&lt;%1</a:t>
                      </a:r>
                      <a:endParaRPr lang="tr-TR" sz="1400" dirty="0">
                        <a:effectLst/>
                        <a:latin typeface="Cambria"/>
                        <a:ea typeface="ＭＳ 明朝"/>
                        <a:cs typeface="Times New Roman"/>
                      </a:endParaRPr>
                    </a:p>
                  </a:txBody>
                  <a:tcPr marL="68580" marR="68580" marT="0" marB="0">
                    <a:solidFill>
                      <a:schemeClr val="bg1">
                        <a:lumMod val="75000"/>
                      </a:schemeClr>
                    </a:solidFill>
                  </a:tcPr>
                </a:tc>
                <a:tc>
                  <a:txBody>
                    <a:bodyPr/>
                    <a:lstStyle/>
                    <a:p>
                      <a:pPr algn="just">
                        <a:spcAft>
                          <a:spcPts val="0"/>
                        </a:spcAft>
                      </a:pPr>
                      <a:r>
                        <a:rPr lang="tr-TR" sz="1400" dirty="0">
                          <a:effectLst/>
                          <a:latin typeface="Times New Roman"/>
                          <a:ea typeface="ＭＳ 明朝"/>
                          <a:cs typeface="Times New Roman"/>
                        </a:rPr>
                        <a:t>Biyopsi </a:t>
                      </a:r>
                      <a:r>
                        <a:rPr lang="tr-TR" sz="1400" dirty="0" smtClean="0">
                          <a:effectLst/>
                          <a:latin typeface="Times New Roman"/>
                          <a:ea typeface="ＭＳ 明朝"/>
                          <a:cs typeface="Times New Roman"/>
                        </a:rPr>
                        <a:t>gereksiz</a:t>
                      </a:r>
                    </a:p>
                    <a:p>
                      <a:pPr marL="0" marR="0" indent="0" algn="just" defTabSz="457200" rtl="0" eaLnBrk="1" fontAlgn="auto" latinLnBrk="0" hangingPunct="1">
                        <a:lnSpc>
                          <a:spcPct val="100000"/>
                        </a:lnSpc>
                        <a:spcBef>
                          <a:spcPts val="0"/>
                        </a:spcBef>
                        <a:spcAft>
                          <a:spcPts val="0"/>
                        </a:spcAft>
                        <a:buClrTx/>
                        <a:buSzTx/>
                        <a:buFontTx/>
                        <a:buNone/>
                        <a:tabLst/>
                        <a:defRPr/>
                      </a:pPr>
                      <a:r>
                        <a:rPr lang="tr-TR" sz="1400" dirty="0" smtClean="0">
                          <a:effectLst/>
                          <a:latin typeface="Times New Roman"/>
                          <a:ea typeface="ＭＳ 明朝"/>
                          <a:cs typeface="Times New Roman"/>
                        </a:rPr>
                        <a:t>(Kist </a:t>
                      </a:r>
                      <a:r>
                        <a:rPr lang="tr-TR" sz="1400" dirty="0" err="1" smtClean="0">
                          <a:effectLst/>
                          <a:latin typeface="Times New Roman"/>
                          <a:ea typeface="ＭＳ 明朝"/>
                          <a:cs typeface="Times New Roman"/>
                        </a:rPr>
                        <a:t>aspirasyonu</a:t>
                      </a:r>
                      <a:r>
                        <a:rPr lang="tr-TR" sz="1400" dirty="0" smtClean="0">
                          <a:effectLst/>
                          <a:latin typeface="Times New Roman"/>
                          <a:ea typeface="ＭＳ 明朝"/>
                          <a:cs typeface="Times New Roman"/>
                        </a:rPr>
                        <a:t>,</a:t>
                      </a:r>
                      <a:r>
                        <a:rPr lang="tr-TR" sz="1400" baseline="0" dirty="0" smtClean="0">
                          <a:effectLst/>
                          <a:latin typeface="Times New Roman"/>
                          <a:ea typeface="ＭＳ 明朝"/>
                          <a:cs typeface="Times New Roman"/>
                        </a:rPr>
                        <a:t> </a:t>
                      </a:r>
                      <a:r>
                        <a:rPr lang="tr-TR" sz="1400" dirty="0" smtClean="0">
                          <a:effectLst/>
                          <a:latin typeface="Times New Roman"/>
                          <a:ea typeface="ＭＳ 明朝"/>
                          <a:cs typeface="Times New Roman"/>
                        </a:rPr>
                        <a:t>semptomlara yönelik veya kozmetik amaçlı planlanabilir.)</a:t>
                      </a:r>
                      <a:endParaRPr lang="tr-TR" sz="1400" dirty="0" smtClean="0">
                        <a:effectLst/>
                        <a:latin typeface="Cambri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8589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ATA </a:t>
            </a:r>
            <a:r>
              <a:rPr lang="en-US" dirty="0" err="1" smtClean="0">
                <a:latin typeface="Times New Roman"/>
                <a:cs typeface="Times New Roman"/>
              </a:rPr>
              <a:t>Kılavuzları</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1996 </a:t>
            </a:r>
            <a:r>
              <a:rPr lang="en-US" dirty="0" smtClean="0">
                <a:latin typeface="Times New Roman"/>
                <a:cs typeface="Times New Roman"/>
                <a:sym typeface="Wingdings"/>
              </a:rPr>
              <a:t> </a:t>
            </a:r>
            <a:r>
              <a:rPr lang="tr-TR" sz="2400" dirty="0">
                <a:latin typeface="Times New Roman"/>
                <a:cs typeface="Times New Roman"/>
              </a:rPr>
              <a:t>“</a:t>
            </a:r>
            <a:r>
              <a:rPr lang="tr-TR" sz="2400" i="1" dirty="0" err="1">
                <a:latin typeface="Times New Roman"/>
                <a:cs typeface="Times New Roman"/>
              </a:rPr>
              <a:t>Tiroid</a:t>
            </a:r>
            <a:r>
              <a:rPr lang="tr-TR" sz="2400" i="1" dirty="0">
                <a:latin typeface="Times New Roman"/>
                <a:cs typeface="Times New Roman"/>
              </a:rPr>
              <a:t> Nodülü ve </a:t>
            </a:r>
            <a:r>
              <a:rPr lang="tr-TR" sz="2400" i="1" dirty="0" err="1">
                <a:latin typeface="Times New Roman"/>
                <a:cs typeface="Times New Roman"/>
              </a:rPr>
              <a:t>Diferansiye</a:t>
            </a:r>
            <a:r>
              <a:rPr lang="tr-TR" sz="2400" i="1" dirty="0">
                <a:latin typeface="Times New Roman"/>
                <a:cs typeface="Times New Roman"/>
              </a:rPr>
              <a:t> </a:t>
            </a:r>
            <a:r>
              <a:rPr lang="tr-TR" sz="2400" i="1" dirty="0" err="1">
                <a:latin typeface="Times New Roman"/>
                <a:cs typeface="Times New Roman"/>
              </a:rPr>
              <a:t>Tiroid</a:t>
            </a:r>
            <a:r>
              <a:rPr lang="tr-TR" sz="2400" i="1" dirty="0">
                <a:latin typeface="Times New Roman"/>
                <a:cs typeface="Times New Roman"/>
              </a:rPr>
              <a:t> Kanseri </a:t>
            </a:r>
            <a:r>
              <a:rPr lang="tr-TR" sz="2400" i="1" dirty="0" smtClean="0">
                <a:latin typeface="Times New Roman"/>
                <a:cs typeface="Times New Roman"/>
              </a:rPr>
              <a:t>				      (</a:t>
            </a:r>
            <a:r>
              <a:rPr lang="tr-TR" sz="2400" i="1" dirty="0">
                <a:latin typeface="Times New Roman"/>
                <a:cs typeface="Times New Roman"/>
              </a:rPr>
              <a:t>DTK) olan Hastalar için Tedavi Rehberi</a:t>
            </a:r>
            <a:r>
              <a:rPr lang="tr-TR" sz="2400" i="1" dirty="0" smtClean="0">
                <a:latin typeface="Times New Roman"/>
                <a:cs typeface="Times New Roman"/>
              </a:rPr>
              <a:t>”</a:t>
            </a:r>
          </a:p>
          <a:p>
            <a:pPr marL="0" indent="0">
              <a:buNone/>
            </a:pPr>
            <a:endParaRPr lang="tr-TR" sz="2400" dirty="0" smtClean="0">
              <a:effectLst/>
              <a:latin typeface="Times New Roman"/>
              <a:cs typeface="Times New Roman"/>
            </a:endParaRPr>
          </a:p>
          <a:p>
            <a:r>
              <a:rPr lang="en-US" dirty="0" smtClean="0">
                <a:latin typeface="Times New Roman"/>
                <a:cs typeface="Times New Roman"/>
              </a:rPr>
              <a:t>2006 </a:t>
            </a:r>
            <a:r>
              <a:rPr lang="en-US" dirty="0" smtClean="0">
                <a:latin typeface="Times New Roman"/>
                <a:cs typeface="Times New Roman"/>
                <a:sym typeface="Wingdings"/>
              </a:rPr>
              <a:t> ilk </a:t>
            </a:r>
            <a:r>
              <a:rPr lang="en-US" dirty="0" err="1" smtClean="0">
                <a:latin typeface="Times New Roman"/>
                <a:cs typeface="Times New Roman"/>
                <a:sym typeface="Wingdings"/>
              </a:rPr>
              <a:t>kılavuz</a:t>
            </a:r>
            <a:endParaRPr lang="tr-TR" dirty="0" smtClean="0">
              <a:latin typeface="Times New Roman"/>
              <a:cs typeface="Times New Roman"/>
              <a:sym typeface="Wingdings"/>
            </a:endParaRPr>
          </a:p>
          <a:p>
            <a:endParaRPr lang="en-US" dirty="0" smtClean="0">
              <a:latin typeface="Times New Roman"/>
              <a:cs typeface="Times New Roman"/>
            </a:endParaRPr>
          </a:p>
          <a:p>
            <a:r>
              <a:rPr lang="en-US" dirty="0" smtClean="0">
                <a:latin typeface="Times New Roman"/>
                <a:cs typeface="Times New Roman"/>
              </a:rPr>
              <a:t>2009 </a:t>
            </a:r>
            <a:r>
              <a:rPr lang="en-US" dirty="0" smtClean="0">
                <a:latin typeface="Times New Roman"/>
                <a:cs typeface="Times New Roman"/>
                <a:sym typeface="Wingdings"/>
              </a:rPr>
              <a:t> ilk </a:t>
            </a:r>
            <a:r>
              <a:rPr lang="en-US" dirty="0" err="1" smtClean="0">
                <a:latin typeface="Times New Roman"/>
                <a:cs typeface="Times New Roman"/>
                <a:sym typeface="Wingdings"/>
              </a:rPr>
              <a:t>güncelleme</a:t>
            </a:r>
            <a:endParaRPr lang="tr-TR" dirty="0" smtClean="0">
              <a:latin typeface="Times New Roman"/>
              <a:cs typeface="Times New Roman"/>
              <a:sym typeface="Wingdings"/>
            </a:endParaRPr>
          </a:p>
          <a:p>
            <a:endParaRPr lang="en-US" dirty="0" smtClean="0">
              <a:latin typeface="Times New Roman"/>
              <a:cs typeface="Times New Roman"/>
            </a:endParaRPr>
          </a:p>
          <a:p>
            <a:r>
              <a:rPr lang="en-US" b="1" dirty="0" smtClean="0">
                <a:latin typeface="Times New Roman"/>
                <a:cs typeface="Times New Roman"/>
              </a:rPr>
              <a:t>2015 </a:t>
            </a:r>
            <a:r>
              <a:rPr lang="en-US" b="1" dirty="0" smtClean="0">
                <a:latin typeface="Times New Roman"/>
                <a:cs typeface="Times New Roman"/>
                <a:sym typeface="Wingdings"/>
              </a:rPr>
              <a:t> son </a:t>
            </a:r>
            <a:r>
              <a:rPr lang="en-US" b="1" dirty="0" err="1" smtClean="0">
                <a:latin typeface="Times New Roman"/>
                <a:cs typeface="Times New Roman"/>
                <a:sym typeface="Wingdings"/>
              </a:rPr>
              <a:t>güncelleme</a:t>
            </a:r>
            <a:endParaRPr lang="en-US" b="1" dirty="0">
              <a:latin typeface="Times New Roman"/>
              <a:cs typeface="Times New Roman"/>
            </a:endParaRPr>
          </a:p>
        </p:txBody>
      </p:sp>
    </p:spTree>
    <p:extLst>
      <p:ext uri="{BB962C8B-B14F-4D97-AF65-F5344CB8AC3E}">
        <p14:creationId xmlns:p14="http://schemas.microsoft.com/office/powerpoint/2010/main" val="275348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err="1" smtClean="0">
                <a:latin typeface="Times New Roman"/>
                <a:cs typeface="Times New Roman"/>
              </a:rPr>
              <a:t>Tiroid</a:t>
            </a:r>
            <a:r>
              <a:rPr lang="tr-TR" sz="2800" dirty="0" smtClean="0">
                <a:latin typeface="Times New Roman"/>
                <a:cs typeface="Times New Roman"/>
              </a:rPr>
              <a:t> </a:t>
            </a:r>
            <a:r>
              <a:rPr lang="tr-TR" sz="2800" dirty="0">
                <a:latin typeface="Times New Roman"/>
                <a:cs typeface="Times New Roman"/>
              </a:rPr>
              <a:t>Nodüllerinin </a:t>
            </a:r>
            <a:r>
              <a:rPr lang="tr-TR" sz="2800" dirty="0" err="1">
                <a:latin typeface="Times New Roman"/>
                <a:cs typeface="Times New Roman"/>
              </a:rPr>
              <a:t>Sonografik</a:t>
            </a:r>
            <a:r>
              <a:rPr lang="tr-TR" sz="2800" dirty="0">
                <a:latin typeface="Times New Roman"/>
                <a:cs typeface="Times New Roman"/>
              </a:rPr>
              <a:t> </a:t>
            </a:r>
            <a:r>
              <a:rPr lang="tr-TR" sz="2800" dirty="0" err="1" smtClean="0">
                <a:latin typeface="Times New Roman"/>
                <a:cs typeface="Times New Roman"/>
              </a:rPr>
              <a:t>Paternine</a:t>
            </a:r>
            <a:r>
              <a:rPr lang="tr-TR" sz="2800" dirty="0" smtClean="0">
                <a:latin typeface="Times New Roman"/>
                <a:cs typeface="Times New Roman"/>
              </a:rPr>
              <a:t> </a:t>
            </a:r>
            <a:r>
              <a:rPr lang="tr-TR" sz="2800" dirty="0">
                <a:latin typeface="Times New Roman"/>
                <a:cs typeface="Times New Roman"/>
              </a:rPr>
              <a:t>Göre </a:t>
            </a:r>
            <a:r>
              <a:rPr lang="tr-TR" sz="2800" dirty="0" err="1">
                <a:latin typeface="Times New Roman"/>
                <a:cs typeface="Times New Roman"/>
              </a:rPr>
              <a:t>Malignite</a:t>
            </a:r>
            <a:r>
              <a:rPr lang="tr-TR" sz="2800" dirty="0">
                <a:latin typeface="Times New Roman"/>
                <a:cs typeface="Times New Roman"/>
              </a:rPr>
              <a:t> </a:t>
            </a:r>
            <a:r>
              <a:rPr lang="tr-TR" sz="2800" dirty="0" smtClean="0">
                <a:latin typeface="Times New Roman"/>
                <a:cs typeface="Times New Roman"/>
              </a:rPr>
              <a:t>Riski</a:t>
            </a:r>
            <a:endParaRPr lang="en-US" sz="2800" dirty="0">
              <a:latin typeface="Times New Roman"/>
              <a:cs typeface="Times New Roman"/>
            </a:endParaRPr>
          </a:p>
        </p:txBody>
      </p:sp>
      <p:pic>
        <p:nvPicPr>
          <p:cNvPr id="4" name="Picture 3" descr="Macintosh HD:Users:Taner:Desktop:ATA 2015 Şekil 1.jpg"/>
          <p:cNvPicPr/>
          <p:nvPr/>
        </p:nvPicPr>
        <p:blipFill>
          <a:blip r:embed="rId2">
            <a:extLst>
              <a:ext uri="{28A0092B-C50C-407E-A947-70E740481C1C}">
                <a14:useLocalDpi xmlns:a14="http://schemas.microsoft.com/office/drawing/2010/main" val="0"/>
              </a:ext>
            </a:extLst>
          </a:blip>
          <a:srcRect/>
          <a:stretch>
            <a:fillRect/>
          </a:stretch>
        </p:blipFill>
        <p:spPr bwMode="auto">
          <a:xfrm>
            <a:off x="995087" y="1417638"/>
            <a:ext cx="7115262" cy="5283749"/>
          </a:xfrm>
          <a:prstGeom prst="rect">
            <a:avLst/>
          </a:prstGeom>
          <a:noFill/>
          <a:ln>
            <a:noFill/>
          </a:ln>
        </p:spPr>
      </p:pic>
    </p:spTree>
    <p:extLst>
      <p:ext uri="{BB962C8B-B14F-4D97-AF65-F5344CB8AC3E}">
        <p14:creationId xmlns:p14="http://schemas.microsoft.com/office/powerpoint/2010/main" val="1822025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894" y="1511624"/>
            <a:ext cx="8229600" cy="4525963"/>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pPr marL="0" indent="0">
              <a:buNone/>
            </a:pPr>
            <a:r>
              <a:rPr lang="tr-TR" dirty="0" err="1" smtClean="0">
                <a:solidFill>
                  <a:schemeClr val="tx1"/>
                </a:solidFill>
                <a:latin typeface="Times New Roman"/>
                <a:cs typeface="Times New Roman"/>
              </a:rPr>
              <a:t>US’de</a:t>
            </a:r>
            <a:r>
              <a:rPr lang="tr-TR" dirty="0" smtClean="0">
                <a:solidFill>
                  <a:schemeClr val="tx1"/>
                </a:solidFill>
                <a:latin typeface="Times New Roman"/>
                <a:cs typeface="Times New Roman"/>
              </a:rPr>
              <a:t> </a:t>
            </a:r>
            <a:r>
              <a:rPr lang="tr-TR" dirty="0" err="1">
                <a:solidFill>
                  <a:schemeClr val="tx1"/>
                </a:solidFill>
                <a:latin typeface="Times New Roman"/>
                <a:cs typeface="Times New Roman"/>
              </a:rPr>
              <a:t>f</a:t>
            </a:r>
            <a:r>
              <a:rPr lang="tr-TR" dirty="0" err="1" smtClean="0">
                <a:solidFill>
                  <a:schemeClr val="tx1"/>
                </a:solidFill>
                <a:latin typeface="Times New Roman"/>
                <a:cs typeface="Times New Roman"/>
              </a:rPr>
              <a:t>olliküler</a:t>
            </a:r>
            <a:r>
              <a:rPr lang="tr-TR" dirty="0" smtClean="0">
                <a:solidFill>
                  <a:schemeClr val="tx1"/>
                </a:solidFill>
                <a:latin typeface="Times New Roman"/>
                <a:cs typeface="Times New Roman"/>
              </a:rPr>
              <a:t> </a:t>
            </a:r>
            <a:r>
              <a:rPr lang="tr-TR" dirty="0" err="1">
                <a:solidFill>
                  <a:schemeClr val="tx1"/>
                </a:solidFill>
                <a:latin typeface="Times New Roman"/>
                <a:cs typeface="Times New Roman"/>
              </a:rPr>
              <a:t>tiroid</a:t>
            </a:r>
            <a:r>
              <a:rPr lang="tr-TR" dirty="0">
                <a:solidFill>
                  <a:schemeClr val="tx1"/>
                </a:solidFill>
                <a:latin typeface="Times New Roman"/>
                <a:cs typeface="Times New Roman"/>
              </a:rPr>
              <a:t> kanserleri (FTK), </a:t>
            </a:r>
            <a:r>
              <a:rPr lang="tr-TR" dirty="0" err="1">
                <a:solidFill>
                  <a:schemeClr val="tx1"/>
                </a:solidFill>
                <a:latin typeface="Times New Roman"/>
                <a:cs typeface="Times New Roman"/>
              </a:rPr>
              <a:t>PTK’dan</a:t>
            </a:r>
            <a:r>
              <a:rPr lang="tr-TR" dirty="0">
                <a:solidFill>
                  <a:schemeClr val="tx1"/>
                </a:solidFill>
                <a:latin typeface="Times New Roman"/>
                <a:cs typeface="Times New Roman"/>
              </a:rPr>
              <a:t> farklı </a:t>
            </a:r>
            <a:r>
              <a:rPr lang="tr-TR" dirty="0" smtClean="0">
                <a:solidFill>
                  <a:schemeClr val="tx1"/>
                </a:solidFill>
                <a:latin typeface="Times New Roman"/>
                <a:cs typeface="Times New Roman"/>
              </a:rPr>
              <a:t>olarak;</a:t>
            </a:r>
          </a:p>
          <a:p>
            <a:r>
              <a:rPr lang="tr-TR" dirty="0">
                <a:solidFill>
                  <a:schemeClr val="tx1"/>
                </a:solidFill>
                <a:latin typeface="Times New Roman"/>
                <a:cs typeface="Times New Roman"/>
              </a:rPr>
              <a:t>	</a:t>
            </a:r>
            <a:r>
              <a:rPr lang="tr-TR" i="1" dirty="0" err="1" smtClean="0">
                <a:solidFill>
                  <a:schemeClr val="tx1"/>
                </a:solidFill>
                <a:latin typeface="Times New Roman"/>
                <a:cs typeface="Times New Roman"/>
              </a:rPr>
              <a:t>intranodüler</a:t>
            </a:r>
            <a:r>
              <a:rPr lang="tr-TR" i="1" dirty="0" smtClean="0">
                <a:solidFill>
                  <a:schemeClr val="tx1"/>
                </a:solidFill>
                <a:latin typeface="Times New Roman"/>
                <a:cs typeface="Times New Roman"/>
              </a:rPr>
              <a:t> </a:t>
            </a:r>
            <a:r>
              <a:rPr lang="tr-TR" i="1" dirty="0">
                <a:latin typeface="Times New Roman"/>
                <a:cs typeface="Times New Roman"/>
              </a:rPr>
              <a:t>damarlanma artışı (bunun </a:t>
            </a:r>
            <a:r>
              <a:rPr lang="tr-TR" i="1" dirty="0" err="1">
                <a:latin typeface="Times New Roman"/>
                <a:cs typeface="Times New Roman"/>
              </a:rPr>
              <a:t>PTK’da</a:t>
            </a:r>
            <a:r>
              <a:rPr lang="tr-TR" i="1" dirty="0">
                <a:latin typeface="Times New Roman"/>
                <a:cs typeface="Times New Roman"/>
              </a:rPr>
              <a:t> bağımsız </a:t>
            </a:r>
            <a:r>
              <a:rPr lang="tr-TR" i="1" dirty="0" err="1">
                <a:latin typeface="Times New Roman"/>
                <a:cs typeface="Times New Roman"/>
              </a:rPr>
              <a:t>prediktif</a:t>
            </a:r>
            <a:r>
              <a:rPr lang="tr-TR" i="1" dirty="0">
                <a:latin typeface="Times New Roman"/>
                <a:cs typeface="Times New Roman"/>
              </a:rPr>
              <a:t> değer taşımadığı gösterilmiştir.</a:t>
            </a:r>
            <a:r>
              <a:rPr lang="tr-TR" i="1" dirty="0" smtClean="0">
                <a:latin typeface="Times New Roman"/>
                <a:cs typeface="Times New Roman"/>
              </a:rPr>
              <a:t>)</a:t>
            </a:r>
            <a:endParaRPr lang="tr-TR" dirty="0" smtClean="0">
              <a:latin typeface="Times New Roman"/>
              <a:cs typeface="Times New Roman"/>
            </a:endParaRPr>
          </a:p>
          <a:p>
            <a:r>
              <a:rPr lang="tr-TR" i="1" dirty="0" smtClean="0">
                <a:latin typeface="Times New Roman"/>
                <a:cs typeface="Times New Roman"/>
              </a:rPr>
              <a:t>daha </a:t>
            </a:r>
            <a:r>
              <a:rPr lang="tr-TR" i="1" dirty="0" err="1">
                <a:latin typeface="Times New Roman"/>
                <a:cs typeface="Times New Roman"/>
              </a:rPr>
              <a:t>izo</a:t>
            </a:r>
            <a:r>
              <a:rPr lang="tr-TR" i="1" dirty="0">
                <a:latin typeface="Times New Roman"/>
                <a:cs typeface="Times New Roman"/>
              </a:rPr>
              <a:t>/</a:t>
            </a:r>
            <a:r>
              <a:rPr lang="tr-TR" i="1" dirty="0" err="1">
                <a:latin typeface="Times New Roman"/>
                <a:cs typeface="Times New Roman"/>
              </a:rPr>
              <a:t>hiperekoik</a:t>
            </a:r>
            <a:r>
              <a:rPr lang="tr-TR" i="1" dirty="0">
                <a:latin typeface="Times New Roman"/>
                <a:cs typeface="Times New Roman"/>
              </a:rPr>
              <a:t> </a:t>
            </a:r>
            <a:r>
              <a:rPr lang="tr-TR" i="1" dirty="0" smtClean="0">
                <a:latin typeface="Times New Roman"/>
                <a:cs typeface="Times New Roman"/>
              </a:rPr>
              <a:t>olma</a:t>
            </a:r>
            <a:r>
              <a:rPr lang="tr-TR" dirty="0" smtClean="0">
                <a:latin typeface="Times New Roman"/>
                <a:cs typeface="Times New Roman"/>
              </a:rPr>
              <a:t> </a:t>
            </a:r>
          </a:p>
          <a:p>
            <a:r>
              <a:rPr lang="tr-TR" i="1" dirty="0" err="1" smtClean="0">
                <a:latin typeface="Times New Roman"/>
                <a:cs typeface="Times New Roman"/>
              </a:rPr>
              <a:t>non</a:t>
            </a:r>
            <a:r>
              <a:rPr lang="tr-TR" i="1" dirty="0" err="1">
                <a:latin typeface="Times New Roman"/>
                <a:cs typeface="Times New Roman"/>
              </a:rPr>
              <a:t>-</a:t>
            </a:r>
            <a:r>
              <a:rPr lang="tr-TR" i="1" dirty="0" err="1" smtClean="0">
                <a:latin typeface="Times New Roman"/>
                <a:cs typeface="Times New Roman"/>
              </a:rPr>
              <a:t>kalsifiye</a:t>
            </a:r>
            <a:r>
              <a:rPr lang="tr-TR" i="1" dirty="0" smtClean="0">
                <a:latin typeface="Times New Roman"/>
                <a:cs typeface="Times New Roman"/>
              </a:rPr>
              <a:t> olma</a:t>
            </a:r>
          </a:p>
          <a:p>
            <a:r>
              <a:rPr lang="tr-TR" i="1" dirty="0" smtClean="0">
                <a:latin typeface="Times New Roman"/>
                <a:cs typeface="Times New Roman"/>
              </a:rPr>
              <a:t>yuvarlak </a:t>
            </a:r>
            <a:r>
              <a:rPr lang="tr-TR" i="1" dirty="0">
                <a:latin typeface="Times New Roman"/>
                <a:cs typeface="Times New Roman"/>
              </a:rPr>
              <a:t>(</a:t>
            </a:r>
            <a:r>
              <a:rPr lang="tr-TR" i="1" dirty="0" err="1">
                <a:latin typeface="Times New Roman"/>
                <a:cs typeface="Times New Roman"/>
              </a:rPr>
              <a:t>transvers</a:t>
            </a:r>
            <a:r>
              <a:rPr lang="tr-TR" i="1" dirty="0">
                <a:latin typeface="Times New Roman"/>
                <a:cs typeface="Times New Roman"/>
              </a:rPr>
              <a:t> </a:t>
            </a:r>
            <a:r>
              <a:rPr lang="tr-TR" i="1" dirty="0" smtClean="0">
                <a:latin typeface="Times New Roman"/>
                <a:cs typeface="Times New Roman"/>
              </a:rPr>
              <a:t>boyutun </a:t>
            </a:r>
            <a:r>
              <a:rPr lang="tr-TR" i="1" dirty="0" err="1">
                <a:latin typeface="Times New Roman"/>
                <a:cs typeface="Times New Roman"/>
              </a:rPr>
              <a:t>anteroposterior</a:t>
            </a:r>
            <a:r>
              <a:rPr lang="tr-TR" i="1" dirty="0">
                <a:latin typeface="Times New Roman"/>
                <a:cs typeface="Times New Roman"/>
              </a:rPr>
              <a:t>  boyuttan daha büyük) </a:t>
            </a:r>
            <a:r>
              <a:rPr lang="tr-TR" i="1" dirty="0" smtClean="0">
                <a:latin typeface="Times New Roman"/>
                <a:cs typeface="Times New Roman"/>
              </a:rPr>
              <a:t>olma</a:t>
            </a:r>
            <a:r>
              <a:rPr lang="tr-TR" dirty="0" smtClean="0">
                <a:latin typeface="Times New Roman"/>
                <a:cs typeface="Times New Roman"/>
              </a:rPr>
              <a:t> </a:t>
            </a:r>
          </a:p>
          <a:p>
            <a:r>
              <a:rPr lang="tr-TR" i="1" dirty="0" smtClean="0">
                <a:latin typeface="Times New Roman"/>
                <a:cs typeface="Times New Roman"/>
              </a:rPr>
              <a:t>daha </a:t>
            </a:r>
            <a:r>
              <a:rPr lang="tr-TR" i="1" dirty="0">
                <a:latin typeface="Times New Roman"/>
                <a:cs typeface="Times New Roman"/>
              </a:rPr>
              <a:t>düzenli sınırlara sahip olma</a:t>
            </a:r>
            <a:r>
              <a:rPr lang="tr-TR" dirty="0">
                <a:latin typeface="Times New Roman"/>
                <a:cs typeface="Times New Roman"/>
              </a:rPr>
              <a:t> </a:t>
            </a:r>
            <a:endParaRPr lang="tr-TR" dirty="0" smtClean="0">
              <a:latin typeface="Times New Roman"/>
              <a:cs typeface="Times New Roman"/>
            </a:endParaRPr>
          </a:p>
          <a:p>
            <a:pPr marL="0" indent="0">
              <a:buNone/>
            </a:pPr>
            <a:r>
              <a:rPr lang="tr-TR" dirty="0">
                <a:latin typeface="Times New Roman"/>
                <a:cs typeface="Times New Roman"/>
              </a:rPr>
              <a:t>	</a:t>
            </a:r>
            <a:r>
              <a:rPr lang="tr-TR" dirty="0" smtClean="0">
                <a:latin typeface="Times New Roman"/>
                <a:cs typeface="Times New Roman"/>
              </a:rPr>
              <a:t>											eğilimindedir</a:t>
            </a:r>
            <a:r>
              <a:rPr lang="tr-TR" dirty="0">
                <a:latin typeface="Times New Roman"/>
                <a:cs typeface="Times New Roman"/>
              </a:rPr>
              <a:t>. </a:t>
            </a:r>
          </a:p>
          <a:p>
            <a:endParaRPr lang="en-US" dirty="0"/>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10] </a:t>
            </a:r>
            <a:r>
              <a:rPr lang="tr-TR" sz="2800" i="1" dirty="0" err="1" smtClean="0">
                <a:latin typeface="Times New Roman"/>
                <a:cs typeface="Times New Roman"/>
              </a:rPr>
              <a:t>Sonografik</a:t>
            </a:r>
            <a:r>
              <a:rPr lang="tr-TR" sz="2800" i="1" dirty="0" smtClean="0">
                <a:latin typeface="Times New Roman"/>
                <a:cs typeface="Times New Roman"/>
              </a:rPr>
              <a:t> </a:t>
            </a:r>
            <a:r>
              <a:rPr lang="tr-TR" sz="2800" i="1" dirty="0">
                <a:latin typeface="Times New Roman"/>
                <a:cs typeface="Times New Roman"/>
              </a:rPr>
              <a:t>özelliklere dayanarak </a:t>
            </a:r>
            <a:r>
              <a:rPr lang="tr-TR" sz="2800" i="1" dirty="0" err="1">
                <a:latin typeface="Times New Roman"/>
                <a:cs typeface="Times New Roman"/>
              </a:rPr>
              <a:t>tiroid</a:t>
            </a:r>
            <a:r>
              <a:rPr lang="tr-TR" sz="2800" i="1" dirty="0">
                <a:latin typeface="Times New Roman"/>
                <a:cs typeface="Times New Roman"/>
              </a:rPr>
              <a:t> nodüllerine tanısal amaçlı İİAB için </a:t>
            </a:r>
            <a:r>
              <a:rPr lang="tr-TR" sz="2800" i="1" dirty="0" smtClean="0">
                <a:latin typeface="Times New Roman"/>
                <a:cs typeface="Times New Roman"/>
              </a:rPr>
              <a:t>öneriler </a:t>
            </a:r>
            <a:endParaRPr lang="en-US" sz="2800" dirty="0">
              <a:latin typeface="Times New Roman"/>
              <a:cs typeface="Times New Roman"/>
            </a:endParaRPr>
          </a:p>
        </p:txBody>
      </p:sp>
    </p:spTree>
    <p:extLst>
      <p:ext uri="{BB962C8B-B14F-4D97-AF65-F5344CB8AC3E}">
        <p14:creationId xmlns:p14="http://schemas.microsoft.com/office/powerpoint/2010/main" val="3899588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615" y="1765098"/>
            <a:ext cx="8229600" cy="3912388"/>
          </a:xfrm>
        </p:spPr>
        <p:style>
          <a:lnRef idx="1">
            <a:schemeClr val="dk1"/>
          </a:lnRef>
          <a:fillRef idx="2">
            <a:schemeClr val="dk1"/>
          </a:fillRef>
          <a:effectRef idx="1">
            <a:schemeClr val="dk1"/>
          </a:effectRef>
          <a:fontRef idx="minor">
            <a:schemeClr val="dk1"/>
          </a:fontRef>
        </p:style>
        <p:txBody>
          <a:bodyPr/>
          <a:lstStyle/>
          <a:p>
            <a:r>
              <a:rPr lang="tr-TR" dirty="0">
                <a:latin typeface="Times New Roman"/>
                <a:cs typeface="Times New Roman"/>
              </a:rPr>
              <a:t>‘Yüksek düzeyde şüphe’ içeren ancak </a:t>
            </a:r>
            <a:r>
              <a:rPr lang="tr-TR" dirty="0" err="1">
                <a:latin typeface="Times New Roman"/>
                <a:cs typeface="Times New Roman"/>
              </a:rPr>
              <a:t>sonografik</a:t>
            </a:r>
            <a:r>
              <a:rPr lang="tr-TR" dirty="0">
                <a:latin typeface="Times New Roman"/>
                <a:cs typeface="Times New Roman"/>
              </a:rPr>
              <a:t> olarak &lt;1cm şüpheli bir </a:t>
            </a:r>
            <a:r>
              <a:rPr lang="tr-TR" dirty="0" err="1">
                <a:latin typeface="Times New Roman"/>
                <a:cs typeface="Times New Roman"/>
              </a:rPr>
              <a:t>tiroid</a:t>
            </a:r>
            <a:r>
              <a:rPr lang="tr-TR" dirty="0">
                <a:latin typeface="Times New Roman"/>
                <a:cs typeface="Times New Roman"/>
              </a:rPr>
              <a:t> </a:t>
            </a:r>
            <a:r>
              <a:rPr lang="tr-TR" dirty="0" smtClean="0">
                <a:latin typeface="Times New Roman"/>
                <a:cs typeface="Times New Roman"/>
              </a:rPr>
              <a:t>nodülünde,</a:t>
            </a:r>
          </a:p>
          <a:p>
            <a:pPr lvl="1"/>
            <a:r>
              <a:rPr lang="tr-TR" dirty="0" smtClean="0">
                <a:latin typeface="Times New Roman"/>
                <a:cs typeface="Times New Roman"/>
              </a:rPr>
              <a:t> </a:t>
            </a:r>
            <a:r>
              <a:rPr lang="tr-TR" dirty="0" err="1">
                <a:latin typeface="Times New Roman"/>
                <a:cs typeface="Times New Roman"/>
              </a:rPr>
              <a:t>tiroid</a:t>
            </a:r>
            <a:r>
              <a:rPr lang="tr-TR" dirty="0">
                <a:latin typeface="Times New Roman"/>
                <a:cs typeface="Times New Roman"/>
              </a:rPr>
              <a:t> dışı yayılım ve lenf </a:t>
            </a:r>
            <a:r>
              <a:rPr lang="tr-TR" dirty="0" err="1">
                <a:latin typeface="Times New Roman"/>
                <a:cs typeface="Times New Roman"/>
              </a:rPr>
              <a:t>nodu</a:t>
            </a:r>
            <a:r>
              <a:rPr lang="tr-TR" dirty="0">
                <a:latin typeface="Times New Roman"/>
                <a:cs typeface="Times New Roman"/>
              </a:rPr>
              <a:t> tutulumu yoksa hemen İİAB yapmak yerine, nodül ve lenf </a:t>
            </a:r>
            <a:r>
              <a:rPr lang="tr-TR" dirty="0" err="1">
                <a:latin typeface="Times New Roman"/>
                <a:cs typeface="Times New Roman"/>
              </a:rPr>
              <a:t>nodlarının</a:t>
            </a:r>
            <a:r>
              <a:rPr lang="tr-TR" dirty="0">
                <a:latin typeface="Times New Roman"/>
                <a:cs typeface="Times New Roman"/>
              </a:rPr>
              <a:t> yakın </a:t>
            </a:r>
            <a:r>
              <a:rPr lang="tr-TR" dirty="0" err="1">
                <a:latin typeface="Times New Roman"/>
                <a:cs typeface="Times New Roman"/>
              </a:rPr>
              <a:t>sonografik</a:t>
            </a:r>
            <a:r>
              <a:rPr lang="tr-TR" dirty="0">
                <a:latin typeface="Times New Roman"/>
                <a:cs typeface="Times New Roman"/>
              </a:rPr>
              <a:t> takibi tercih edilebilir. </a:t>
            </a:r>
            <a:endParaRPr lang="tr-TR" dirty="0" smtClean="0">
              <a:latin typeface="Times New Roman"/>
              <a:cs typeface="Times New Roman"/>
            </a:endParaRPr>
          </a:p>
          <a:p>
            <a:pPr lvl="1"/>
            <a:r>
              <a:rPr lang="tr-TR" dirty="0" smtClean="0">
                <a:latin typeface="Times New Roman"/>
                <a:cs typeface="Times New Roman"/>
              </a:rPr>
              <a:t>Hasta </a:t>
            </a:r>
            <a:r>
              <a:rPr lang="tr-TR" dirty="0">
                <a:latin typeface="Times New Roman"/>
                <a:cs typeface="Times New Roman"/>
              </a:rPr>
              <a:t>yaşı ve tercihi de bu kararı şekillendirebilir. </a:t>
            </a:r>
            <a:endParaRPr lang="en-US" dirty="0">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10] </a:t>
            </a:r>
            <a:r>
              <a:rPr lang="tr-TR" sz="2800" i="1" dirty="0" err="1" smtClean="0">
                <a:latin typeface="Times New Roman"/>
                <a:cs typeface="Times New Roman"/>
              </a:rPr>
              <a:t>Sonografik</a:t>
            </a:r>
            <a:r>
              <a:rPr lang="tr-TR" sz="2800" i="1" dirty="0" smtClean="0">
                <a:latin typeface="Times New Roman"/>
                <a:cs typeface="Times New Roman"/>
              </a:rPr>
              <a:t> </a:t>
            </a:r>
            <a:r>
              <a:rPr lang="tr-TR" sz="2800" i="1" dirty="0">
                <a:latin typeface="Times New Roman"/>
                <a:cs typeface="Times New Roman"/>
              </a:rPr>
              <a:t>özelliklere dayanarak </a:t>
            </a:r>
            <a:r>
              <a:rPr lang="tr-TR" sz="2800" i="1" dirty="0" err="1">
                <a:latin typeface="Times New Roman"/>
                <a:cs typeface="Times New Roman"/>
              </a:rPr>
              <a:t>tiroid</a:t>
            </a:r>
            <a:r>
              <a:rPr lang="tr-TR" sz="2800" i="1" dirty="0">
                <a:latin typeface="Times New Roman"/>
                <a:cs typeface="Times New Roman"/>
              </a:rPr>
              <a:t> nodüllerine tanısal amaçlı İİAB için </a:t>
            </a:r>
            <a:r>
              <a:rPr lang="tr-TR" sz="2800" i="1" dirty="0" smtClean="0">
                <a:latin typeface="Times New Roman"/>
                <a:cs typeface="Times New Roman"/>
              </a:rPr>
              <a:t>öneriler </a:t>
            </a:r>
            <a:endParaRPr lang="en-US" sz="2800" dirty="0">
              <a:latin typeface="Times New Roman"/>
              <a:cs typeface="Times New Roman"/>
            </a:endParaRPr>
          </a:p>
        </p:txBody>
      </p:sp>
    </p:spTree>
    <p:extLst>
      <p:ext uri="{BB962C8B-B14F-4D97-AF65-F5344CB8AC3E}">
        <p14:creationId xmlns:p14="http://schemas.microsoft.com/office/powerpoint/2010/main" val="2006692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4090"/>
            <a:ext cx="8229600" cy="4525963"/>
          </a:xfrm>
        </p:spPr>
        <p:style>
          <a:lnRef idx="1">
            <a:schemeClr val="dk1"/>
          </a:lnRef>
          <a:fillRef idx="2">
            <a:schemeClr val="dk1"/>
          </a:fillRef>
          <a:effectRef idx="1">
            <a:schemeClr val="dk1"/>
          </a:effectRef>
          <a:fontRef idx="minor">
            <a:schemeClr val="dk1"/>
          </a:fontRef>
        </p:style>
        <p:txBody>
          <a:bodyPr>
            <a:normAutofit fontScale="92500"/>
          </a:bodyPr>
          <a:lstStyle/>
          <a:p>
            <a:r>
              <a:rPr lang="tr-TR" dirty="0" err="1">
                <a:latin typeface="Times New Roman"/>
                <a:cs typeface="Times New Roman"/>
              </a:rPr>
              <a:t>Tiroid</a:t>
            </a:r>
            <a:r>
              <a:rPr lang="tr-TR" dirty="0">
                <a:latin typeface="Times New Roman"/>
                <a:cs typeface="Times New Roman"/>
              </a:rPr>
              <a:t> nodülü tespit edildiğinde, ön </a:t>
            </a:r>
            <a:r>
              <a:rPr lang="tr-TR" dirty="0" err="1">
                <a:latin typeface="Times New Roman"/>
                <a:cs typeface="Times New Roman"/>
              </a:rPr>
              <a:t>servikal</a:t>
            </a:r>
            <a:r>
              <a:rPr lang="tr-TR" dirty="0">
                <a:latin typeface="Times New Roman"/>
                <a:cs typeface="Times New Roman"/>
              </a:rPr>
              <a:t> lenf </a:t>
            </a:r>
            <a:r>
              <a:rPr lang="tr-TR" dirty="0" err="1">
                <a:latin typeface="Times New Roman"/>
                <a:cs typeface="Times New Roman"/>
              </a:rPr>
              <a:t>nodlarının</a:t>
            </a:r>
            <a:r>
              <a:rPr lang="tr-TR" dirty="0">
                <a:latin typeface="Times New Roman"/>
                <a:cs typeface="Times New Roman"/>
              </a:rPr>
              <a:t> (</a:t>
            </a:r>
            <a:r>
              <a:rPr lang="tr-TR" dirty="0" err="1">
                <a:latin typeface="Times New Roman"/>
                <a:cs typeface="Times New Roman"/>
              </a:rPr>
              <a:t>servikal</a:t>
            </a:r>
            <a:r>
              <a:rPr lang="tr-TR" dirty="0">
                <a:latin typeface="Times New Roman"/>
                <a:cs typeface="Times New Roman"/>
              </a:rPr>
              <a:t> ve </a:t>
            </a:r>
            <a:r>
              <a:rPr lang="tr-TR" dirty="0" err="1">
                <a:latin typeface="Times New Roman"/>
                <a:cs typeface="Times New Roman"/>
              </a:rPr>
              <a:t>bilateral</a:t>
            </a:r>
            <a:r>
              <a:rPr lang="tr-TR" dirty="0">
                <a:latin typeface="Times New Roman"/>
                <a:cs typeface="Times New Roman"/>
              </a:rPr>
              <a:t>) </a:t>
            </a:r>
            <a:r>
              <a:rPr lang="tr-TR" dirty="0" err="1">
                <a:latin typeface="Times New Roman"/>
                <a:cs typeface="Times New Roman"/>
              </a:rPr>
              <a:t>sonografik</a:t>
            </a:r>
            <a:r>
              <a:rPr lang="tr-TR" dirty="0">
                <a:latin typeface="Times New Roman"/>
                <a:cs typeface="Times New Roman"/>
              </a:rPr>
              <a:t> incelemesi yapılmalıdır. </a:t>
            </a:r>
            <a:endParaRPr lang="tr-TR" dirty="0" smtClean="0">
              <a:latin typeface="Times New Roman"/>
              <a:cs typeface="Times New Roman"/>
            </a:endParaRPr>
          </a:p>
          <a:p>
            <a:r>
              <a:rPr lang="tr-TR" dirty="0" smtClean="0">
                <a:latin typeface="Times New Roman"/>
                <a:cs typeface="Times New Roman"/>
              </a:rPr>
              <a:t>Eğer </a:t>
            </a:r>
            <a:r>
              <a:rPr lang="tr-TR" dirty="0" err="1">
                <a:latin typeface="Times New Roman"/>
                <a:cs typeface="Times New Roman"/>
              </a:rPr>
              <a:t>US’da</a:t>
            </a:r>
            <a:r>
              <a:rPr lang="tr-TR" dirty="0">
                <a:latin typeface="Times New Roman"/>
                <a:cs typeface="Times New Roman"/>
              </a:rPr>
              <a:t> </a:t>
            </a:r>
            <a:r>
              <a:rPr lang="tr-TR" dirty="0" err="1">
                <a:latin typeface="Times New Roman"/>
                <a:cs typeface="Times New Roman"/>
              </a:rPr>
              <a:t>süpheli</a:t>
            </a:r>
            <a:r>
              <a:rPr lang="tr-TR" dirty="0">
                <a:latin typeface="Times New Roman"/>
                <a:cs typeface="Times New Roman"/>
              </a:rPr>
              <a:t> bir lenf </a:t>
            </a:r>
            <a:r>
              <a:rPr lang="tr-TR" dirty="0" err="1">
                <a:latin typeface="Times New Roman"/>
                <a:cs typeface="Times New Roman"/>
              </a:rPr>
              <a:t>nodu</a:t>
            </a:r>
            <a:r>
              <a:rPr lang="tr-TR" dirty="0">
                <a:latin typeface="Times New Roman"/>
                <a:cs typeface="Times New Roman"/>
              </a:rPr>
              <a:t> saptanırsa bu lenf </a:t>
            </a:r>
            <a:r>
              <a:rPr lang="tr-TR" dirty="0" err="1">
                <a:latin typeface="Times New Roman"/>
                <a:cs typeface="Times New Roman"/>
              </a:rPr>
              <a:t>noduna</a:t>
            </a:r>
            <a:r>
              <a:rPr lang="tr-TR" dirty="0">
                <a:latin typeface="Times New Roman"/>
                <a:cs typeface="Times New Roman"/>
              </a:rPr>
              <a:t> İİAB yapılmalı ve gerekli ise </a:t>
            </a:r>
            <a:r>
              <a:rPr lang="tr-TR" dirty="0" err="1">
                <a:latin typeface="Times New Roman"/>
                <a:cs typeface="Times New Roman"/>
              </a:rPr>
              <a:t>wash-out</a:t>
            </a:r>
            <a:r>
              <a:rPr lang="tr-TR" dirty="0">
                <a:latin typeface="Times New Roman"/>
                <a:cs typeface="Times New Roman"/>
              </a:rPr>
              <a:t> tekniği ile </a:t>
            </a:r>
            <a:r>
              <a:rPr lang="tr-TR" dirty="0" err="1" smtClean="0">
                <a:latin typeface="Times New Roman"/>
                <a:cs typeface="Times New Roman"/>
              </a:rPr>
              <a:t>Tg</a:t>
            </a:r>
            <a:r>
              <a:rPr lang="tr-TR" dirty="0" smtClean="0">
                <a:latin typeface="Times New Roman"/>
                <a:cs typeface="Times New Roman"/>
              </a:rPr>
              <a:t> ölçümü </a:t>
            </a:r>
            <a:r>
              <a:rPr lang="tr-TR" dirty="0">
                <a:latin typeface="Times New Roman"/>
                <a:cs typeface="Times New Roman"/>
              </a:rPr>
              <a:t>yapılmalıdır. </a:t>
            </a:r>
            <a:endParaRPr lang="tr-TR" dirty="0" smtClean="0">
              <a:latin typeface="Times New Roman"/>
              <a:cs typeface="Times New Roman"/>
            </a:endParaRPr>
          </a:p>
          <a:p>
            <a:r>
              <a:rPr lang="tr-TR" dirty="0" smtClean="0">
                <a:latin typeface="Times New Roman"/>
                <a:cs typeface="Times New Roman"/>
              </a:rPr>
              <a:t>Ayrıca </a:t>
            </a:r>
            <a:r>
              <a:rPr lang="tr-TR" dirty="0">
                <a:latin typeface="Times New Roman"/>
                <a:cs typeface="Times New Roman"/>
              </a:rPr>
              <a:t>böyle bir durumda </a:t>
            </a:r>
            <a:r>
              <a:rPr lang="tr-TR" dirty="0" err="1">
                <a:latin typeface="Times New Roman"/>
                <a:cs typeface="Times New Roman"/>
              </a:rPr>
              <a:t>sonografik</a:t>
            </a:r>
            <a:r>
              <a:rPr lang="tr-TR" dirty="0">
                <a:latin typeface="Times New Roman"/>
                <a:cs typeface="Times New Roman"/>
              </a:rPr>
              <a:t> özellikleri </a:t>
            </a:r>
            <a:r>
              <a:rPr lang="tr-TR" dirty="0" err="1">
                <a:latin typeface="Times New Roman"/>
                <a:cs typeface="Times New Roman"/>
              </a:rPr>
              <a:t>primer</a:t>
            </a:r>
            <a:r>
              <a:rPr lang="tr-TR" dirty="0">
                <a:latin typeface="Times New Roman"/>
                <a:cs typeface="Times New Roman"/>
              </a:rPr>
              <a:t> tümöre işaret edebileceği düşünülen &lt;1cm nodüllere de US altında İİAB yapılmalıdır.</a:t>
            </a:r>
          </a:p>
          <a:p>
            <a:endParaRPr lang="en-US" dirty="0">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10] </a:t>
            </a:r>
            <a:r>
              <a:rPr lang="tr-TR" sz="2800" i="1" dirty="0" err="1" smtClean="0">
                <a:latin typeface="Times New Roman"/>
                <a:cs typeface="Times New Roman"/>
              </a:rPr>
              <a:t>Sonografik</a:t>
            </a:r>
            <a:r>
              <a:rPr lang="tr-TR" sz="2800" i="1" dirty="0" smtClean="0">
                <a:latin typeface="Times New Roman"/>
                <a:cs typeface="Times New Roman"/>
              </a:rPr>
              <a:t> </a:t>
            </a:r>
            <a:r>
              <a:rPr lang="tr-TR" sz="2800" i="1" dirty="0">
                <a:latin typeface="Times New Roman"/>
                <a:cs typeface="Times New Roman"/>
              </a:rPr>
              <a:t>özelliklere dayanarak </a:t>
            </a:r>
            <a:r>
              <a:rPr lang="tr-TR" sz="2800" i="1" dirty="0" err="1">
                <a:latin typeface="Times New Roman"/>
                <a:cs typeface="Times New Roman"/>
              </a:rPr>
              <a:t>tiroid</a:t>
            </a:r>
            <a:r>
              <a:rPr lang="tr-TR" sz="2800" i="1" dirty="0">
                <a:latin typeface="Times New Roman"/>
                <a:cs typeface="Times New Roman"/>
              </a:rPr>
              <a:t> nodüllerine tanısal amaçlı İİAB için </a:t>
            </a:r>
            <a:r>
              <a:rPr lang="tr-TR" sz="2800" i="1" dirty="0" smtClean="0">
                <a:latin typeface="Times New Roman"/>
                <a:cs typeface="Times New Roman"/>
              </a:rPr>
              <a:t>öneriler </a:t>
            </a:r>
            <a:endParaRPr lang="en-US" sz="2800" dirty="0">
              <a:latin typeface="Times New Roman"/>
              <a:cs typeface="Times New Roman"/>
            </a:endParaRPr>
          </a:p>
        </p:txBody>
      </p:sp>
    </p:spTree>
    <p:extLst>
      <p:ext uri="{BB962C8B-B14F-4D97-AF65-F5344CB8AC3E}">
        <p14:creationId xmlns:p14="http://schemas.microsoft.com/office/powerpoint/2010/main" val="376941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4519"/>
            <a:ext cx="8229600" cy="3087464"/>
          </a:xfrm>
        </p:spPr>
        <p:style>
          <a:lnRef idx="1">
            <a:schemeClr val="dk1"/>
          </a:lnRef>
          <a:fillRef idx="2">
            <a:schemeClr val="dk1"/>
          </a:fillRef>
          <a:effectRef idx="1">
            <a:schemeClr val="dk1"/>
          </a:effectRef>
          <a:fontRef idx="minor">
            <a:schemeClr val="dk1"/>
          </a:fontRef>
        </p:style>
        <p:txBody>
          <a:bodyPr/>
          <a:lstStyle/>
          <a:p>
            <a:r>
              <a:rPr lang="tr-TR" dirty="0" err="1" smtClean="0">
                <a:latin typeface="Times New Roman"/>
                <a:cs typeface="Times New Roman"/>
              </a:rPr>
              <a:t>Elastografi</a:t>
            </a:r>
            <a:r>
              <a:rPr lang="tr-TR" dirty="0" smtClean="0">
                <a:latin typeface="Times New Roman"/>
                <a:cs typeface="Times New Roman"/>
              </a:rPr>
              <a:t>, </a:t>
            </a:r>
          </a:p>
          <a:p>
            <a:pPr lvl="1"/>
            <a:r>
              <a:rPr lang="tr-TR" dirty="0" err="1" smtClean="0">
                <a:latin typeface="Times New Roman"/>
                <a:cs typeface="Times New Roman"/>
              </a:rPr>
              <a:t>non</a:t>
            </a:r>
            <a:r>
              <a:rPr lang="tr-TR" dirty="0" err="1">
                <a:latin typeface="Times New Roman"/>
                <a:cs typeface="Times New Roman"/>
              </a:rPr>
              <a:t>-invaziv</a:t>
            </a:r>
            <a:r>
              <a:rPr lang="tr-TR" dirty="0">
                <a:latin typeface="Times New Roman"/>
                <a:cs typeface="Times New Roman"/>
              </a:rPr>
              <a:t> yollarla kanser riskinin değerlendirilmesinde umut verici bir yöntem </a:t>
            </a:r>
            <a:r>
              <a:rPr lang="tr-TR" dirty="0" smtClean="0">
                <a:latin typeface="Times New Roman"/>
                <a:cs typeface="Times New Roman"/>
              </a:rPr>
              <a:t>olmakla birlikte</a:t>
            </a:r>
            <a:r>
              <a:rPr lang="tr-TR" dirty="0">
                <a:latin typeface="Times New Roman"/>
                <a:cs typeface="Times New Roman"/>
              </a:rPr>
              <a:t>, performansın kişiye ve hastaya göre değişken olması nedenli henüz rutin kullanımda </a:t>
            </a:r>
            <a:r>
              <a:rPr lang="tr-TR" dirty="0" smtClean="0">
                <a:latin typeface="Times New Roman"/>
                <a:cs typeface="Times New Roman"/>
              </a:rPr>
              <a:t>yeri yoktur.</a:t>
            </a:r>
            <a:endParaRPr lang="en-US" dirty="0">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10] </a:t>
            </a:r>
            <a:r>
              <a:rPr lang="tr-TR" sz="2800" i="1" dirty="0" err="1" smtClean="0">
                <a:latin typeface="Times New Roman"/>
                <a:cs typeface="Times New Roman"/>
              </a:rPr>
              <a:t>Sonografik</a:t>
            </a:r>
            <a:r>
              <a:rPr lang="tr-TR" sz="2800" i="1" dirty="0" smtClean="0">
                <a:latin typeface="Times New Roman"/>
                <a:cs typeface="Times New Roman"/>
              </a:rPr>
              <a:t> </a:t>
            </a:r>
            <a:r>
              <a:rPr lang="tr-TR" sz="2800" i="1" dirty="0">
                <a:latin typeface="Times New Roman"/>
                <a:cs typeface="Times New Roman"/>
              </a:rPr>
              <a:t>özelliklere dayanarak </a:t>
            </a:r>
            <a:r>
              <a:rPr lang="tr-TR" sz="2800" i="1" dirty="0" err="1">
                <a:latin typeface="Times New Roman"/>
                <a:cs typeface="Times New Roman"/>
              </a:rPr>
              <a:t>tiroid</a:t>
            </a:r>
            <a:r>
              <a:rPr lang="tr-TR" sz="2800" i="1" dirty="0">
                <a:latin typeface="Times New Roman"/>
                <a:cs typeface="Times New Roman"/>
              </a:rPr>
              <a:t> nodüllerine tanısal amaçlı İİAB için </a:t>
            </a:r>
            <a:r>
              <a:rPr lang="tr-TR" sz="2800" i="1" dirty="0" smtClean="0">
                <a:latin typeface="Times New Roman"/>
                <a:cs typeface="Times New Roman"/>
              </a:rPr>
              <a:t>öneriler </a:t>
            </a:r>
            <a:endParaRPr lang="en-US" sz="2800" dirty="0">
              <a:latin typeface="Times New Roman"/>
              <a:cs typeface="Times New Roman"/>
            </a:endParaRPr>
          </a:p>
        </p:txBody>
      </p:sp>
    </p:spTree>
    <p:extLst>
      <p:ext uri="{BB962C8B-B14F-4D97-AF65-F5344CB8AC3E}">
        <p14:creationId xmlns:p14="http://schemas.microsoft.com/office/powerpoint/2010/main" val="848571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[A 11] </a:t>
            </a:r>
            <a:r>
              <a:rPr lang="tr-TR" sz="2800" i="1" dirty="0" err="1" smtClean="0">
                <a:latin typeface="Times New Roman"/>
                <a:cs typeface="Times New Roman"/>
              </a:rPr>
              <a:t>Tiroid</a:t>
            </a:r>
            <a:r>
              <a:rPr lang="tr-TR" sz="2800" i="1" dirty="0" smtClean="0">
                <a:latin typeface="Times New Roman"/>
                <a:cs typeface="Times New Roman"/>
              </a:rPr>
              <a:t> </a:t>
            </a:r>
            <a:r>
              <a:rPr lang="tr-TR" sz="2800" i="1" dirty="0">
                <a:latin typeface="Times New Roman"/>
                <a:cs typeface="Times New Roman"/>
              </a:rPr>
              <a:t>nodülü olan hastalarda İİAB, sitoloji yorumlanması ve moleküler testlerin rolü nedir? </a:t>
            </a:r>
            <a:endParaRPr lang="en-US" sz="2800" dirty="0">
              <a:latin typeface="Times New Roman"/>
              <a:cs typeface="Times New Roman"/>
            </a:endParaRPr>
          </a:p>
        </p:txBody>
      </p:sp>
      <p:sp>
        <p:nvSpPr>
          <p:cNvPr id="3" name="Content Placeholder 2"/>
          <p:cNvSpPr>
            <a:spLocks noGrp="1"/>
          </p:cNvSpPr>
          <p:nvPr>
            <p:ph idx="1"/>
          </p:nvPr>
        </p:nvSpPr>
        <p:spPr>
          <a:xfrm>
            <a:off x="457200" y="1600200"/>
            <a:ext cx="8229600" cy="2092317"/>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en-US" sz="2800" b="1" dirty="0">
                <a:latin typeface="Times New Roman"/>
                <a:cs typeface="Times New Roman"/>
              </a:rPr>
              <a:t>ÖNERİ 9</a:t>
            </a:r>
            <a:endParaRPr lang="tr-TR" sz="2800" dirty="0">
              <a:latin typeface="Times New Roman"/>
              <a:cs typeface="Times New Roman"/>
            </a:endParaRPr>
          </a:p>
          <a:p>
            <a:r>
              <a:rPr lang="en-US" sz="2800" i="1" dirty="0" err="1">
                <a:latin typeface="Times New Roman"/>
                <a:cs typeface="Times New Roman"/>
              </a:rPr>
              <a:t>Tiroid</a:t>
            </a:r>
            <a:r>
              <a:rPr lang="en-US" sz="2800" i="1" dirty="0">
                <a:latin typeface="Times New Roman"/>
                <a:cs typeface="Times New Roman"/>
              </a:rPr>
              <a:t> </a:t>
            </a:r>
            <a:r>
              <a:rPr lang="en-US" sz="2800" i="1" dirty="0" err="1">
                <a:latin typeface="Times New Roman"/>
                <a:cs typeface="Times New Roman"/>
              </a:rPr>
              <a:t>nodüllerinden</a:t>
            </a:r>
            <a:r>
              <a:rPr lang="en-US" sz="2800" i="1" dirty="0">
                <a:latin typeface="Times New Roman"/>
                <a:cs typeface="Times New Roman"/>
              </a:rPr>
              <a:t> </a:t>
            </a:r>
            <a:r>
              <a:rPr lang="en-US" sz="2800" i="1" dirty="0" err="1">
                <a:latin typeface="Times New Roman"/>
                <a:cs typeface="Times New Roman"/>
              </a:rPr>
              <a:t>yapılan</a:t>
            </a:r>
            <a:r>
              <a:rPr lang="en-US" sz="2800" i="1" dirty="0">
                <a:latin typeface="Times New Roman"/>
                <a:cs typeface="Times New Roman"/>
              </a:rPr>
              <a:t> İİAB </a:t>
            </a:r>
            <a:r>
              <a:rPr lang="en-US" sz="2800" i="1" dirty="0" err="1">
                <a:latin typeface="Times New Roman"/>
                <a:cs typeface="Times New Roman"/>
              </a:rPr>
              <a:t>sitopatolojisinin</a:t>
            </a:r>
            <a:r>
              <a:rPr lang="en-US" sz="2800" i="1" dirty="0">
                <a:latin typeface="Times New Roman"/>
                <a:cs typeface="Times New Roman"/>
              </a:rPr>
              <a:t> </a:t>
            </a:r>
            <a:r>
              <a:rPr lang="en-US" sz="2800" i="1" dirty="0" err="1">
                <a:latin typeface="Times New Roman"/>
                <a:cs typeface="Times New Roman"/>
              </a:rPr>
              <a:t>raporlanması</a:t>
            </a:r>
            <a:r>
              <a:rPr lang="en-US" sz="2800" i="1" dirty="0">
                <a:latin typeface="Times New Roman"/>
                <a:cs typeface="Times New Roman"/>
              </a:rPr>
              <a:t> Bethesda </a:t>
            </a:r>
            <a:r>
              <a:rPr lang="en-US" sz="2800" i="1" dirty="0" err="1">
                <a:latin typeface="Times New Roman"/>
                <a:cs typeface="Times New Roman"/>
              </a:rPr>
              <a:t>Diagnostik</a:t>
            </a:r>
            <a:r>
              <a:rPr lang="en-US" sz="2800" i="1" dirty="0">
                <a:latin typeface="Times New Roman"/>
                <a:cs typeface="Times New Roman"/>
              </a:rPr>
              <a:t> </a:t>
            </a:r>
            <a:r>
              <a:rPr lang="en-US" sz="2800" i="1" dirty="0" err="1">
                <a:latin typeface="Times New Roman"/>
                <a:cs typeface="Times New Roman"/>
              </a:rPr>
              <a:t>Sınıflamasına</a:t>
            </a:r>
            <a:r>
              <a:rPr lang="en-US" sz="2800" i="1" dirty="0">
                <a:latin typeface="Times New Roman"/>
                <a:cs typeface="Times New Roman"/>
              </a:rPr>
              <a:t> </a:t>
            </a:r>
            <a:r>
              <a:rPr lang="en-US" sz="2800" i="1" dirty="0" err="1">
                <a:latin typeface="Times New Roman"/>
                <a:cs typeface="Times New Roman"/>
              </a:rPr>
              <a:t>göre</a:t>
            </a:r>
            <a:r>
              <a:rPr lang="en-US" sz="2800" i="1" dirty="0">
                <a:latin typeface="Times New Roman"/>
                <a:cs typeface="Times New Roman"/>
              </a:rPr>
              <a:t> </a:t>
            </a:r>
            <a:r>
              <a:rPr lang="en-US" sz="2800" i="1" dirty="0" err="1">
                <a:latin typeface="Times New Roman"/>
                <a:cs typeface="Times New Roman"/>
              </a:rPr>
              <a:t>yapılmalıdır</a:t>
            </a:r>
            <a:r>
              <a:rPr lang="en-US" sz="2800" i="1" dirty="0">
                <a:latin typeface="Times New Roman"/>
                <a:cs typeface="Times New Roman"/>
              </a:rPr>
              <a:t> </a:t>
            </a:r>
            <a:r>
              <a:rPr lang="en-US" sz="2800" b="1" i="1" dirty="0">
                <a:solidFill>
                  <a:srgbClr val="FF0000"/>
                </a:solidFill>
                <a:latin typeface="Times New Roman"/>
                <a:cs typeface="Times New Roman"/>
              </a:rPr>
              <a:t>(</a:t>
            </a:r>
            <a:r>
              <a:rPr lang="en-US" sz="2800" b="1" i="1" dirty="0" err="1">
                <a:solidFill>
                  <a:srgbClr val="FF0000"/>
                </a:solidFill>
                <a:latin typeface="Times New Roman"/>
                <a:cs typeface="Times New Roman"/>
              </a:rPr>
              <a:t>Güçlü</a:t>
            </a:r>
            <a:r>
              <a:rPr lang="en-US" sz="2800" b="1" i="1" dirty="0">
                <a:solidFill>
                  <a:srgbClr val="FF0000"/>
                </a:solidFill>
                <a:latin typeface="Times New Roman"/>
                <a:cs typeface="Times New Roman"/>
              </a:rPr>
              <a:t> </a:t>
            </a:r>
            <a:r>
              <a:rPr lang="en-US" sz="2800" b="1" i="1" dirty="0" err="1">
                <a:solidFill>
                  <a:srgbClr val="FF0000"/>
                </a:solidFill>
                <a:latin typeface="Times New Roman"/>
                <a:cs typeface="Times New Roman"/>
              </a:rPr>
              <a:t>öneri</a:t>
            </a:r>
            <a:r>
              <a:rPr lang="en-US" sz="2800" b="1" i="1" dirty="0">
                <a:solidFill>
                  <a:srgbClr val="FF0000"/>
                </a:solidFill>
                <a:latin typeface="Times New Roman"/>
                <a:cs typeface="Times New Roman"/>
              </a:rPr>
              <a:t>, </a:t>
            </a:r>
            <a:r>
              <a:rPr lang="en-US" sz="2800" b="1" i="1" dirty="0" err="1">
                <a:solidFill>
                  <a:srgbClr val="FF0000"/>
                </a:solidFill>
                <a:latin typeface="Times New Roman"/>
                <a:cs typeface="Times New Roman"/>
              </a:rPr>
              <a:t>orta</a:t>
            </a:r>
            <a:r>
              <a:rPr lang="en-US" sz="2800" b="1" i="1" dirty="0">
                <a:solidFill>
                  <a:srgbClr val="FF0000"/>
                </a:solidFill>
                <a:latin typeface="Times New Roman"/>
                <a:cs typeface="Times New Roman"/>
              </a:rPr>
              <a:t> </a:t>
            </a:r>
            <a:r>
              <a:rPr lang="en-US" sz="2800" b="1" i="1" dirty="0" err="1">
                <a:solidFill>
                  <a:srgbClr val="FF0000"/>
                </a:solidFill>
                <a:latin typeface="Times New Roman"/>
                <a:cs typeface="Times New Roman"/>
              </a:rPr>
              <a:t>düzey</a:t>
            </a:r>
            <a:r>
              <a:rPr lang="en-US" sz="2800" b="1" i="1" dirty="0">
                <a:solidFill>
                  <a:srgbClr val="FF0000"/>
                </a:solidFill>
                <a:latin typeface="Times New Roman"/>
                <a:cs typeface="Times New Roman"/>
              </a:rPr>
              <a:t> </a:t>
            </a:r>
            <a:r>
              <a:rPr lang="en-US" sz="2800" b="1" i="1" dirty="0" err="1">
                <a:solidFill>
                  <a:srgbClr val="FF0000"/>
                </a:solidFill>
                <a:latin typeface="Times New Roman"/>
                <a:cs typeface="Times New Roman"/>
              </a:rPr>
              <a:t>kanıt</a:t>
            </a:r>
            <a:r>
              <a:rPr lang="en-US" sz="2800" b="1" i="1" dirty="0" smtClean="0">
                <a:solidFill>
                  <a:srgbClr val="FF0000"/>
                </a:solidFill>
                <a:latin typeface="Times New Roman"/>
                <a:cs typeface="Times New Roman"/>
              </a:rPr>
              <a:t>)</a:t>
            </a:r>
            <a:endParaRPr lang="tr-TR" sz="2800" i="1" dirty="0">
              <a:solidFill>
                <a:srgbClr val="FF0000"/>
              </a:solidFill>
              <a:latin typeface="Times New Roman"/>
              <a:cs typeface="Times New Roman"/>
            </a:endParaRPr>
          </a:p>
          <a:p>
            <a:endParaRPr lang="en-US" sz="2800" dirty="0">
              <a:latin typeface="Times New Roman"/>
              <a:cs typeface="Times New Roman"/>
            </a:endParaRPr>
          </a:p>
        </p:txBody>
      </p:sp>
      <p:sp>
        <p:nvSpPr>
          <p:cNvPr id="4" name="TextBox 3"/>
          <p:cNvSpPr txBox="1"/>
          <p:nvPr/>
        </p:nvSpPr>
        <p:spPr>
          <a:xfrm>
            <a:off x="1343248" y="4157443"/>
            <a:ext cx="6792975"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2400" dirty="0" err="1">
                <a:latin typeface="Times New Roman"/>
                <a:cs typeface="Times New Roman"/>
              </a:rPr>
              <a:t>Bethesda</a:t>
            </a:r>
            <a:r>
              <a:rPr lang="tr-TR" sz="2400" dirty="0">
                <a:latin typeface="Times New Roman"/>
                <a:cs typeface="Times New Roman"/>
              </a:rPr>
              <a:t> Sistemine göre 6 tanısal kategori bulunmakta ve literatür taramaları ve uzman görüşleri göz önüne alınarak her kategori için ön görülen bir kanser riski bulunmaktadır </a:t>
            </a:r>
            <a:endParaRPr lang="en-US" sz="2400" dirty="0">
              <a:latin typeface="Times New Roman"/>
              <a:cs typeface="Times New Roman"/>
            </a:endParaRPr>
          </a:p>
        </p:txBody>
      </p:sp>
    </p:spTree>
    <p:extLst>
      <p:ext uri="{BB962C8B-B14F-4D97-AF65-F5344CB8AC3E}">
        <p14:creationId xmlns:p14="http://schemas.microsoft.com/office/powerpoint/2010/main" val="4134659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err="1">
                <a:latin typeface="Times New Roman"/>
                <a:cs typeface="Times New Roman"/>
              </a:rPr>
              <a:t>Tiroid</a:t>
            </a:r>
            <a:r>
              <a:rPr lang="tr-TR" sz="2800" dirty="0">
                <a:latin typeface="Times New Roman"/>
                <a:cs typeface="Times New Roman"/>
              </a:rPr>
              <a:t> </a:t>
            </a:r>
            <a:r>
              <a:rPr lang="tr-TR" sz="2800" dirty="0" err="1">
                <a:latin typeface="Times New Roman"/>
                <a:cs typeface="Times New Roman"/>
              </a:rPr>
              <a:t>Sitopatolojisi</a:t>
            </a:r>
            <a:r>
              <a:rPr lang="tr-TR" sz="2800" dirty="0">
                <a:latin typeface="Times New Roman"/>
                <a:cs typeface="Times New Roman"/>
              </a:rPr>
              <a:t> Raporunda </a:t>
            </a:r>
            <a:r>
              <a:rPr lang="tr-TR" sz="2800" dirty="0" err="1">
                <a:latin typeface="Times New Roman"/>
                <a:cs typeface="Times New Roman"/>
              </a:rPr>
              <a:t>Bethesda</a:t>
            </a:r>
            <a:r>
              <a:rPr lang="tr-TR" sz="2800" dirty="0">
                <a:latin typeface="Times New Roman"/>
                <a:cs typeface="Times New Roman"/>
              </a:rPr>
              <a:t> Sınıflaması: Tanısal Kategoriler ve </a:t>
            </a:r>
            <a:r>
              <a:rPr lang="tr-TR" sz="2800" dirty="0" err="1">
                <a:latin typeface="Times New Roman"/>
                <a:cs typeface="Times New Roman"/>
              </a:rPr>
              <a:t>Malignite</a:t>
            </a:r>
            <a:r>
              <a:rPr lang="tr-TR" sz="2800" dirty="0">
                <a:latin typeface="Times New Roman"/>
                <a:cs typeface="Times New Roman"/>
              </a:rPr>
              <a:t> Riski</a:t>
            </a:r>
            <a:r>
              <a:rPr lang="tr-TR" sz="2800" b="1" dirty="0">
                <a:latin typeface="Times New Roman"/>
                <a:cs typeface="Times New Roman"/>
              </a:rPr>
              <a:t> </a:t>
            </a:r>
            <a:endParaRPr lang="en-US" sz="2800" dirty="0">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963225"/>
              </p:ext>
            </p:extLst>
          </p:nvPr>
        </p:nvGraphicFramePr>
        <p:xfrm>
          <a:off x="0" y="1600199"/>
          <a:ext cx="9144000" cy="4480260"/>
        </p:xfrm>
        <a:graphic>
          <a:graphicData uri="http://schemas.openxmlformats.org/drawingml/2006/table">
            <a:tbl>
              <a:tblPr firstRow="1" bandRow="1">
                <a:tableStyleId>{616DA210-FB5B-4158-B5E0-FEB733F419BA}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07451">
                <a:tc>
                  <a:txBody>
                    <a:bodyPr/>
                    <a:lstStyle/>
                    <a:p>
                      <a:pPr algn="ctr">
                        <a:spcAft>
                          <a:spcPts val="0"/>
                        </a:spcAft>
                      </a:pPr>
                      <a:r>
                        <a:rPr lang="tr-TR" sz="2000" dirty="0">
                          <a:effectLst/>
                          <a:latin typeface="Times New Roman"/>
                          <a:ea typeface="ＭＳ 明朝"/>
                          <a:cs typeface="Times New Roman"/>
                        </a:rPr>
                        <a:t>Tanısal Kategori</a:t>
                      </a:r>
                    </a:p>
                  </a:txBody>
                  <a:tcPr marL="68580" marR="68580" marT="0" marB="0"/>
                </a:tc>
                <a:tc>
                  <a:txBody>
                    <a:bodyPr/>
                    <a:lstStyle/>
                    <a:p>
                      <a:pPr algn="ctr">
                        <a:spcAft>
                          <a:spcPts val="0"/>
                        </a:spcAft>
                      </a:pPr>
                      <a:r>
                        <a:rPr lang="tr-TR" sz="2000">
                          <a:effectLst/>
                          <a:latin typeface="Times New Roman"/>
                          <a:ea typeface="ＭＳ 明朝"/>
                          <a:cs typeface="Times New Roman"/>
                        </a:rPr>
                        <a:t>Bethesda Sınflamasına Göre Öngörülen Malignite Riski (%)*</a:t>
                      </a:r>
                    </a:p>
                  </a:txBody>
                  <a:tcPr marL="68580" marR="68580" marT="0" marB="0"/>
                </a:tc>
                <a:tc>
                  <a:txBody>
                    <a:bodyPr/>
                    <a:lstStyle/>
                    <a:p>
                      <a:pPr algn="ctr">
                        <a:spcAft>
                          <a:spcPts val="0"/>
                        </a:spcAft>
                      </a:pPr>
                      <a:r>
                        <a:rPr lang="tr-TR" sz="2000">
                          <a:effectLst/>
                          <a:latin typeface="Times New Roman"/>
                          <a:ea typeface="ＭＳ 明朝"/>
                          <a:cs typeface="Times New Roman"/>
                        </a:rPr>
                        <a:t>Cerrahi Olarak Çıkartılan Nodüllerin Gerçek Riski</a:t>
                      </a:r>
                    </a:p>
                    <a:p>
                      <a:pPr algn="ctr">
                        <a:spcAft>
                          <a:spcPts val="0"/>
                        </a:spcAft>
                      </a:pPr>
                      <a:r>
                        <a:rPr lang="tr-TR" sz="2000">
                          <a:effectLst/>
                          <a:latin typeface="Times New Roman"/>
                          <a:ea typeface="ＭＳ 明朝"/>
                          <a:cs typeface="Times New Roman"/>
                        </a:rPr>
                        <a:t>(%, Ortalama)**</a:t>
                      </a:r>
                    </a:p>
                  </a:txBody>
                  <a:tcPr marL="68580" marR="68580" marT="0" marB="0"/>
                </a:tc>
                <a:extLst>
                  <a:ext uri="{0D108BD9-81ED-4DB2-BD59-A6C34878D82A}">
                    <a16:rowId xmlns:a16="http://schemas.microsoft.com/office/drawing/2014/main" val="10000"/>
                  </a:ext>
                </a:extLst>
              </a:tr>
              <a:tr h="492710">
                <a:tc>
                  <a:txBody>
                    <a:bodyPr/>
                    <a:lstStyle/>
                    <a:p>
                      <a:pPr algn="ctr"/>
                      <a:r>
                        <a:rPr lang="tr-TR" sz="2000">
                          <a:effectLst/>
                          <a:latin typeface="Times New Roman"/>
                          <a:cs typeface="Times New Roman"/>
                        </a:rPr>
                        <a:t>Tanısal olmayan / Yetersiz</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1-4</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20 (9-32)</a:t>
                      </a:r>
                    </a:p>
                  </a:txBody>
                  <a:tcPr marL="68580" marR="68580" marT="0" marB="0">
                    <a:solidFill>
                      <a:schemeClr val="bg1">
                        <a:lumMod val="75000"/>
                      </a:schemeClr>
                    </a:solidFill>
                  </a:tcPr>
                </a:tc>
                <a:extLst>
                  <a:ext uri="{0D108BD9-81ED-4DB2-BD59-A6C34878D82A}">
                    <a16:rowId xmlns:a16="http://schemas.microsoft.com/office/drawing/2014/main" val="10001"/>
                  </a:ext>
                </a:extLst>
              </a:tr>
              <a:tr h="492710">
                <a:tc>
                  <a:txBody>
                    <a:bodyPr/>
                    <a:lstStyle/>
                    <a:p>
                      <a:pPr algn="ctr">
                        <a:spcAft>
                          <a:spcPts val="0"/>
                        </a:spcAft>
                      </a:pPr>
                      <a:r>
                        <a:rPr lang="tr-TR" sz="2000">
                          <a:effectLst/>
                          <a:latin typeface="Times New Roman"/>
                          <a:ea typeface="ＭＳ 明朝"/>
                          <a:cs typeface="Times New Roman"/>
                        </a:rPr>
                        <a:t>Benign</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0-3</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2.5 (1-10)</a:t>
                      </a:r>
                    </a:p>
                  </a:txBody>
                  <a:tcPr marL="68580" marR="68580" marT="0" marB="0">
                    <a:solidFill>
                      <a:schemeClr val="bg1">
                        <a:lumMod val="75000"/>
                      </a:schemeClr>
                    </a:solidFill>
                  </a:tcPr>
                </a:tc>
                <a:extLst>
                  <a:ext uri="{0D108BD9-81ED-4DB2-BD59-A6C34878D82A}">
                    <a16:rowId xmlns:a16="http://schemas.microsoft.com/office/drawing/2014/main" val="10002"/>
                  </a:ext>
                </a:extLst>
              </a:tr>
              <a:tr h="492710">
                <a:tc>
                  <a:txBody>
                    <a:bodyPr/>
                    <a:lstStyle/>
                    <a:p>
                      <a:pPr algn="ctr">
                        <a:spcAft>
                          <a:spcPts val="0"/>
                        </a:spcAft>
                      </a:pPr>
                      <a:r>
                        <a:rPr lang="tr-TR" sz="2000">
                          <a:effectLst/>
                          <a:latin typeface="Times New Roman"/>
                          <a:ea typeface="ＭＳ 明朝"/>
                          <a:cs typeface="Times New Roman"/>
                        </a:rPr>
                        <a:t>AUS/FLUS</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5-15</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14 (6-48)</a:t>
                      </a:r>
                    </a:p>
                  </a:txBody>
                  <a:tcPr marL="68580" marR="68580" marT="0" marB="0">
                    <a:solidFill>
                      <a:schemeClr val="bg1">
                        <a:lumMod val="75000"/>
                      </a:schemeClr>
                    </a:solidFill>
                  </a:tcPr>
                </a:tc>
                <a:extLst>
                  <a:ext uri="{0D108BD9-81ED-4DB2-BD59-A6C34878D82A}">
                    <a16:rowId xmlns:a16="http://schemas.microsoft.com/office/drawing/2014/main" val="10003"/>
                  </a:ext>
                </a:extLst>
              </a:tr>
              <a:tr h="492710">
                <a:tc>
                  <a:txBody>
                    <a:bodyPr/>
                    <a:lstStyle/>
                    <a:p>
                      <a:pPr algn="ctr">
                        <a:spcAft>
                          <a:spcPts val="0"/>
                        </a:spcAft>
                      </a:pPr>
                      <a:r>
                        <a:rPr lang="tr-TR" sz="2000">
                          <a:effectLst/>
                          <a:latin typeface="Times New Roman"/>
                          <a:ea typeface="ＭＳ 明朝"/>
                          <a:cs typeface="Times New Roman"/>
                        </a:rPr>
                        <a:t>Folliküler Neoplazi</a:t>
                      </a:r>
                    </a:p>
                  </a:txBody>
                  <a:tcPr marL="68580" marR="68580" marT="0" marB="0">
                    <a:solidFill>
                      <a:schemeClr val="bg1">
                        <a:lumMod val="75000"/>
                      </a:schemeClr>
                    </a:solidFill>
                  </a:tcPr>
                </a:tc>
                <a:tc>
                  <a:txBody>
                    <a:bodyPr/>
                    <a:lstStyle/>
                    <a:p>
                      <a:pPr algn="ctr">
                        <a:spcAft>
                          <a:spcPts val="0"/>
                        </a:spcAft>
                      </a:pPr>
                      <a:r>
                        <a:rPr lang="tr-TR" sz="2000" dirty="0">
                          <a:effectLst/>
                          <a:latin typeface="Times New Roman"/>
                          <a:ea typeface="ＭＳ 明朝"/>
                          <a:cs typeface="Times New Roman"/>
                        </a:rPr>
                        <a:t>15-30</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25 (14-34)</a:t>
                      </a:r>
                    </a:p>
                  </a:txBody>
                  <a:tcPr marL="68580" marR="68580" marT="0" marB="0">
                    <a:solidFill>
                      <a:schemeClr val="bg1">
                        <a:lumMod val="75000"/>
                      </a:schemeClr>
                    </a:solidFill>
                  </a:tcPr>
                </a:tc>
                <a:extLst>
                  <a:ext uri="{0D108BD9-81ED-4DB2-BD59-A6C34878D82A}">
                    <a16:rowId xmlns:a16="http://schemas.microsoft.com/office/drawing/2014/main" val="10004"/>
                  </a:ext>
                </a:extLst>
              </a:tr>
              <a:tr h="492710">
                <a:tc>
                  <a:txBody>
                    <a:bodyPr/>
                    <a:lstStyle/>
                    <a:p>
                      <a:pPr algn="ctr">
                        <a:spcAft>
                          <a:spcPts val="0"/>
                        </a:spcAft>
                      </a:pPr>
                      <a:r>
                        <a:rPr lang="tr-TR" sz="2000">
                          <a:effectLst/>
                          <a:latin typeface="Times New Roman"/>
                          <a:ea typeface="ＭＳ 明朝"/>
                          <a:cs typeface="Times New Roman"/>
                        </a:rPr>
                        <a:t>Malignite Şüphesi</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60-75</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70 (53-97)</a:t>
                      </a:r>
                    </a:p>
                  </a:txBody>
                  <a:tcPr marL="68580" marR="68580" marT="0" marB="0">
                    <a:solidFill>
                      <a:schemeClr val="bg1">
                        <a:lumMod val="75000"/>
                      </a:schemeClr>
                    </a:solidFill>
                  </a:tcPr>
                </a:tc>
                <a:extLst>
                  <a:ext uri="{0D108BD9-81ED-4DB2-BD59-A6C34878D82A}">
                    <a16:rowId xmlns:a16="http://schemas.microsoft.com/office/drawing/2014/main" val="10005"/>
                  </a:ext>
                </a:extLst>
              </a:tr>
              <a:tr h="492710">
                <a:tc>
                  <a:txBody>
                    <a:bodyPr/>
                    <a:lstStyle/>
                    <a:p>
                      <a:pPr algn="ctr"/>
                      <a:r>
                        <a:rPr lang="tr-TR" sz="2000">
                          <a:effectLst/>
                          <a:latin typeface="Times New Roman"/>
                          <a:cs typeface="Times New Roman"/>
                        </a:rPr>
                        <a:t>Malign</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97-99</a:t>
                      </a:r>
                    </a:p>
                  </a:txBody>
                  <a:tcPr marL="68580" marR="68580" marT="0" marB="0">
                    <a:solidFill>
                      <a:schemeClr val="bg1">
                        <a:lumMod val="75000"/>
                      </a:schemeClr>
                    </a:solidFill>
                  </a:tcPr>
                </a:tc>
                <a:tc>
                  <a:txBody>
                    <a:bodyPr/>
                    <a:lstStyle/>
                    <a:p>
                      <a:pPr algn="ctr">
                        <a:spcAft>
                          <a:spcPts val="0"/>
                        </a:spcAft>
                      </a:pPr>
                      <a:r>
                        <a:rPr lang="tr-TR" sz="2000">
                          <a:effectLst/>
                          <a:latin typeface="Times New Roman"/>
                          <a:ea typeface="ＭＳ 明朝"/>
                          <a:cs typeface="Times New Roman"/>
                        </a:rPr>
                        <a:t>99 (94-100)</a:t>
                      </a:r>
                    </a:p>
                  </a:txBody>
                  <a:tcPr marL="68580" marR="68580" marT="0" marB="0">
                    <a:solidFill>
                      <a:schemeClr val="bg1">
                        <a:lumMod val="75000"/>
                      </a:schemeClr>
                    </a:solidFill>
                  </a:tcPr>
                </a:tc>
                <a:extLst>
                  <a:ext uri="{0D108BD9-81ED-4DB2-BD59-A6C34878D82A}">
                    <a16:rowId xmlns:a16="http://schemas.microsoft.com/office/drawing/2014/main" val="10006"/>
                  </a:ext>
                </a:extLst>
              </a:tr>
              <a:tr h="492710">
                <a:tc gridSpan="3">
                  <a:txBody>
                    <a:bodyPr/>
                    <a:lstStyle/>
                    <a:p>
                      <a:pPr algn="just"/>
                      <a:r>
                        <a:rPr lang="tr-TR" sz="2000" dirty="0">
                          <a:effectLst/>
                          <a:latin typeface="Times New Roman"/>
                          <a:cs typeface="Times New Roman"/>
                        </a:rPr>
                        <a:t>*</a:t>
                      </a:r>
                      <a:r>
                        <a:rPr lang="tr-TR" sz="2000" dirty="0" err="1">
                          <a:effectLst/>
                          <a:latin typeface="Times New Roman"/>
                          <a:cs typeface="Times New Roman"/>
                        </a:rPr>
                        <a:t>Bethesda</a:t>
                      </a:r>
                      <a:r>
                        <a:rPr lang="tr-TR" sz="2000" dirty="0">
                          <a:effectLst/>
                          <a:latin typeface="Times New Roman"/>
                          <a:cs typeface="Times New Roman"/>
                        </a:rPr>
                        <a:t> Sistemi, </a:t>
                      </a:r>
                      <a:r>
                        <a:rPr lang="tr-TR" sz="2000" dirty="0" err="1">
                          <a:effectLst/>
                          <a:latin typeface="Times New Roman"/>
                          <a:cs typeface="Times New Roman"/>
                        </a:rPr>
                        <a:t>Ali&amp;Cibas</a:t>
                      </a:r>
                      <a:r>
                        <a:rPr lang="tr-TR" sz="2000" dirty="0">
                          <a:effectLst/>
                          <a:latin typeface="Times New Roman"/>
                          <a:cs typeface="Times New Roman"/>
                        </a:rPr>
                        <a:t>, 2010</a:t>
                      </a:r>
                    </a:p>
                    <a:p>
                      <a:pPr>
                        <a:spcAft>
                          <a:spcPts val="1200"/>
                        </a:spcAft>
                      </a:pPr>
                      <a:r>
                        <a:rPr lang="tr-TR" sz="2000" dirty="0">
                          <a:effectLst/>
                          <a:latin typeface="Times New Roman"/>
                          <a:cs typeface="Times New Roman"/>
                        </a:rPr>
                        <a:t>** Sekiz çalışmanın meta-analizi, </a:t>
                      </a:r>
                      <a:r>
                        <a:rPr lang="tr-TR" sz="2000" dirty="0" err="1">
                          <a:effectLst/>
                          <a:latin typeface="Times New Roman"/>
                          <a:cs typeface="Times New Roman"/>
                        </a:rPr>
                        <a:t>Bongiovanni</a:t>
                      </a:r>
                      <a:r>
                        <a:rPr lang="tr-TR" sz="2000" dirty="0">
                          <a:effectLst/>
                          <a:latin typeface="Times New Roman"/>
                          <a:cs typeface="Times New Roman"/>
                        </a:rPr>
                        <a:t> ve ark. </a:t>
                      </a:r>
                    </a:p>
                  </a:txBody>
                  <a:tcPr marL="68580" marR="68580" marT="0" marB="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21813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Taner:Desktop:Şekil 1.jpg"/>
          <p:cNvPicPr/>
          <p:nvPr/>
        </p:nvPicPr>
        <p:blipFill>
          <a:blip r:embed="rId2">
            <a:extLst>
              <a:ext uri="{28A0092B-C50C-407E-A947-70E740481C1C}">
                <a14:useLocalDpi xmlns:a14="http://schemas.microsoft.com/office/drawing/2010/main" val="0"/>
              </a:ext>
            </a:extLst>
          </a:blip>
          <a:srcRect/>
          <a:stretch>
            <a:fillRect/>
          </a:stretch>
        </p:blipFill>
        <p:spPr bwMode="auto">
          <a:xfrm>
            <a:off x="824874" y="0"/>
            <a:ext cx="7436967" cy="6858000"/>
          </a:xfrm>
          <a:prstGeom prst="rect">
            <a:avLst/>
          </a:prstGeom>
          <a:noFill/>
          <a:ln>
            <a:noFill/>
          </a:ln>
        </p:spPr>
      </p:pic>
    </p:spTree>
    <p:extLst>
      <p:ext uri="{BB962C8B-B14F-4D97-AF65-F5344CB8AC3E}">
        <p14:creationId xmlns:p14="http://schemas.microsoft.com/office/powerpoint/2010/main" val="45090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1944"/>
          </a:xfrm>
        </p:spPr>
        <p:txBody>
          <a:bodyPr>
            <a:normAutofit fontScale="90000"/>
          </a:bodyPr>
          <a:lstStyle/>
          <a:p>
            <a:r>
              <a:rPr lang="tr-TR" sz="2800" i="1" dirty="0" smtClean="0">
                <a:latin typeface="Times New Roman"/>
                <a:cs typeface="Times New Roman"/>
              </a:rPr>
              <a:t>[A 15] Tanımlanamayan </a:t>
            </a:r>
            <a:r>
              <a:rPr lang="tr-TR" sz="2800" i="1" dirty="0">
                <a:latin typeface="Times New Roman"/>
                <a:cs typeface="Times New Roman"/>
              </a:rPr>
              <a:t>sitoloji (AUS/FLUS, FN, SUSP)</a:t>
            </a:r>
            <a:r>
              <a:rPr lang="tr-TR" sz="2800"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1520603"/>
          </a:xfrm>
        </p:spPr>
        <p:style>
          <a:lnRef idx="1">
            <a:schemeClr val="dk1"/>
          </a:lnRef>
          <a:fillRef idx="2">
            <a:schemeClr val="dk1"/>
          </a:fillRef>
          <a:effectRef idx="1">
            <a:schemeClr val="dk1"/>
          </a:effectRef>
          <a:fontRef idx="minor">
            <a:schemeClr val="dk1"/>
          </a:fontRef>
        </p:style>
        <p:txBody>
          <a:bodyPr>
            <a:normAutofit fontScale="62500" lnSpcReduction="20000"/>
          </a:bodyPr>
          <a:lstStyle/>
          <a:p>
            <a:pPr marL="0" lvl="0" indent="0">
              <a:buNone/>
            </a:pPr>
            <a:r>
              <a:rPr lang="tr-TR" b="1" dirty="0">
                <a:latin typeface="Times New Roman"/>
                <a:cs typeface="Times New Roman"/>
              </a:rPr>
              <a:t>ÖNERİ 13</a:t>
            </a:r>
            <a:endParaRPr lang="tr-TR" dirty="0">
              <a:latin typeface="Times New Roman"/>
              <a:cs typeface="Times New Roman"/>
            </a:endParaRPr>
          </a:p>
          <a:p>
            <a:r>
              <a:rPr lang="tr-TR" i="1" dirty="0">
                <a:latin typeface="Times New Roman"/>
                <a:cs typeface="Times New Roman"/>
              </a:rPr>
              <a:t>Eğer moleküler testlerin yapılması düşünülüyorsa, hastalar bu testlerin potansiyel yararları ve kısıtlamaları konusunda bilgilendirilmelidir ve bu testlerin uzun dönem klinik anlamlarındaki ve tedavideki yerleriyle ilgili belirsizlikten bahsedilmelidir. </a:t>
            </a:r>
            <a:r>
              <a:rPr lang="tr-TR" b="1" i="1" dirty="0">
                <a:solidFill>
                  <a:srgbClr val="FF0000"/>
                </a:solidFill>
                <a:latin typeface="Times New Roman"/>
                <a:cs typeface="Times New Roman"/>
              </a:rPr>
              <a:t>(Güçlü öneri, düşük düzey kanıt</a:t>
            </a:r>
            <a:r>
              <a:rPr lang="tr-TR" b="1" i="1" dirty="0" smtClean="0">
                <a:solidFill>
                  <a:srgbClr val="FF0000"/>
                </a:solidFill>
                <a:latin typeface="Times New Roman"/>
                <a:cs typeface="Times New Roman"/>
              </a:rPr>
              <a:t>)</a:t>
            </a:r>
            <a:endParaRPr lang="tr-TR" dirty="0">
              <a:solidFill>
                <a:srgbClr val="FF0000"/>
              </a:solidFill>
              <a:latin typeface="Times New Roman"/>
              <a:cs typeface="Times New Roman"/>
            </a:endParaRPr>
          </a:p>
        </p:txBody>
      </p:sp>
      <p:sp>
        <p:nvSpPr>
          <p:cNvPr id="4" name="Title 1"/>
          <p:cNvSpPr txBox="1">
            <a:spLocks/>
          </p:cNvSpPr>
          <p:nvPr/>
        </p:nvSpPr>
        <p:spPr>
          <a:xfrm>
            <a:off x="609600" y="1068982"/>
            <a:ext cx="8229600" cy="6419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latin typeface="Times New Roman"/>
              <a:cs typeface="Times New Roman"/>
            </a:endParaRPr>
          </a:p>
        </p:txBody>
      </p:sp>
      <p:sp>
        <p:nvSpPr>
          <p:cNvPr id="6" name="Title 1"/>
          <p:cNvSpPr txBox="1">
            <a:spLocks/>
          </p:cNvSpPr>
          <p:nvPr/>
        </p:nvSpPr>
        <p:spPr>
          <a:xfrm>
            <a:off x="457200" y="916582"/>
            <a:ext cx="8229600" cy="641944"/>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i="1" dirty="0" smtClean="0">
                <a:latin typeface="Times New Roman"/>
                <a:cs typeface="Times New Roman"/>
              </a:rPr>
              <a:t>[A 16] İİAB </a:t>
            </a:r>
            <a:r>
              <a:rPr lang="tr-TR" sz="2800" i="1" dirty="0">
                <a:latin typeface="Times New Roman"/>
                <a:cs typeface="Times New Roman"/>
              </a:rPr>
              <a:t>örneklerinde moleküler testler için prensipler nelerdir</a:t>
            </a:r>
            <a:r>
              <a:rPr lang="tr-TR" sz="2800" i="1" dirty="0" smtClean="0">
                <a:latin typeface="Times New Roman"/>
                <a:cs typeface="Times New Roman"/>
              </a:rPr>
              <a:t>?</a:t>
            </a:r>
            <a:r>
              <a:rPr lang="tr-TR" sz="2800" dirty="0" smtClean="0">
                <a:latin typeface="Times New Roman"/>
                <a:cs typeface="Times New Roman"/>
              </a:rPr>
              <a:t> </a:t>
            </a:r>
            <a:endParaRPr lang="en-US" sz="2800" dirty="0">
              <a:latin typeface="Times New Roman"/>
              <a:cs typeface="Times New Roman"/>
            </a:endParaRPr>
          </a:p>
        </p:txBody>
      </p:sp>
      <p:sp>
        <p:nvSpPr>
          <p:cNvPr id="7" name="TextBox 6"/>
          <p:cNvSpPr txBox="1"/>
          <p:nvPr/>
        </p:nvSpPr>
        <p:spPr>
          <a:xfrm>
            <a:off x="1073434" y="3463974"/>
            <a:ext cx="7927953"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2000" dirty="0">
                <a:latin typeface="Times New Roman"/>
                <a:cs typeface="Times New Roman"/>
              </a:rPr>
              <a:t>Hali hazırda tüm belirsiz </a:t>
            </a:r>
            <a:r>
              <a:rPr lang="tr-TR" sz="2000" dirty="0" err="1">
                <a:latin typeface="Times New Roman"/>
                <a:cs typeface="Times New Roman"/>
              </a:rPr>
              <a:t>sitolojili</a:t>
            </a:r>
            <a:r>
              <a:rPr lang="tr-TR" sz="2000" dirty="0">
                <a:latin typeface="Times New Roman"/>
                <a:cs typeface="Times New Roman"/>
              </a:rPr>
              <a:t> vakalarda kanser tanısı koyduracak veya </a:t>
            </a:r>
            <a:r>
              <a:rPr lang="tr-TR" sz="2000" dirty="0" err="1">
                <a:latin typeface="Times New Roman"/>
                <a:cs typeface="Times New Roman"/>
              </a:rPr>
              <a:t>maligniteyi</a:t>
            </a:r>
            <a:r>
              <a:rPr lang="tr-TR" sz="2000" dirty="0">
                <a:latin typeface="Times New Roman"/>
                <a:cs typeface="Times New Roman"/>
              </a:rPr>
              <a:t> dışlayacak tek bir optimal moleküler test bulunmamaktadır ve klinik yararı değerlendirecek uzun sureli sonuç verilerine ihtiyaç vardır. </a:t>
            </a:r>
          </a:p>
        </p:txBody>
      </p:sp>
      <p:sp>
        <p:nvSpPr>
          <p:cNvPr id="8" name="TextBox 7"/>
          <p:cNvSpPr txBox="1"/>
          <p:nvPr/>
        </p:nvSpPr>
        <p:spPr>
          <a:xfrm>
            <a:off x="457200" y="4799743"/>
            <a:ext cx="8229600"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tr-TR" sz="2000" b="1" dirty="0">
                <a:latin typeface="Times New Roman"/>
                <a:cs typeface="Times New Roman"/>
              </a:rPr>
              <a:t>ÖNERİ 14</a:t>
            </a:r>
            <a:endParaRPr lang="tr-TR" sz="2000" dirty="0">
              <a:latin typeface="Times New Roman"/>
              <a:cs typeface="Times New Roman"/>
            </a:endParaRPr>
          </a:p>
          <a:p>
            <a:pPr marL="285750" indent="-285750">
              <a:buFont typeface="Arial"/>
              <a:buChar char="•"/>
            </a:pPr>
            <a:r>
              <a:rPr lang="tr-TR" sz="2000" i="1" dirty="0" smtClean="0">
                <a:latin typeface="Times New Roman"/>
                <a:cs typeface="Times New Roman"/>
              </a:rPr>
              <a:t>Eğer </a:t>
            </a:r>
            <a:r>
              <a:rPr lang="tr-TR" sz="2000" i="1" dirty="0">
                <a:latin typeface="Times New Roman"/>
                <a:cs typeface="Times New Roman"/>
              </a:rPr>
              <a:t>klinik amaçla kullanılması planlanıyorsa moleküler testler CLIA/CAP sertifikalı bir moleküler laboratuvarda yapılmalıdır. </a:t>
            </a:r>
            <a:r>
              <a:rPr lang="tr-TR" sz="2000" b="1" i="1" dirty="0" smtClean="0">
                <a:solidFill>
                  <a:srgbClr val="FF0000"/>
                </a:solidFill>
                <a:latin typeface="Times New Roman"/>
                <a:cs typeface="Times New Roman"/>
              </a:rPr>
              <a:t>(Güçlü </a:t>
            </a:r>
            <a:r>
              <a:rPr lang="tr-TR" sz="2000" b="1" i="1" dirty="0">
                <a:solidFill>
                  <a:srgbClr val="FF0000"/>
                </a:solidFill>
                <a:latin typeface="Times New Roman"/>
                <a:cs typeface="Times New Roman"/>
              </a:rPr>
              <a:t>öneri, düşük düzeyde kanıt)</a:t>
            </a:r>
            <a:endParaRPr lang="tr-TR" sz="2000" dirty="0">
              <a:solidFill>
                <a:srgbClr val="FF0000"/>
              </a:solidFill>
              <a:latin typeface="Times New Roman"/>
              <a:cs typeface="Times New Roman"/>
            </a:endParaRPr>
          </a:p>
          <a:p>
            <a:endParaRPr lang="en-US" sz="2000" dirty="0"/>
          </a:p>
        </p:txBody>
      </p:sp>
    </p:spTree>
    <p:extLst>
      <p:ext uri="{BB962C8B-B14F-4D97-AF65-F5344CB8AC3E}">
        <p14:creationId xmlns:p14="http://schemas.microsoft.com/office/powerpoint/2010/main" val="920578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[A 17] AUS</a:t>
            </a:r>
            <a:r>
              <a:rPr lang="tr-TR" sz="2800" i="1" dirty="0">
                <a:latin typeface="Times New Roman"/>
                <a:cs typeface="Times New Roman"/>
              </a:rPr>
              <a:t>/FLUS </a:t>
            </a:r>
            <a:r>
              <a:rPr lang="tr-TR" sz="2800" i="1" dirty="0" smtClean="0">
                <a:latin typeface="Times New Roman"/>
                <a:cs typeface="Times New Roman"/>
              </a:rPr>
              <a:t>Sitolojisi</a:t>
            </a:r>
            <a:endParaRPr lang="en-US" sz="2800" dirty="0">
              <a:latin typeface="Times New Roman"/>
              <a:cs typeface="Times New Roman"/>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lvl="0" indent="0">
              <a:buNone/>
            </a:pPr>
            <a:r>
              <a:rPr lang="tr-TR" b="1" dirty="0">
                <a:latin typeface="Times New Roman"/>
                <a:cs typeface="Times New Roman"/>
              </a:rPr>
              <a:t>ÖNERİ 15</a:t>
            </a:r>
            <a:endParaRPr lang="tr-TR" dirty="0">
              <a:latin typeface="Times New Roman"/>
              <a:cs typeface="Times New Roman"/>
            </a:endParaRPr>
          </a:p>
          <a:p>
            <a:r>
              <a:rPr lang="tr-TR" i="1" dirty="0">
                <a:latin typeface="Times New Roman"/>
                <a:cs typeface="Times New Roman"/>
              </a:rPr>
              <a:t> 	(A) AUS/FLUS </a:t>
            </a:r>
            <a:r>
              <a:rPr lang="tr-TR" i="1" dirty="0" err="1">
                <a:latin typeface="Times New Roman"/>
                <a:cs typeface="Times New Roman"/>
              </a:rPr>
              <a:t>sitolojili</a:t>
            </a:r>
            <a:r>
              <a:rPr lang="tr-TR" i="1" dirty="0">
                <a:latin typeface="Times New Roman"/>
                <a:cs typeface="Times New Roman"/>
              </a:rPr>
              <a:t> nodüllerde, endişe uyandıran klinik ve </a:t>
            </a:r>
            <a:r>
              <a:rPr lang="tr-TR" i="1" dirty="0" err="1">
                <a:latin typeface="Times New Roman"/>
                <a:cs typeface="Times New Roman"/>
              </a:rPr>
              <a:t>sonografik</a:t>
            </a:r>
            <a:r>
              <a:rPr lang="tr-TR" i="1" dirty="0">
                <a:latin typeface="Times New Roman"/>
                <a:cs typeface="Times New Roman"/>
              </a:rPr>
              <a:t> özellikler değerlendirildikten sonra doğrudan cerrahi veya takip kararı vermek yerine ileri incelemeler (örneğin </a:t>
            </a:r>
            <a:r>
              <a:rPr lang="tr-TR" i="1" dirty="0" err="1" smtClean="0">
                <a:latin typeface="Times New Roman"/>
                <a:cs typeface="Times New Roman"/>
              </a:rPr>
              <a:t>İİAB’nin</a:t>
            </a:r>
            <a:r>
              <a:rPr lang="tr-TR" i="1" dirty="0" smtClean="0">
                <a:latin typeface="Times New Roman"/>
                <a:cs typeface="Times New Roman"/>
              </a:rPr>
              <a:t> </a:t>
            </a:r>
            <a:r>
              <a:rPr lang="tr-TR" i="1" dirty="0">
                <a:latin typeface="Times New Roman"/>
                <a:cs typeface="Times New Roman"/>
              </a:rPr>
              <a:t>tekrarlanması veya moleküler testler) tercih edilebilir. Klinik karar verme sürecinde hastanın bilgilendirildikten sonraki tercihi ve fizibilite göz önünde bulundurulmalıdır. </a:t>
            </a:r>
            <a:r>
              <a:rPr lang="tr-TR" b="1" i="1" dirty="0">
                <a:solidFill>
                  <a:srgbClr val="FF0000"/>
                </a:solidFill>
                <a:latin typeface="Times New Roman"/>
                <a:cs typeface="Times New Roman"/>
              </a:rPr>
              <a:t>(Zayıf öneri, orta düzeyde kanıt)</a:t>
            </a:r>
            <a:r>
              <a:rPr lang="tr-TR" i="1" dirty="0">
                <a:solidFill>
                  <a:srgbClr val="FF0000"/>
                </a:solidFill>
                <a:latin typeface="Times New Roman"/>
                <a:cs typeface="Times New Roman"/>
              </a:rPr>
              <a:t> </a:t>
            </a:r>
            <a:endParaRPr lang="tr-TR" i="1" dirty="0" smtClean="0">
              <a:solidFill>
                <a:srgbClr val="FF0000"/>
              </a:solidFill>
              <a:latin typeface="Times New Roman"/>
              <a:cs typeface="Times New Roman"/>
            </a:endParaRPr>
          </a:p>
          <a:p>
            <a:endParaRPr lang="tr-TR" dirty="0">
              <a:solidFill>
                <a:srgbClr val="FF0000"/>
              </a:solidFill>
              <a:latin typeface="Times New Roman"/>
              <a:cs typeface="Times New Roman"/>
            </a:endParaRPr>
          </a:p>
          <a:p>
            <a:r>
              <a:rPr lang="tr-TR" i="1" dirty="0">
                <a:latin typeface="Times New Roman"/>
                <a:cs typeface="Times New Roman"/>
              </a:rPr>
              <a:t>(B) Eğer İİAB tekrarı veya moleküler testler yapılmazsa veya sonuç vermezse, AUS/FLUS </a:t>
            </a:r>
            <a:r>
              <a:rPr lang="tr-TR" i="1" dirty="0" err="1">
                <a:latin typeface="Times New Roman"/>
                <a:cs typeface="Times New Roman"/>
              </a:rPr>
              <a:t>sitolojili</a:t>
            </a:r>
            <a:r>
              <a:rPr lang="tr-TR" i="1" dirty="0">
                <a:latin typeface="Times New Roman"/>
                <a:cs typeface="Times New Roman"/>
              </a:rPr>
              <a:t> bir </a:t>
            </a:r>
            <a:r>
              <a:rPr lang="tr-TR" i="1" dirty="0" err="1">
                <a:latin typeface="Times New Roman"/>
                <a:cs typeface="Times New Roman"/>
              </a:rPr>
              <a:t>tiroid</a:t>
            </a:r>
            <a:r>
              <a:rPr lang="tr-TR" i="1" dirty="0">
                <a:latin typeface="Times New Roman"/>
                <a:cs typeface="Times New Roman"/>
              </a:rPr>
              <a:t> nodülünde klinik risk faktörleri, </a:t>
            </a:r>
            <a:r>
              <a:rPr lang="tr-TR" i="1" dirty="0" err="1">
                <a:latin typeface="Times New Roman"/>
                <a:cs typeface="Times New Roman"/>
              </a:rPr>
              <a:t>sonografik</a:t>
            </a:r>
            <a:r>
              <a:rPr lang="tr-TR" i="1" dirty="0">
                <a:latin typeface="Times New Roman"/>
                <a:cs typeface="Times New Roman"/>
              </a:rPr>
              <a:t> </a:t>
            </a:r>
            <a:r>
              <a:rPr lang="tr-TR" i="1" dirty="0" err="1" smtClean="0">
                <a:latin typeface="Times New Roman"/>
                <a:cs typeface="Times New Roman"/>
              </a:rPr>
              <a:t>patern</a:t>
            </a:r>
            <a:r>
              <a:rPr lang="tr-TR" i="1" dirty="0" smtClean="0">
                <a:latin typeface="Times New Roman"/>
                <a:cs typeface="Times New Roman"/>
              </a:rPr>
              <a:t> </a:t>
            </a:r>
            <a:r>
              <a:rPr lang="tr-TR" i="1" dirty="0">
                <a:latin typeface="Times New Roman"/>
                <a:cs typeface="Times New Roman"/>
              </a:rPr>
              <a:t>ve hasta tercihleri de göz önünde  tutularak takip veya tanısal cerrahi </a:t>
            </a:r>
            <a:r>
              <a:rPr lang="tr-TR" i="1" dirty="0" err="1">
                <a:latin typeface="Times New Roman"/>
                <a:cs typeface="Times New Roman"/>
              </a:rPr>
              <a:t>eksizyon</a:t>
            </a:r>
            <a:r>
              <a:rPr lang="tr-TR" i="1" dirty="0">
                <a:latin typeface="Times New Roman"/>
                <a:cs typeface="Times New Roman"/>
              </a:rPr>
              <a:t> tercih edilebilir</a:t>
            </a:r>
            <a:r>
              <a:rPr lang="tr-TR" i="1" dirty="0">
                <a:solidFill>
                  <a:srgbClr val="FF0000"/>
                </a:solidFill>
                <a:latin typeface="Times New Roman"/>
                <a:cs typeface="Times New Roman"/>
              </a:rPr>
              <a:t>. </a:t>
            </a:r>
            <a:r>
              <a:rPr lang="tr-TR" b="1" i="1" dirty="0">
                <a:solidFill>
                  <a:srgbClr val="FF0000"/>
                </a:solidFill>
                <a:latin typeface="Times New Roman"/>
                <a:cs typeface="Times New Roman"/>
              </a:rPr>
              <a:t>(Güçlü öneri, zayıf düzeyde kanıt) </a:t>
            </a:r>
            <a:endParaRPr lang="tr-TR" dirty="0">
              <a:solidFill>
                <a:srgbClr val="FF0000"/>
              </a:solidFill>
              <a:latin typeface="Times New Roman"/>
              <a:cs typeface="Times New Roman"/>
            </a:endParaRPr>
          </a:p>
          <a:p>
            <a:endParaRPr lang="en-US" dirty="0"/>
          </a:p>
        </p:txBody>
      </p:sp>
    </p:spTree>
    <p:extLst>
      <p:ext uri="{BB962C8B-B14F-4D97-AF65-F5344CB8AC3E}">
        <p14:creationId xmlns:p14="http://schemas.microsoft.com/office/powerpoint/2010/main" val="318711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a:cs typeface="Times New Roman"/>
              </a:rPr>
              <a:t>Hedef</a:t>
            </a:r>
            <a:r>
              <a:rPr lang="en-US" dirty="0" smtClean="0">
                <a:latin typeface="Times New Roman"/>
                <a:cs typeface="Times New Roman"/>
              </a:rPr>
              <a:t> </a:t>
            </a:r>
            <a:r>
              <a:rPr lang="en-US" dirty="0" err="1" smtClean="0">
                <a:latin typeface="Times New Roman"/>
                <a:cs typeface="Times New Roman"/>
              </a:rPr>
              <a:t>Kitle</a:t>
            </a:r>
            <a:endParaRPr lang="en-US" dirty="0">
              <a:latin typeface="Times New Roman"/>
              <a:cs typeface="Times New Roman"/>
            </a:endParaRPr>
          </a:p>
        </p:txBody>
      </p:sp>
      <p:sp>
        <p:nvSpPr>
          <p:cNvPr id="3" name="Content Placeholder 2"/>
          <p:cNvSpPr>
            <a:spLocks noGrp="1"/>
          </p:cNvSpPr>
          <p:nvPr>
            <p:ph idx="1"/>
          </p:nvPr>
        </p:nvSpPr>
        <p:spPr>
          <a:xfrm>
            <a:off x="457200" y="1600200"/>
            <a:ext cx="3324599" cy="2572869"/>
          </a:xfrm>
        </p:spPr>
        <p:txBody>
          <a:bodyPr/>
          <a:lstStyle/>
          <a:p>
            <a:r>
              <a:rPr lang="en-US" dirty="0" err="1" smtClean="0">
                <a:latin typeface="Times New Roman"/>
                <a:cs typeface="Times New Roman"/>
              </a:rPr>
              <a:t>Hekimler</a:t>
            </a:r>
            <a:endParaRPr lang="en-US" dirty="0" smtClean="0">
              <a:latin typeface="Times New Roman"/>
              <a:cs typeface="Times New Roman"/>
            </a:endParaRPr>
          </a:p>
          <a:p>
            <a:r>
              <a:rPr lang="tr-TR" dirty="0">
                <a:latin typeface="Times New Roman"/>
                <a:cs typeface="Times New Roman"/>
              </a:rPr>
              <a:t>H</a:t>
            </a:r>
            <a:r>
              <a:rPr lang="tr-TR" dirty="0" smtClean="0">
                <a:latin typeface="Times New Roman"/>
                <a:cs typeface="Times New Roman"/>
              </a:rPr>
              <a:t>astalar</a:t>
            </a:r>
          </a:p>
          <a:p>
            <a:r>
              <a:rPr lang="tr-TR" dirty="0" smtClean="0">
                <a:latin typeface="Times New Roman"/>
                <a:cs typeface="Times New Roman"/>
              </a:rPr>
              <a:t>Araştırmacılar </a:t>
            </a:r>
          </a:p>
          <a:p>
            <a:r>
              <a:rPr lang="tr-TR" dirty="0">
                <a:latin typeface="Times New Roman"/>
                <a:cs typeface="Times New Roman"/>
              </a:rPr>
              <a:t>S</a:t>
            </a:r>
            <a:r>
              <a:rPr lang="tr-TR" dirty="0" smtClean="0">
                <a:latin typeface="Times New Roman"/>
                <a:cs typeface="Times New Roman"/>
              </a:rPr>
              <a:t>igorta </a:t>
            </a:r>
            <a:r>
              <a:rPr lang="tr-TR" dirty="0">
                <a:latin typeface="Times New Roman"/>
                <a:cs typeface="Times New Roman"/>
              </a:rPr>
              <a:t>şirketleri</a:t>
            </a:r>
            <a:r>
              <a:rPr lang="tr-TR" dirty="0" smtClean="0">
                <a:effectLst/>
                <a:latin typeface="Times New Roman"/>
                <a:cs typeface="Times New Roman"/>
              </a:rPr>
              <a:t> </a:t>
            </a:r>
            <a:endParaRPr lang="en-US" dirty="0">
              <a:latin typeface="Times New Roman"/>
              <a:cs typeface="Times New Roman"/>
            </a:endParaRPr>
          </a:p>
        </p:txBody>
      </p:sp>
      <p:sp>
        <p:nvSpPr>
          <p:cNvPr id="5" name="Rectangle 4"/>
          <p:cNvSpPr/>
          <p:nvPr/>
        </p:nvSpPr>
        <p:spPr>
          <a:xfrm>
            <a:off x="4288968" y="1600200"/>
            <a:ext cx="4572000" cy="9233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tr-TR" i="1" dirty="0">
                <a:latin typeface="Times New Roman"/>
                <a:cs typeface="Times New Roman"/>
              </a:rPr>
              <a:t>Klinik bir hüküm olarak yorumlanmaktan ziyade hekimler için tamamlayıcı bilgi olarak </a:t>
            </a:r>
            <a:r>
              <a:rPr lang="tr-TR" i="1" dirty="0" smtClean="0">
                <a:latin typeface="Times New Roman"/>
                <a:cs typeface="Times New Roman"/>
              </a:rPr>
              <a:t>görülmeli</a:t>
            </a:r>
            <a:endParaRPr lang="en-US" dirty="0">
              <a:latin typeface="Times New Roman"/>
              <a:cs typeface="Times New Roman"/>
            </a:endParaRPr>
          </a:p>
        </p:txBody>
      </p:sp>
      <p:sp>
        <p:nvSpPr>
          <p:cNvPr id="6" name="Rectangle 5"/>
          <p:cNvSpPr/>
          <p:nvPr/>
        </p:nvSpPr>
        <p:spPr>
          <a:xfrm>
            <a:off x="4484916" y="3096040"/>
            <a:ext cx="4176097"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tr-TR" i="1" dirty="0">
                <a:latin typeface="Times New Roman"/>
                <a:cs typeface="Times New Roman"/>
              </a:rPr>
              <a:t>Ulusal </a:t>
            </a:r>
            <a:r>
              <a:rPr lang="tr-TR" i="1" dirty="0" smtClean="0">
                <a:latin typeface="Times New Roman"/>
                <a:cs typeface="Times New Roman"/>
              </a:rPr>
              <a:t>kılavuzlar </a:t>
            </a:r>
            <a:r>
              <a:rPr lang="tr-TR" i="1" dirty="0">
                <a:latin typeface="Times New Roman"/>
                <a:cs typeface="Times New Roman"/>
              </a:rPr>
              <a:t>yargı için bağlayıcı </a:t>
            </a:r>
            <a:r>
              <a:rPr lang="tr-TR" i="1" dirty="0" smtClean="0">
                <a:latin typeface="Times New Roman"/>
                <a:cs typeface="Times New Roman"/>
              </a:rPr>
              <a:t>değil</a:t>
            </a:r>
            <a:endParaRPr lang="en-US" dirty="0">
              <a:latin typeface="Times New Roman"/>
              <a:cs typeface="Times New Roman"/>
            </a:endParaRPr>
          </a:p>
        </p:txBody>
      </p:sp>
      <p:sp>
        <p:nvSpPr>
          <p:cNvPr id="7" name="Rectangle 6"/>
          <p:cNvSpPr/>
          <p:nvPr/>
        </p:nvSpPr>
        <p:spPr>
          <a:xfrm>
            <a:off x="4332515" y="4224511"/>
            <a:ext cx="4572000" cy="147732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tr-TR" i="1" dirty="0" smtClean="0">
                <a:latin typeface="Times New Roman"/>
                <a:cs typeface="Times New Roman"/>
              </a:rPr>
              <a:t>Kılavuzun hazırlanmasında,</a:t>
            </a:r>
          </a:p>
          <a:p>
            <a:pPr marL="285750" indent="-285750">
              <a:buFont typeface="Arial"/>
              <a:buChar char="•"/>
            </a:pPr>
            <a:r>
              <a:rPr lang="tr-TR" i="1" dirty="0" smtClean="0">
                <a:latin typeface="Times New Roman"/>
                <a:cs typeface="Times New Roman"/>
              </a:rPr>
              <a:t>Birincil hedef </a:t>
            </a:r>
            <a:r>
              <a:rPr lang="tr-TR" i="1" dirty="0" smtClean="0">
                <a:latin typeface="Times New Roman"/>
                <a:cs typeface="Times New Roman"/>
                <a:sym typeface="Wingdings"/>
              </a:rPr>
              <a:t> </a:t>
            </a:r>
            <a:r>
              <a:rPr lang="tr-TR" i="1" dirty="0" smtClean="0">
                <a:latin typeface="Times New Roman"/>
                <a:cs typeface="Times New Roman"/>
              </a:rPr>
              <a:t>Sağlık </a:t>
            </a:r>
            <a:r>
              <a:rPr lang="tr-TR" i="1" dirty="0">
                <a:latin typeface="Times New Roman"/>
                <a:cs typeface="Times New Roman"/>
              </a:rPr>
              <a:t>çıktılarına ve tanı testlerine ait kanıta dayalı tıp verilerini </a:t>
            </a:r>
            <a:r>
              <a:rPr lang="tr-TR" i="1" dirty="0" smtClean="0">
                <a:latin typeface="Times New Roman"/>
                <a:cs typeface="Times New Roman"/>
              </a:rPr>
              <a:t>inceleme</a:t>
            </a:r>
          </a:p>
          <a:p>
            <a:pPr marL="285750" indent="-285750">
              <a:buFont typeface="Arial"/>
              <a:buChar char="•"/>
            </a:pPr>
            <a:r>
              <a:rPr lang="tr-TR" i="1" dirty="0">
                <a:latin typeface="Times New Roman"/>
                <a:cs typeface="Times New Roman"/>
              </a:rPr>
              <a:t>E</a:t>
            </a:r>
            <a:r>
              <a:rPr lang="tr-TR" i="1" dirty="0" smtClean="0">
                <a:latin typeface="Times New Roman"/>
                <a:cs typeface="Times New Roman"/>
              </a:rPr>
              <a:t>konomik </a:t>
            </a:r>
            <a:r>
              <a:rPr lang="tr-TR" i="1" dirty="0">
                <a:latin typeface="Times New Roman"/>
                <a:cs typeface="Times New Roman"/>
              </a:rPr>
              <a:t>olanaklara </a:t>
            </a:r>
            <a:r>
              <a:rPr lang="tr-TR" i="1" dirty="0" smtClean="0">
                <a:latin typeface="Times New Roman"/>
                <a:cs typeface="Times New Roman"/>
              </a:rPr>
              <a:t>odaklanılmamış</a:t>
            </a:r>
            <a:endParaRPr lang="en-US" i="1" dirty="0">
              <a:latin typeface="Times New Roman"/>
              <a:cs typeface="Times New Roman"/>
            </a:endParaRPr>
          </a:p>
        </p:txBody>
      </p:sp>
    </p:spTree>
    <p:extLst>
      <p:ext uri="{BB962C8B-B14F-4D97-AF65-F5344CB8AC3E}">
        <p14:creationId xmlns:p14="http://schemas.microsoft.com/office/powerpoint/2010/main" val="1000508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42054"/>
            <a:ext cx="8229600" cy="2982712"/>
          </a:xfrm>
        </p:spPr>
        <p:style>
          <a:lnRef idx="1">
            <a:schemeClr val="dk1"/>
          </a:lnRef>
          <a:fillRef idx="2">
            <a:schemeClr val="dk1"/>
          </a:fillRef>
          <a:effectRef idx="1">
            <a:schemeClr val="dk1"/>
          </a:effectRef>
          <a:fontRef idx="minor">
            <a:schemeClr val="dk1"/>
          </a:fontRef>
        </p:style>
        <p:txBody>
          <a:bodyPr>
            <a:normAutofit lnSpcReduction="10000"/>
          </a:bodyPr>
          <a:lstStyle/>
          <a:p>
            <a:r>
              <a:rPr lang="tr-TR" sz="2400" dirty="0">
                <a:latin typeface="Times New Roman"/>
                <a:cs typeface="Times New Roman"/>
              </a:rPr>
              <a:t>Çoğu vakada </a:t>
            </a:r>
            <a:r>
              <a:rPr lang="tr-TR" sz="2400" dirty="0" err="1">
                <a:latin typeface="Times New Roman"/>
                <a:cs typeface="Times New Roman"/>
              </a:rPr>
              <a:t>İİAB’nin</a:t>
            </a:r>
            <a:r>
              <a:rPr lang="tr-TR" sz="2400" dirty="0">
                <a:latin typeface="Times New Roman"/>
                <a:cs typeface="Times New Roman"/>
              </a:rPr>
              <a:t> tekrarlanması çok daha kesin bir </a:t>
            </a:r>
            <a:r>
              <a:rPr lang="tr-TR" sz="2400" dirty="0" err="1">
                <a:latin typeface="Times New Roman"/>
                <a:cs typeface="Times New Roman"/>
              </a:rPr>
              <a:t>sitolojik</a:t>
            </a:r>
            <a:r>
              <a:rPr lang="tr-TR" sz="2400" dirty="0">
                <a:latin typeface="Times New Roman"/>
                <a:cs typeface="Times New Roman"/>
              </a:rPr>
              <a:t> sonuç vermektedir, ancak nodüllerin %10-30’u tekrar AUS/FLUS tanısı almaktadır. </a:t>
            </a:r>
            <a:endParaRPr lang="tr-TR" sz="2400" dirty="0" smtClean="0">
              <a:latin typeface="Times New Roman"/>
              <a:cs typeface="Times New Roman"/>
            </a:endParaRPr>
          </a:p>
          <a:p>
            <a:endParaRPr lang="tr-TR" sz="2400" dirty="0" smtClean="0">
              <a:latin typeface="Times New Roman"/>
              <a:cs typeface="Times New Roman"/>
            </a:endParaRPr>
          </a:p>
          <a:p>
            <a:r>
              <a:rPr lang="tr-TR" sz="2400" dirty="0" smtClean="0">
                <a:latin typeface="Times New Roman"/>
                <a:cs typeface="Times New Roman"/>
              </a:rPr>
              <a:t>Ayrıca </a:t>
            </a:r>
            <a:r>
              <a:rPr lang="tr-TR" sz="2400" dirty="0">
                <a:latin typeface="Times New Roman"/>
                <a:cs typeface="Times New Roman"/>
              </a:rPr>
              <a:t>kor-iğne biyopsinin İİAB tekrarından daha yararlı olduğunu iddia edenler olmakla beraber bunun </a:t>
            </a:r>
            <a:r>
              <a:rPr lang="tr-TR" sz="2400" dirty="0" err="1">
                <a:latin typeface="Times New Roman"/>
                <a:cs typeface="Times New Roman"/>
              </a:rPr>
              <a:t>morbiditesi</a:t>
            </a:r>
            <a:r>
              <a:rPr lang="tr-TR" sz="2400" dirty="0">
                <a:latin typeface="Times New Roman"/>
                <a:cs typeface="Times New Roman"/>
              </a:rPr>
              <a:t> daha yüksektir. Dolayısıyla bu uygulamanın rutine girmesi daha detaylı araştırmalar gerektirmektedir </a:t>
            </a:r>
            <a:endParaRPr lang="en-US" sz="2400" dirty="0">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17] AUS</a:t>
            </a:r>
            <a:r>
              <a:rPr lang="tr-TR" sz="2800" i="1" dirty="0">
                <a:latin typeface="Times New Roman"/>
                <a:cs typeface="Times New Roman"/>
              </a:rPr>
              <a:t>/FLUS </a:t>
            </a:r>
            <a:r>
              <a:rPr lang="tr-TR" sz="2800" i="1" dirty="0" smtClean="0">
                <a:latin typeface="Times New Roman"/>
                <a:cs typeface="Times New Roman"/>
              </a:rPr>
              <a:t>Sitolojisi</a:t>
            </a:r>
            <a:endParaRPr lang="en-US" sz="2800" dirty="0">
              <a:latin typeface="Times New Roman"/>
              <a:cs typeface="Times New Roman"/>
            </a:endParaRPr>
          </a:p>
        </p:txBody>
      </p:sp>
    </p:spTree>
    <p:extLst>
      <p:ext uri="{BB962C8B-B14F-4D97-AF65-F5344CB8AC3E}">
        <p14:creationId xmlns:p14="http://schemas.microsoft.com/office/powerpoint/2010/main" val="1541667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[A 18] </a:t>
            </a:r>
            <a:r>
              <a:rPr lang="tr-TR" sz="2800" i="1" dirty="0" err="1" smtClean="0">
                <a:latin typeface="Times New Roman"/>
                <a:cs typeface="Times New Roman"/>
              </a:rPr>
              <a:t>Folliküler</a:t>
            </a:r>
            <a:r>
              <a:rPr lang="tr-TR" sz="2800" i="1" dirty="0" smtClean="0">
                <a:latin typeface="Times New Roman"/>
                <a:cs typeface="Times New Roman"/>
              </a:rPr>
              <a:t> </a:t>
            </a:r>
            <a:r>
              <a:rPr lang="tr-TR" sz="2800" i="1" dirty="0" err="1">
                <a:latin typeface="Times New Roman"/>
                <a:cs typeface="Times New Roman"/>
              </a:rPr>
              <a:t>Neoplazi</a:t>
            </a:r>
            <a:r>
              <a:rPr lang="tr-TR" sz="2800" i="1" dirty="0">
                <a:latin typeface="Times New Roman"/>
                <a:cs typeface="Times New Roman"/>
              </a:rPr>
              <a:t>/</a:t>
            </a:r>
            <a:r>
              <a:rPr lang="tr-TR" sz="2800" i="1" dirty="0" err="1">
                <a:latin typeface="Times New Roman"/>
                <a:cs typeface="Times New Roman"/>
              </a:rPr>
              <a:t>Folliküler</a:t>
            </a:r>
            <a:r>
              <a:rPr lang="tr-TR" sz="2800" i="1" dirty="0">
                <a:latin typeface="Times New Roman"/>
                <a:cs typeface="Times New Roman"/>
              </a:rPr>
              <a:t> </a:t>
            </a:r>
            <a:r>
              <a:rPr lang="tr-TR" sz="2800" i="1" dirty="0" err="1">
                <a:latin typeface="Times New Roman"/>
                <a:cs typeface="Times New Roman"/>
              </a:rPr>
              <a:t>Neoplazi</a:t>
            </a:r>
            <a:r>
              <a:rPr lang="tr-TR" sz="2800" i="1" dirty="0">
                <a:latin typeface="Times New Roman"/>
                <a:cs typeface="Times New Roman"/>
              </a:rPr>
              <a:t> Şüpheli Sitoloji</a:t>
            </a:r>
            <a:r>
              <a:rPr lang="tr-TR" sz="2800"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76202" y="1417638"/>
            <a:ext cx="8969829" cy="1386119"/>
          </a:xfrm>
        </p:spPr>
        <p:style>
          <a:lnRef idx="1">
            <a:schemeClr val="dk1"/>
          </a:lnRef>
          <a:fillRef idx="2">
            <a:schemeClr val="dk1"/>
          </a:fillRef>
          <a:effectRef idx="1">
            <a:schemeClr val="dk1"/>
          </a:effectRef>
          <a:fontRef idx="minor">
            <a:schemeClr val="dk1"/>
          </a:fontRef>
        </p:style>
        <p:txBody>
          <a:bodyPr>
            <a:normAutofit/>
          </a:bodyPr>
          <a:lstStyle/>
          <a:p>
            <a:pPr marL="0" lvl="0" indent="0" algn="ctr">
              <a:buNone/>
            </a:pPr>
            <a:r>
              <a:rPr lang="tr-TR" sz="2000" dirty="0">
                <a:latin typeface="Times New Roman"/>
                <a:cs typeface="Times New Roman"/>
              </a:rPr>
              <a:t>Hücrelerin yoğunlaşması/bir araya gelmesi ve/veya </a:t>
            </a:r>
            <a:r>
              <a:rPr lang="tr-TR" sz="2000" dirty="0" err="1" smtClean="0">
                <a:latin typeface="Times New Roman"/>
                <a:cs typeface="Times New Roman"/>
              </a:rPr>
              <a:t>mikrofollikül</a:t>
            </a:r>
            <a:r>
              <a:rPr lang="tr-TR" sz="2000" dirty="0" smtClean="0">
                <a:latin typeface="Times New Roman"/>
                <a:cs typeface="Times New Roman"/>
              </a:rPr>
              <a:t> </a:t>
            </a:r>
            <a:r>
              <a:rPr lang="tr-TR" sz="2000" dirty="0">
                <a:latin typeface="Times New Roman"/>
                <a:cs typeface="Times New Roman"/>
              </a:rPr>
              <a:t>formasyonu ile karakterize değişmiş bir yapısal </a:t>
            </a:r>
            <a:r>
              <a:rPr lang="tr-TR" sz="2000" dirty="0" smtClean="0">
                <a:latin typeface="Times New Roman"/>
                <a:cs typeface="Times New Roman"/>
              </a:rPr>
              <a:t>örüntü </a:t>
            </a:r>
            <a:r>
              <a:rPr lang="tr-TR" sz="2000" dirty="0">
                <a:latin typeface="Times New Roman"/>
                <a:cs typeface="Times New Roman"/>
              </a:rPr>
              <a:t>gösteren ve </a:t>
            </a:r>
            <a:r>
              <a:rPr lang="tr-TR" sz="2000" dirty="0" err="1">
                <a:latin typeface="Times New Roman"/>
                <a:cs typeface="Times New Roman"/>
              </a:rPr>
              <a:t>papiller</a:t>
            </a:r>
            <a:r>
              <a:rPr lang="tr-TR" sz="2000" dirty="0">
                <a:latin typeface="Times New Roman"/>
                <a:cs typeface="Times New Roman"/>
              </a:rPr>
              <a:t> </a:t>
            </a:r>
            <a:r>
              <a:rPr lang="tr-TR" sz="2000" dirty="0" err="1">
                <a:latin typeface="Times New Roman"/>
                <a:cs typeface="Times New Roman"/>
              </a:rPr>
              <a:t>karsinomun</a:t>
            </a:r>
            <a:r>
              <a:rPr lang="tr-TR" sz="2000" dirty="0">
                <a:latin typeface="Times New Roman"/>
                <a:cs typeface="Times New Roman"/>
              </a:rPr>
              <a:t> nükleer özelliklerini taşımayan </a:t>
            </a:r>
            <a:r>
              <a:rPr lang="tr-TR" sz="2000" dirty="0" err="1">
                <a:latin typeface="Times New Roman"/>
                <a:cs typeface="Times New Roman"/>
              </a:rPr>
              <a:t>folliküler</a:t>
            </a:r>
            <a:r>
              <a:rPr lang="tr-TR" sz="2000" dirty="0">
                <a:latin typeface="Times New Roman"/>
                <a:cs typeface="Times New Roman"/>
              </a:rPr>
              <a:t> hücrelerden </a:t>
            </a:r>
            <a:r>
              <a:rPr lang="tr-TR" sz="2000" dirty="0" smtClean="0">
                <a:latin typeface="Times New Roman"/>
                <a:cs typeface="Times New Roman"/>
              </a:rPr>
              <a:t>oluşması ya </a:t>
            </a:r>
            <a:r>
              <a:rPr lang="tr-TR" sz="2000" dirty="0">
                <a:latin typeface="Times New Roman"/>
                <a:cs typeface="Times New Roman"/>
              </a:rPr>
              <a:t>da </a:t>
            </a:r>
            <a:r>
              <a:rPr lang="tr-TR" sz="2000" dirty="0" smtClean="0">
                <a:latin typeface="Times New Roman"/>
                <a:cs typeface="Times New Roman"/>
              </a:rPr>
              <a:t>neredeyse </a:t>
            </a:r>
            <a:r>
              <a:rPr lang="tr-TR" sz="2000" dirty="0">
                <a:latin typeface="Times New Roman"/>
                <a:cs typeface="Times New Roman"/>
              </a:rPr>
              <a:t>yalnızca </a:t>
            </a:r>
            <a:r>
              <a:rPr lang="tr-TR" sz="2000" dirty="0" err="1">
                <a:latin typeface="Times New Roman"/>
                <a:cs typeface="Times New Roman"/>
              </a:rPr>
              <a:t>onkositik</a:t>
            </a:r>
            <a:r>
              <a:rPr lang="tr-TR" sz="2000" dirty="0">
                <a:latin typeface="Times New Roman"/>
                <a:cs typeface="Times New Roman"/>
              </a:rPr>
              <a:t> (</a:t>
            </a:r>
            <a:r>
              <a:rPr lang="tr-TR" sz="2000" dirty="0" err="1" smtClean="0">
                <a:latin typeface="Times New Roman"/>
                <a:cs typeface="Times New Roman"/>
              </a:rPr>
              <a:t>Hürthle</a:t>
            </a:r>
            <a:r>
              <a:rPr lang="tr-TR" sz="2000" dirty="0">
                <a:latin typeface="Times New Roman"/>
                <a:cs typeface="Times New Roman"/>
              </a:rPr>
              <a:t>) hücrelerden oluşması şeklinde tanımlanır. </a:t>
            </a:r>
            <a:endParaRPr lang="en-US" sz="2000" dirty="0">
              <a:latin typeface="Times New Roman"/>
              <a:cs typeface="Times New Roman"/>
            </a:endParaRPr>
          </a:p>
        </p:txBody>
      </p:sp>
      <p:sp>
        <p:nvSpPr>
          <p:cNvPr id="4" name="TextBox 3"/>
          <p:cNvSpPr txBox="1"/>
          <p:nvPr/>
        </p:nvSpPr>
        <p:spPr>
          <a:xfrm>
            <a:off x="457200" y="2964476"/>
            <a:ext cx="8229600" cy="378565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2000" b="1" dirty="0">
                <a:latin typeface="Times New Roman"/>
                <a:cs typeface="Times New Roman"/>
              </a:rPr>
              <a:t>ÖNERİ 16 </a:t>
            </a:r>
            <a:endParaRPr lang="tr-TR" sz="2000" dirty="0">
              <a:latin typeface="Times New Roman"/>
              <a:cs typeface="Times New Roman"/>
            </a:endParaRPr>
          </a:p>
          <a:p>
            <a:pPr marL="285750" indent="-285750">
              <a:buFont typeface="Arial"/>
              <a:buChar char="•"/>
            </a:pPr>
            <a:r>
              <a:rPr lang="tr-TR" sz="2000" i="1" dirty="0">
                <a:latin typeface="Times New Roman"/>
                <a:cs typeface="Times New Roman"/>
              </a:rPr>
              <a:t>	(A) FN/SFN olan nodüllerin yönetiminde,  tanısal cerrahi </a:t>
            </a:r>
            <a:r>
              <a:rPr lang="tr-TR" sz="2000" i="1" dirty="0" err="1">
                <a:latin typeface="Times New Roman"/>
                <a:cs typeface="Times New Roman"/>
              </a:rPr>
              <a:t>eksizyon</a:t>
            </a:r>
            <a:r>
              <a:rPr lang="tr-TR" sz="2000" i="1" dirty="0">
                <a:latin typeface="Times New Roman"/>
                <a:cs typeface="Times New Roman"/>
              </a:rPr>
              <a:t> yapılması uzun zamandır standart yaklaşımdır.  Ancak, klinik ve </a:t>
            </a:r>
            <a:r>
              <a:rPr lang="tr-TR" sz="2000" i="1" dirty="0" err="1">
                <a:latin typeface="Times New Roman"/>
                <a:cs typeface="Times New Roman"/>
              </a:rPr>
              <a:t>sonografik</a:t>
            </a:r>
            <a:r>
              <a:rPr lang="tr-TR" sz="2000" i="1" dirty="0">
                <a:latin typeface="Times New Roman"/>
                <a:cs typeface="Times New Roman"/>
              </a:rPr>
              <a:t> özellikler göz önünde bulundurulduktan sonra, doğrudan cerrahi ile devam etmek yerine, moleküler testler </a:t>
            </a:r>
            <a:r>
              <a:rPr lang="tr-TR" sz="2000" i="1" dirty="0" err="1">
                <a:latin typeface="Times New Roman"/>
                <a:cs typeface="Times New Roman"/>
              </a:rPr>
              <a:t>malignite</a:t>
            </a:r>
            <a:r>
              <a:rPr lang="tr-TR" sz="2000" i="1" dirty="0">
                <a:latin typeface="Times New Roman"/>
                <a:cs typeface="Times New Roman"/>
              </a:rPr>
              <a:t> riski değerlendirmesinde ek veri olarak kullanılabilir. Klinik karar sürecinde hastanın aydınlatılmış tercihi ve fizibilite de göz önünde bulundurulmalıdır. </a:t>
            </a:r>
            <a:r>
              <a:rPr lang="tr-TR" sz="2000" i="1" dirty="0">
                <a:solidFill>
                  <a:srgbClr val="FF0000"/>
                </a:solidFill>
                <a:latin typeface="Times New Roman"/>
                <a:cs typeface="Times New Roman"/>
              </a:rPr>
              <a:t>(</a:t>
            </a:r>
            <a:r>
              <a:rPr lang="tr-TR" sz="2000" b="1" i="1" dirty="0">
                <a:solidFill>
                  <a:srgbClr val="FF0000"/>
                </a:solidFill>
                <a:latin typeface="Times New Roman"/>
                <a:cs typeface="Times New Roman"/>
              </a:rPr>
              <a:t>Zayıf öneri, orta düzey kanıt</a:t>
            </a:r>
            <a:r>
              <a:rPr lang="tr-TR" sz="2000" i="1" dirty="0">
                <a:solidFill>
                  <a:srgbClr val="FF0000"/>
                </a:solidFill>
                <a:latin typeface="Times New Roman"/>
                <a:cs typeface="Times New Roman"/>
              </a:rPr>
              <a:t>) </a:t>
            </a:r>
            <a:endParaRPr lang="tr-TR" sz="2000" dirty="0">
              <a:solidFill>
                <a:srgbClr val="FF0000"/>
              </a:solidFill>
              <a:latin typeface="Times New Roman"/>
              <a:cs typeface="Times New Roman"/>
            </a:endParaRPr>
          </a:p>
          <a:p>
            <a:pPr marL="285750" indent="-285750">
              <a:buFont typeface="Arial"/>
              <a:buChar char="•"/>
            </a:pPr>
            <a:r>
              <a:rPr lang="tr-TR" sz="2000" i="1" dirty="0">
                <a:latin typeface="Times New Roman"/>
                <a:cs typeface="Times New Roman"/>
              </a:rPr>
              <a:t>	(B) Eğer moleküler testler yapılmaz ya da sonuç vermezse, FN/SFN </a:t>
            </a:r>
            <a:r>
              <a:rPr lang="tr-TR" sz="2000" i="1" dirty="0" err="1">
                <a:latin typeface="Times New Roman"/>
                <a:cs typeface="Times New Roman"/>
              </a:rPr>
              <a:t>tiroid</a:t>
            </a:r>
            <a:r>
              <a:rPr lang="tr-TR" sz="2000" i="1" dirty="0">
                <a:latin typeface="Times New Roman"/>
                <a:cs typeface="Times New Roman"/>
              </a:rPr>
              <a:t> nodülünün çıkarılması ve kesin tanısı için cerrahi </a:t>
            </a:r>
            <a:r>
              <a:rPr lang="tr-TR" sz="2000" i="1" dirty="0" err="1">
                <a:latin typeface="Times New Roman"/>
                <a:cs typeface="Times New Roman"/>
              </a:rPr>
              <a:t>eksizyon</a:t>
            </a:r>
            <a:r>
              <a:rPr lang="tr-TR" sz="2000" i="1" dirty="0">
                <a:latin typeface="Times New Roman"/>
                <a:cs typeface="Times New Roman"/>
              </a:rPr>
              <a:t> düşünülebilir. </a:t>
            </a:r>
            <a:r>
              <a:rPr lang="tr-TR" sz="2000" i="1" dirty="0">
                <a:solidFill>
                  <a:srgbClr val="FF0000"/>
                </a:solidFill>
                <a:latin typeface="Times New Roman"/>
                <a:cs typeface="Times New Roman"/>
              </a:rPr>
              <a:t>(</a:t>
            </a:r>
            <a:r>
              <a:rPr lang="tr-TR" sz="2000" b="1" i="1" dirty="0">
                <a:solidFill>
                  <a:srgbClr val="FF0000"/>
                </a:solidFill>
                <a:latin typeface="Times New Roman"/>
                <a:cs typeface="Times New Roman"/>
              </a:rPr>
              <a:t>Güçlü öneri, düşük düzey kanıt</a:t>
            </a:r>
            <a:r>
              <a:rPr lang="tr-TR" sz="2000" i="1" dirty="0">
                <a:solidFill>
                  <a:srgbClr val="FF0000"/>
                </a:solidFill>
                <a:latin typeface="Times New Roman"/>
                <a:cs typeface="Times New Roman"/>
              </a:rPr>
              <a:t>) </a:t>
            </a:r>
            <a:endParaRPr lang="tr-TR" sz="2000" dirty="0">
              <a:solidFill>
                <a:srgbClr val="FF0000"/>
              </a:solidFill>
              <a:latin typeface="Times New Roman"/>
              <a:cs typeface="Times New Roman"/>
            </a:endParaRPr>
          </a:p>
          <a:p>
            <a:endParaRPr lang="en-US" sz="2000" dirty="0">
              <a:latin typeface="Times New Roman"/>
              <a:cs typeface="Times New Roman"/>
            </a:endParaRPr>
          </a:p>
        </p:txBody>
      </p:sp>
    </p:spTree>
    <p:extLst>
      <p:ext uri="{BB962C8B-B14F-4D97-AF65-F5344CB8AC3E}">
        <p14:creationId xmlns:p14="http://schemas.microsoft.com/office/powerpoint/2010/main" val="1346659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[A 19] </a:t>
            </a:r>
            <a:r>
              <a:rPr lang="tr-TR" sz="2800" i="1" dirty="0" err="1" smtClean="0">
                <a:latin typeface="Times New Roman"/>
                <a:cs typeface="Times New Roman"/>
              </a:rPr>
              <a:t>Malignite</a:t>
            </a:r>
            <a:r>
              <a:rPr lang="tr-TR" sz="2800" i="1" dirty="0" smtClean="0">
                <a:latin typeface="Times New Roman"/>
                <a:cs typeface="Times New Roman"/>
              </a:rPr>
              <a:t> </a:t>
            </a:r>
            <a:r>
              <a:rPr lang="tr-TR" sz="2800" i="1" dirty="0">
                <a:latin typeface="Times New Roman"/>
                <a:cs typeface="Times New Roman"/>
              </a:rPr>
              <a:t>Şüpheli Sitoloji (SUSP</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352454" y="2360954"/>
            <a:ext cx="8229600" cy="4137344"/>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indent="0">
              <a:buNone/>
            </a:pPr>
            <a:r>
              <a:rPr lang="tr-TR" b="1" dirty="0">
                <a:latin typeface="Times New Roman"/>
                <a:cs typeface="Times New Roman"/>
              </a:rPr>
              <a:t>ÖNERİ </a:t>
            </a:r>
            <a:r>
              <a:rPr lang="tr-TR" b="1" dirty="0" smtClean="0">
                <a:latin typeface="Times New Roman"/>
                <a:cs typeface="Times New Roman"/>
              </a:rPr>
              <a:t>17</a:t>
            </a:r>
            <a:endParaRPr lang="tr-TR" dirty="0">
              <a:latin typeface="Times New Roman"/>
              <a:cs typeface="Times New Roman"/>
            </a:endParaRPr>
          </a:p>
          <a:p>
            <a:r>
              <a:rPr lang="tr-TR" i="1" dirty="0">
                <a:latin typeface="Times New Roman"/>
                <a:cs typeface="Times New Roman"/>
              </a:rPr>
              <a:t>(A) Eğer sitoloji sonucu </a:t>
            </a:r>
            <a:r>
              <a:rPr lang="tr-TR" i="1" dirty="0" err="1">
                <a:latin typeface="Times New Roman"/>
                <a:cs typeface="Times New Roman"/>
              </a:rPr>
              <a:t>primer</a:t>
            </a:r>
            <a:r>
              <a:rPr lang="tr-TR" i="1" dirty="0">
                <a:latin typeface="Times New Roman"/>
                <a:cs typeface="Times New Roman"/>
              </a:rPr>
              <a:t> </a:t>
            </a:r>
            <a:r>
              <a:rPr lang="tr-TR" i="1" dirty="0" err="1">
                <a:latin typeface="Times New Roman"/>
                <a:cs typeface="Times New Roman"/>
              </a:rPr>
              <a:t>karsinom</a:t>
            </a:r>
            <a:r>
              <a:rPr lang="tr-TR" i="1" dirty="0">
                <a:latin typeface="Times New Roman"/>
                <a:cs typeface="Times New Roman"/>
              </a:rPr>
              <a:t> açısından şüpheli olarak rapor edilirse (SUSP) klinik risk faktörleri, </a:t>
            </a:r>
            <a:r>
              <a:rPr lang="tr-TR" i="1" dirty="0" err="1">
                <a:latin typeface="Times New Roman"/>
                <a:cs typeface="Times New Roman"/>
              </a:rPr>
              <a:t>sonografik</a:t>
            </a:r>
            <a:r>
              <a:rPr lang="tr-TR" i="1" dirty="0">
                <a:latin typeface="Times New Roman"/>
                <a:cs typeface="Times New Roman"/>
              </a:rPr>
              <a:t> özellikler, hasta seçimi ve </a:t>
            </a:r>
            <a:r>
              <a:rPr lang="tr-TR" i="1" dirty="0" err="1">
                <a:latin typeface="Times New Roman"/>
                <a:cs typeface="Times New Roman"/>
              </a:rPr>
              <a:t>mutasyonal</a:t>
            </a:r>
            <a:r>
              <a:rPr lang="tr-TR" i="1" dirty="0">
                <a:latin typeface="Times New Roman"/>
                <a:cs typeface="Times New Roman"/>
              </a:rPr>
              <a:t> testlerin sonuçları göz önünde tutularak cerrahi yaklaşım </a:t>
            </a:r>
            <a:r>
              <a:rPr lang="tr-TR" i="1" dirty="0" err="1">
                <a:latin typeface="Times New Roman"/>
                <a:cs typeface="Times New Roman"/>
              </a:rPr>
              <a:t>malign</a:t>
            </a:r>
            <a:r>
              <a:rPr lang="tr-TR" i="1" dirty="0">
                <a:latin typeface="Times New Roman"/>
                <a:cs typeface="Times New Roman"/>
              </a:rPr>
              <a:t> sitolojideki gibi olmalıdır. </a:t>
            </a:r>
            <a:r>
              <a:rPr lang="tr-TR" b="1" i="1" dirty="0">
                <a:solidFill>
                  <a:srgbClr val="FF0000"/>
                </a:solidFill>
                <a:latin typeface="Times New Roman"/>
                <a:cs typeface="Times New Roman"/>
              </a:rPr>
              <a:t>(Güçlü öneri, düşük düzey kanıt</a:t>
            </a:r>
            <a:r>
              <a:rPr lang="tr-TR" b="1" i="1" dirty="0" smtClean="0">
                <a:latin typeface="Times New Roman"/>
                <a:cs typeface="Times New Roman"/>
              </a:rPr>
              <a:t>)</a:t>
            </a:r>
          </a:p>
          <a:p>
            <a:pPr marL="0" indent="0">
              <a:buNone/>
            </a:pPr>
            <a:endParaRPr lang="tr-TR" dirty="0">
              <a:latin typeface="Times New Roman"/>
              <a:cs typeface="Times New Roman"/>
            </a:endParaRPr>
          </a:p>
          <a:p>
            <a:r>
              <a:rPr lang="tr-TR" i="1" dirty="0">
                <a:latin typeface="Times New Roman"/>
                <a:cs typeface="Times New Roman"/>
              </a:rPr>
              <a:t>(B) Eğer cerrahi yaklaşımı değiştirmesi bekleniyorsa, SUSP </a:t>
            </a:r>
            <a:r>
              <a:rPr lang="tr-TR" i="1" dirty="0" err="1">
                <a:latin typeface="Times New Roman"/>
                <a:cs typeface="Times New Roman"/>
              </a:rPr>
              <a:t>sitolojili</a:t>
            </a:r>
            <a:r>
              <a:rPr lang="tr-TR" i="1" dirty="0">
                <a:latin typeface="Times New Roman"/>
                <a:cs typeface="Times New Roman"/>
              </a:rPr>
              <a:t> nodüllerde klinik ve </a:t>
            </a:r>
            <a:r>
              <a:rPr lang="tr-TR" i="1" dirty="0" err="1">
                <a:latin typeface="Times New Roman"/>
                <a:cs typeface="Times New Roman"/>
              </a:rPr>
              <a:t>sonografik</a:t>
            </a:r>
            <a:r>
              <a:rPr lang="tr-TR" i="1" dirty="0">
                <a:latin typeface="Times New Roman"/>
                <a:cs typeface="Times New Roman"/>
              </a:rPr>
              <a:t> özellikler değerlendirildikten sonra BRAF için mutasyon testleri veya </a:t>
            </a:r>
            <a:r>
              <a:rPr lang="tr-TR" i="1" dirty="0" err="1">
                <a:latin typeface="Times New Roman"/>
                <a:cs typeface="Times New Roman"/>
              </a:rPr>
              <a:t>mutasyonel</a:t>
            </a:r>
            <a:r>
              <a:rPr lang="tr-TR" i="1" dirty="0">
                <a:latin typeface="Times New Roman"/>
                <a:cs typeface="Times New Roman"/>
              </a:rPr>
              <a:t> marker paneli taramaları (BRAF, RAS, RET/PTC, PAX8/</a:t>
            </a:r>
            <a:r>
              <a:rPr lang="tr-TR" i="1" dirty="0" err="1">
                <a:latin typeface="Times New Roman"/>
                <a:cs typeface="Times New Roman"/>
              </a:rPr>
              <a:t>PPARγ</a:t>
            </a:r>
            <a:r>
              <a:rPr lang="tr-TR" i="1" dirty="0">
                <a:latin typeface="Times New Roman"/>
                <a:cs typeface="Times New Roman"/>
              </a:rPr>
              <a:t>, vs.) yapılması düşünülebilir</a:t>
            </a:r>
            <a:r>
              <a:rPr lang="tr-TR" i="1" dirty="0">
                <a:solidFill>
                  <a:srgbClr val="FF0000"/>
                </a:solidFill>
                <a:latin typeface="Times New Roman"/>
                <a:cs typeface="Times New Roman"/>
              </a:rPr>
              <a:t>. </a:t>
            </a:r>
            <a:r>
              <a:rPr lang="tr-TR" b="1" i="1" dirty="0">
                <a:solidFill>
                  <a:srgbClr val="FF0000"/>
                </a:solidFill>
                <a:latin typeface="Times New Roman"/>
                <a:cs typeface="Times New Roman"/>
              </a:rPr>
              <a:t>(Zayıf öneri, orta düzey kanıt) </a:t>
            </a:r>
            <a:endParaRPr lang="tr-TR" dirty="0">
              <a:solidFill>
                <a:srgbClr val="FF0000"/>
              </a:solidFill>
              <a:latin typeface="Times New Roman"/>
              <a:cs typeface="Times New Roman"/>
            </a:endParaRPr>
          </a:p>
          <a:p>
            <a:endParaRPr lang="en-US" dirty="0"/>
          </a:p>
        </p:txBody>
      </p:sp>
      <p:sp>
        <p:nvSpPr>
          <p:cNvPr id="4" name="TextBox 3"/>
          <p:cNvSpPr txBox="1"/>
          <p:nvPr/>
        </p:nvSpPr>
        <p:spPr>
          <a:xfrm>
            <a:off x="406955" y="1407861"/>
            <a:ext cx="8175099"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000" dirty="0">
                <a:latin typeface="Times New Roman"/>
                <a:cs typeface="Times New Roman"/>
              </a:rPr>
              <a:t>T</a:t>
            </a:r>
            <a:r>
              <a:rPr lang="tr-TR" sz="2000" dirty="0" smtClean="0">
                <a:latin typeface="Times New Roman"/>
                <a:cs typeface="Times New Roman"/>
              </a:rPr>
              <a:t>am </a:t>
            </a:r>
            <a:r>
              <a:rPr lang="tr-TR" sz="2000" dirty="0">
                <a:latin typeface="Times New Roman"/>
                <a:cs typeface="Times New Roman"/>
              </a:rPr>
              <a:t>bir sonuca varmak için yeterli olmayan ancak </a:t>
            </a:r>
            <a:r>
              <a:rPr lang="tr-TR" sz="2000" dirty="0" err="1">
                <a:latin typeface="Times New Roman"/>
                <a:cs typeface="Times New Roman"/>
              </a:rPr>
              <a:t>malignite</a:t>
            </a:r>
            <a:r>
              <a:rPr lang="tr-TR" sz="2000" dirty="0">
                <a:latin typeface="Times New Roman"/>
                <a:cs typeface="Times New Roman"/>
              </a:rPr>
              <a:t> açısından (özellikle PTK) kuvvetli şüphe uyandıran </a:t>
            </a:r>
            <a:r>
              <a:rPr lang="tr-TR" sz="2000" dirty="0" err="1">
                <a:latin typeface="Times New Roman"/>
                <a:cs typeface="Times New Roman"/>
              </a:rPr>
              <a:t>aspiratlar</a:t>
            </a:r>
            <a:r>
              <a:rPr lang="tr-TR" sz="2000" dirty="0">
                <a:latin typeface="Times New Roman"/>
                <a:cs typeface="Times New Roman"/>
              </a:rPr>
              <a:t> </a:t>
            </a:r>
            <a:endParaRPr lang="en-US" sz="2000" dirty="0">
              <a:latin typeface="Times New Roman"/>
              <a:cs typeface="Times New Roman"/>
            </a:endParaRPr>
          </a:p>
        </p:txBody>
      </p:sp>
    </p:spTree>
    <p:extLst>
      <p:ext uri="{BB962C8B-B14F-4D97-AF65-F5344CB8AC3E}">
        <p14:creationId xmlns:p14="http://schemas.microsoft.com/office/powerpoint/2010/main" val="182123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400" i="1" dirty="0" smtClean="0">
                <a:latin typeface="Times New Roman"/>
                <a:cs typeface="Times New Roman"/>
              </a:rPr>
              <a:t>[A 20] İİAB </a:t>
            </a:r>
            <a:r>
              <a:rPr lang="tr-TR" sz="2400" i="1" dirty="0">
                <a:latin typeface="Times New Roman"/>
                <a:cs typeface="Times New Roman"/>
              </a:rPr>
              <a:t>sitolojisi tanımlanamayan vakalarda(AUS/FLUS, FN, SUSP) </a:t>
            </a:r>
            <a:r>
              <a:rPr lang="tr-TR" sz="2400" i="1" dirty="0" err="1">
                <a:latin typeface="Times New Roman"/>
                <a:cs typeface="Times New Roman"/>
              </a:rPr>
              <a:t>malign</a:t>
            </a:r>
            <a:r>
              <a:rPr lang="tr-TR" sz="2400" i="1" dirty="0">
                <a:latin typeface="Times New Roman"/>
                <a:cs typeface="Times New Roman"/>
              </a:rPr>
              <a:t> ve </a:t>
            </a:r>
            <a:r>
              <a:rPr lang="tr-TR" sz="2400" i="1" dirty="0" err="1">
                <a:latin typeface="Times New Roman"/>
                <a:cs typeface="Times New Roman"/>
              </a:rPr>
              <a:t>benign</a:t>
            </a:r>
            <a:r>
              <a:rPr lang="tr-TR" sz="2400" i="1" dirty="0">
                <a:latin typeface="Times New Roman"/>
                <a:cs typeface="Times New Roman"/>
              </a:rPr>
              <a:t> hastalık tetkikinde FDG-PET incelemesinin faydası nedir</a:t>
            </a:r>
            <a:r>
              <a:rPr lang="tr-TR" sz="2400" i="1" dirty="0" smtClean="0">
                <a:latin typeface="Times New Roman"/>
                <a:cs typeface="Times New Roman"/>
              </a:rPr>
              <a:t>?</a:t>
            </a:r>
            <a:endParaRPr lang="en-US" sz="2400" dirty="0">
              <a:latin typeface="Times New Roman"/>
              <a:cs typeface="Times New Roman"/>
            </a:endParaRPr>
          </a:p>
        </p:txBody>
      </p:sp>
      <p:sp>
        <p:nvSpPr>
          <p:cNvPr id="3" name="Content Placeholder 2"/>
          <p:cNvSpPr>
            <a:spLocks noGrp="1"/>
          </p:cNvSpPr>
          <p:nvPr>
            <p:ph idx="1"/>
          </p:nvPr>
        </p:nvSpPr>
        <p:spPr>
          <a:xfrm>
            <a:off x="457200" y="1600201"/>
            <a:ext cx="8229600" cy="2092316"/>
          </a:xfrm>
        </p:spPr>
        <p:style>
          <a:lnRef idx="1">
            <a:schemeClr val="dk1"/>
          </a:lnRef>
          <a:fillRef idx="2">
            <a:schemeClr val="dk1"/>
          </a:fillRef>
          <a:effectRef idx="1">
            <a:schemeClr val="dk1"/>
          </a:effectRef>
          <a:fontRef idx="minor">
            <a:schemeClr val="dk1"/>
          </a:fontRef>
        </p:style>
        <p:txBody>
          <a:bodyPr>
            <a:normAutofit fontScale="92500"/>
          </a:bodyPr>
          <a:lstStyle/>
          <a:p>
            <a:pPr marL="0" indent="0">
              <a:buNone/>
            </a:pPr>
            <a:r>
              <a:rPr lang="en-US" b="1" dirty="0">
                <a:latin typeface="Times New Roman"/>
                <a:cs typeface="Times New Roman"/>
              </a:rPr>
              <a:t>ÖNERİ 18 </a:t>
            </a:r>
            <a:endParaRPr lang="tr-TR" dirty="0">
              <a:latin typeface="Times New Roman"/>
              <a:cs typeface="Times New Roman"/>
            </a:endParaRPr>
          </a:p>
          <a:p>
            <a:r>
              <a:rPr lang="tr-TR" i="1" baseline="30000" dirty="0" smtClean="0">
                <a:latin typeface="Times New Roman"/>
                <a:cs typeface="Times New Roman"/>
              </a:rPr>
              <a:t>18</a:t>
            </a:r>
            <a:r>
              <a:rPr lang="tr-TR" i="1" dirty="0" smtClean="0">
                <a:latin typeface="Times New Roman"/>
                <a:cs typeface="Times New Roman"/>
              </a:rPr>
              <a:t>FDG-PET taraması belirsiz </a:t>
            </a:r>
            <a:r>
              <a:rPr lang="tr-TR" i="1" dirty="0" err="1" smtClean="0">
                <a:latin typeface="Times New Roman"/>
                <a:cs typeface="Times New Roman"/>
              </a:rPr>
              <a:t>sitolojili</a:t>
            </a:r>
            <a:r>
              <a:rPr lang="tr-TR" i="1" dirty="0" smtClean="0">
                <a:latin typeface="Times New Roman"/>
                <a:cs typeface="Times New Roman"/>
              </a:rPr>
              <a:t> </a:t>
            </a:r>
            <a:r>
              <a:rPr lang="tr-TR" i="1" dirty="0" err="1" smtClean="0">
                <a:latin typeface="Times New Roman"/>
                <a:cs typeface="Times New Roman"/>
              </a:rPr>
              <a:t>tiroid</a:t>
            </a:r>
            <a:r>
              <a:rPr lang="tr-TR" i="1" dirty="0" smtClean="0">
                <a:latin typeface="Times New Roman"/>
                <a:cs typeface="Times New Roman"/>
              </a:rPr>
              <a:t> nodülü değerlendirilmesinde rutin olarak önerilmemektedir.</a:t>
            </a:r>
            <a:r>
              <a:rPr lang="tr-TR" b="1" i="1" dirty="0" smtClean="0">
                <a:latin typeface="Times New Roman"/>
                <a:cs typeface="Times New Roman"/>
              </a:rPr>
              <a:t> </a:t>
            </a:r>
            <a:r>
              <a:rPr lang="tr-TR" b="1" i="1" dirty="0" smtClean="0">
                <a:solidFill>
                  <a:srgbClr val="FF0000"/>
                </a:solidFill>
                <a:latin typeface="Times New Roman"/>
                <a:cs typeface="Times New Roman"/>
              </a:rPr>
              <a:t>(Zayıf öneri, orta düzey kanıt)</a:t>
            </a:r>
            <a:r>
              <a:rPr lang="tr-TR" i="1" dirty="0" smtClean="0">
                <a:solidFill>
                  <a:srgbClr val="FF0000"/>
                </a:solidFill>
                <a:latin typeface="Times New Roman"/>
                <a:cs typeface="Times New Roman"/>
              </a:rPr>
              <a:t> </a:t>
            </a:r>
            <a:endParaRPr lang="tr-TR" i="1" dirty="0">
              <a:solidFill>
                <a:srgbClr val="FF0000"/>
              </a:solidFill>
              <a:latin typeface="Times New Roman"/>
              <a:cs typeface="Times New Roman"/>
            </a:endParaRPr>
          </a:p>
        </p:txBody>
      </p:sp>
      <p:sp>
        <p:nvSpPr>
          <p:cNvPr id="4" name="TextBox 3"/>
          <p:cNvSpPr txBox="1"/>
          <p:nvPr/>
        </p:nvSpPr>
        <p:spPr>
          <a:xfrm>
            <a:off x="1307460" y="4067353"/>
            <a:ext cx="6538443"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2400" dirty="0" smtClean="0">
                <a:latin typeface="Times New Roman"/>
                <a:cs typeface="Times New Roman"/>
              </a:rPr>
              <a:t>Çok değerli analizlerde </a:t>
            </a:r>
            <a:r>
              <a:rPr lang="tr-TR" sz="2400" dirty="0" err="1" smtClean="0">
                <a:latin typeface="Times New Roman"/>
                <a:cs typeface="Times New Roman"/>
              </a:rPr>
              <a:t>otörler</a:t>
            </a:r>
            <a:r>
              <a:rPr lang="tr-TR" sz="2400" dirty="0" smtClean="0">
                <a:latin typeface="Times New Roman"/>
                <a:cs typeface="Times New Roman"/>
              </a:rPr>
              <a:t> </a:t>
            </a:r>
            <a:r>
              <a:rPr lang="tr-TR" sz="2400" dirty="0" err="1" smtClean="0">
                <a:latin typeface="Times New Roman"/>
                <a:cs typeface="Times New Roman"/>
              </a:rPr>
              <a:t>tiroid</a:t>
            </a:r>
            <a:r>
              <a:rPr lang="tr-TR" sz="2400" dirty="0" smtClean="0">
                <a:latin typeface="Times New Roman"/>
                <a:cs typeface="Times New Roman"/>
              </a:rPr>
              <a:t> </a:t>
            </a:r>
            <a:r>
              <a:rPr lang="tr-TR" sz="2400" dirty="0" err="1" smtClean="0">
                <a:latin typeface="Times New Roman"/>
                <a:cs typeface="Times New Roman"/>
              </a:rPr>
              <a:t>US’ye</a:t>
            </a:r>
            <a:r>
              <a:rPr lang="tr-TR" sz="2400" dirty="0" smtClean="0">
                <a:latin typeface="Times New Roman"/>
                <a:cs typeface="Times New Roman"/>
              </a:rPr>
              <a:t> ilave olarak FDG-PET analizi yapmışlar, ancak bunun ilave bir tanısal faydasını </a:t>
            </a:r>
            <a:r>
              <a:rPr lang="tr-TR" sz="2400" dirty="0" err="1" smtClean="0">
                <a:latin typeface="Times New Roman"/>
                <a:cs typeface="Times New Roman"/>
              </a:rPr>
              <a:t>tariflememişlerdir</a:t>
            </a:r>
            <a:r>
              <a:rPr lang="tr-TR" sz="2400" dirty="0" smtClean="0">
                <a:latin typeface="Times New Roman"/>
                <a:cs typeface="Times New Roman"/>
              </a:rPr>
              <a:t>. Bu da PET görüntülemesinin bu amaçla kullanılmasıyla ilgili sorular doğurmaktadır</a:t>
            </a:r>
            <a:r>
              <a:rPr lang="en-US" sz="2400" dirty="0" smtClean="0">
                <a:latin typeface="Times New Roman"/>
                <a:cs typeface="Times New Roman"/>
              </a:rPr>
              <a:t>. </a:t>
            </a:r>
            <a:endParaRPr lang="tr-TR" sz="2400" dirty="0">
              <a:latin typeface="Times New Roman"/>
              <a:cs typeface="Times New Roman"/>
            </a:endParaRPr>
          </a:p>
        </p:txBody>
      </p:sp>
    </p:spTree>
    <p:extLst>
      <p:ext uri="{BB962C8B-B14F-4D97-AF65-F5344CB8AC3E}">
        <p14:creationId xmlns:p14="http://schemas.microsoft.com/office/powerpoint/2010/main" val="1117478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 [A 21] Sitolojisi </a:t>
            </a:r>
            <a:r>
              <a:rPr lang="tr-TR" sz="2800" i="1" dirty="0">
                <a:latin typeface="Times New Roman"/>
                <a:cs typeface="Times New Roman"/>
              </a:rPr>
              <a:t>belirsiz </a:t>
            </a:r>
            <a:r>
              <a:rPr lang="tr-TR" sz="2800" i="1" dirty="0" err="1" smtClean="0">
                <a:latin typeface="Times New Roman"/>
                <a:cs typeface="Times New Roman"/>
              </a:rPr>
              <a:t>tiroid</a:t>
            </a:r>
            <a:r>
              <a:rPr lang="tr-TR" sz="2800" i="1" dirty="0" smtClean="0">
                <a:latin typeface="Times New Roman"/>
                <a:cs typeface="Times New Roman"/>
              </a:rPr>
              <a:t> </a:t>
            </a:r>
            <a:r>
              <a:rPr lang="tr-TR" sz="2800" i="1" dirty="0">
                <a:latin typeface="Times New Roman"/>
                <a:cs typeface="Times New Roman"/>
              </a:rPr>
              <a:t>nodüllerinde uygun operasyon hangisidir</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355209"/>
            <a:ext cx="8229600" cy="2275634"/>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a:latin typeface="Times New Roman"/>
                <a:cs typeface="Times New Roman"/>
              </a:rPr>
              <a:t>ÖNERİ 19 </a:t>
            </a:r>
            <a:endParaRPr lang="tr-TR" dirty="0">
              <a:latin typeface="Times New Roman"/>
              <a:cs typeface="Times New Roman"/>
            </a:endParaRPr>
          </a:p>
          <a:p>
            <a:r>
              <a:rPr lang="en-US" i="1" dirty="0" err="1">
                <a:latin typeface="Times New Roman"/>
                <a:cs typeface="Times New Roman"/>
              </a:rPr>
              <a:t>Soliter</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a:t>
            </a:r>
            <a:r>
              <a:rPr lang="en-US" i="1" dirty="0" err="1">
                <a:latin typeface="Times New Roman"/>
                <a:cs typeface="Times New Roman"/>
              </a:rPr>
              <a:t>belirsiz</a:t>
            </a:r>
            <a:r>
              <a:rPr lang="en-US" i="1" dirty="0">
                <a:latin typeface="Times New Roman"/>
                <a:cs typeface="Times New Roman"/>
              </a:rPr>
              <a:t> </a:t>
            </a:r>
            <a:r>
              <a:rPr lang="en-US" i="1" dirty="0" err="1">
                <a:latin typeface="Times New Roman"/>
                <a:cs typeface="Times New Roman"/>
              </a:rPr>
              <a:t>sitolojili</a:t>
            </a:r>
            <a:r>
              <a:rPr lang="en-US" i="1" dirty="0">
                <a:latin typeface="Times New Roman"/>
                <a:cs typeface="Times New Roman"/>
              </a:rPr>
              <a:t> </a:t>
            </a:r>
            <a:r>
              <a:rPr lang="en-US" i="1" dirty="0" err="1">
                <a:latin typeface="Times New Roman"/>
                <a:cs typeface="Times New Roman"/>
              </a:rPr>
              <a:t>nodülü</a:t>
            </a:r>
            <a:r>
              <a:rPr lang="en-US" i="1" dirty="0">
                <a:latin typeface="Times New Roman"/>
                <a:cs typeface="Times New Roman"/>
              </a:rPr>
              <a:t> </a:t>
            </a:r>
            <a:r>
              <a:rPr lang="en-US" i="1" dirty="0" err="1">
                <a:latin typeface="Times New Roman"/>
                <a:cs typeface="Times New Roman"/>
              </a:rPr>
              <a:t>olan</a:t>
            </a:r>
            <a:r>
              <a:rPr lang="en-US" i="1" dirty="0">
                <a:latin typeface="Times New Roman"/>
                <a:cs typeface="Times New Roman"/>
              </a:rPr>
              <a:t> </a:t>
            </a:r>
            <a:r>
              <a:rPr lang="en-US" i="1" dirty="0" err="1">
                <a:latin typeface="Times New Roman"/>
                <a:cs typeface="Times New Roman"/>
              </a:rPr>
              <a:t>hastalarda</a:t>
            </a:r>
            <a:r>
              <a:rPr lang="en-US" i="1" dirty="0">
                <a:latin typeface="Times New Roman"/>
                <a:cs typeface="Times New Roman"/>
              </a:rPr>
              <a:t> </a:t>
            </a:r>
            <a:r>
              <a:rPr lang="en-US" i="1" dirty="0" err="1">
                <a:latin typeface="Times New Roman"/>
                <a:cs typeface="Times New Roman"/>
              </a:rPr>
              <a:t>cerrahi</a:t>
            </a:r>
            <a:r>
              <a:rPr lang="en-US" i="1" dirty="0">
                <a:latin typeface="Times New Roman"/>
                <a:cs typeface="Times New Roman"/>
              </a:rPr>
              <a:t> </a:t>
            </a:r>
            <a:r>
              <a:rPr lang="en-US" i="1" dirty="0" err="1">
                <a:latin typeface="Times New Roman"/>
                <a:cs typeface="Times New Roman"/>
              </a:rPr>
              <a:t>gerektiğinde</a:t>
            </a:r>
            <a:r>
              <a:rPr lang="en-US" i="1" dirty="0">
                <a:latin typeface="Times New Roman"/>
                <a:cs typeface="Times New Roman"/>
              </a:rPr>
              <a:t>, </a:t>
            </a:r>
            <a:r>
              <a:rPr lang="en-US" i="1" dirty="0" err="1">
                <a:latin typeface="Times New Roman"/>
                <a:cs typeface="Times New Roman"/>
              </a:rPr>
              <a:t>başlangıç</a:t>
            </a:r>
            <a:r>
              <a:rPr lang="en-US" i="1" dirty="0">
                <a:latin typeface="Times New Roman"/>
                <a:cs typeface="Times New Roman"/>
              </a:rPr>
              <a:t> </a:t>
            </a:r>
            <a:r>
              <a:rPr lang="en-US" i="1" dirty="0" err="1">
                <a:latin typeface="Times New Roman"/>
                <a:cs typeface="Times New Roman"/>
              </a:rPr>
              <a:t>girişimi</a:t>
            </a:r>
            <a:r>
              <a:rPr lang="en-US" i="1" dirty="0">
                <a:latin typeface="Times New Roman"/>
                <a:cs typeface="Times New Roman"/>
              </a:rPr>
              <a:t> </a:t>
            </a:r>
            <a:r>
              <a:rPr lang="en-US" i="1" dirty="0" err="1">
                <a:latin typeface="Times New Roman"/>
                <a:cs typeface="Times New Roman"/>
              </a:rPr>
              <a:t>olarak</a:t>
            </a:r>
            <a:r>
              <a:rPr lang="en-US" i="1" dirty="0">
                <a:latin typeface="Times New Roman"/>
                <a:cs typeface="Times New Roman"/>
              </a:rPr>
              <a:t> </a:t>
            </a:r>
            <a:r>
              <a:rPr lang="en-US" i="1" dirty="0" err="1">
                <a:latin typeface="Times New Roman"/>
                <a:cs typeface="Times New Roman"/>
              </a:rPr>
              <a:t>lobektomi</a:t>
            </a:r>
            <a:r>
              <a:rPr lang="en-US" i="1" dirty="0">
                <a:latin typeface="Times New Roman"/>
                <a:cs typeface="Times New Roman"/>
              </a:rPr>
              <a:t> </a:t>
            </a:r>
            <a:r>
              <a:rPr lang="en-US" i="1" dirty="0" err="1">
                <a:latin typeface="Times New Roman"/>
                <a:cs typeface="Times New Roman"/>
              </a:rPr>
              <a:t>önerilir</a:t>
            </a:r>
            <a:r>
              <a:rPr lang="en-US" i="1" dirty="0">
                <a:latin typeface="Times New Roman"/>
                <a:cs typeface="Times New Roman"/>
              </a:rPr>
              <a:t>. Bu </a:t>
            </a:r>
            <a:r>
              <a:rPr lang="en-US" i="1" dirty="0" err="1">
                <a:latin typeface="Times New Roman"/>
                <a:cs typeface="Times New Roman"/>
              </a:rPr>
              <a:t>yaklaşım</a:t>
            </a:r>
            <a:r>
              <a:rPr lang="en-US" i="1" dirty="0">
                <a:latin typeface="Times New Roman"/>
                <a:cs typeface="Times New Roman"/>
              </a:rPr>
              <a:t>, </a:t>
            </a:r>
            <a:r>
              <a:rPr lang="en-US" i="1" dirty="0" err="1">
                <a:latin typeface="Times New Roman"/>
                <a:cs typeface="Times New Roman"/>
              </a:rPr>
              <a:t>klinik</a:t>
            </a:r>
            <a:r>
              <a:rPr lang="en-US" i="1" dirty="0">
                <a:latin typeface="Times New Roman"/>
                <a:cs typeface="Times New Roman"/>
              </a:rPr>
              <a:t> </a:t>
            </a:r>
            <a:r>
              <a:rPr lang="en-US" i="1" dirty="0" err="1">
                <a:latin typeface="Times New Roman"/>
                <a:cs typeface="Times New Roman"/>
              </a:rPr>
              <a:t>veya</a:t>
            </a:r>
            <a:r>
              <a:rPr lang="en-US" i="1" dirty="0">
                <a:latin typeface="Times New Roman"/>
                <a:cs typeface="Times New Roman"/>
              </a:rPr>
              <a:t> </a:t>
            </a:r>
            <a:r>
              <a:rPr lang="en-US" i="1" dirty="0" err="1">
                <a:latin typeface="Times New Roman"/>
                <a:cs typeface="Times New Roman"/>
              </a:rPr>
              <a:t>sonografik</a:t>
            </a:r>
            <a:r>
              <a:rPr lang="en-US" i="1" dirty="0">
                <a:latin typeface="Times New Roman"/>
                <a:cs typeface="Times New Roman"/>
              </a:rPr>
              <a:t> </a:t>
            </a:r>
            <a:r>
              <a:rPr lang="en-US" i="1" dirty="0" err="1">
                <a:latin typeface="Times New Roman"/>
                <a:cs typeface="Times New Roman"/>
              </a:rPr>
              <a:t>özelliklere</a:t>
            </a:r>
            <a:r>
              <a:rPr lang="en-US" i="1" dirty="0">
                <a:latin typeface="Times New Roman"/>
                <a:cs typeface="Times New Roman"/>
              </a:rPr>
              <a:t>, hasta </a:t>
            </a:r>
            <a:r>
              <a:rPr lang="en-US" i="1" dirty="0" err="1">
                <a:latin typeface="Times New Roman"/>
                <a:cs typeface="Times New Roman"/>
              </a:rPr>
              <a:t>tercihine</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a:t>
            </a:r>
            <a:r>
              <a:rPr lang="en-US" i="1" dirty="0" err="1">
                <a:latin typeface="Times New Roman"/>
                <a:cs typeface="Times New Roman"/>
              </a:rPr>
              <a:t>veya</a:t>
            </a:r>
            <a:r>
              <a:rPr lang="en-US" i="1" dirty="0">
                <a:latin typeface="Times New Roman"/>
                <a:cs typeface="Times New Roman"/>
              </a:rPr>
              <a:t> </a:t>
            </a:r>
            <a:r>
              <a:rPr lang="en-US" i="1" dirty="0" err="1">
                <a:latin typeface="Times New Roman"/>
                <a:cs typeface="Times New Roman"/>
              </a:rPr>
              <a:t>moleküler</a:t>
            </a:r>
            <a:r>
              <a:rPr lang="en-US" i="1" dirty="0">
                <a:latin typeface="Times New Roman"/>
                <a:cs typeface="Times New Roman"/>
              </a:rPr>
              <a:t> </a:t>
            </a:r>
            <a:r>
              <a:rPr lang="en-US" i="1" dirty="0" err="1">
                <a:latin typeface="Times New Roman"/>
                <a:cs typeface="Times New Roman"/>
              </a:rPr>
              <a:t>testlere</a:t>
            </a:r>
            <a:r>
              <a:rPr lang="en-US" i="1" dirty="0">
                <a:latin typeface="Times New Roman"/>
                <a:cs typeface="Times New Roman"/>
              </a:rPr>
              <a:t> </a:t>
            </a:r>
            <a:r>
              <a:rPr lang="en-US" i="1" dirty="0" err="1">
                <a:latin typeface="Times New Roman"/>
                <a:cs typeface="Times New Roman"/>
              </a:rPr>
              <a:t>göre</a:t>
            </a:r>
            <a:r>
              <a:rPr lang="en-US" i="1" dirty="0">
                <a:latin typeface="Times New Roman"/>
                <a:cs typeface="Times New Roman"/>
              </a:rPr>
              <a:t> </a:t>
            </a:r>
            <a:r>
              <a:rPr lang="en-US" i="1" dirty="0" err="1">
                <a:latin typeface="Times New Roman"/>
                <a:cs typeface="Times New Roman"/>
              </a:rPr>
              <a:t>modifiye</a:t>
            </a:r>
            <a:r>
              <a:rPr lang="en-US" i="1" dirty="0">
                <a:latin typeface="Times New Roman"/>
                <a:cs typeface="Times New Roman"/>
              </a:rPr>
              <a:t> </a:t>
            </a:r>
            <a:r>
              <a:rPr lang="en-US" i="1" dirty="0" err="1">
                <a:latin typeface="Times New Roman"/>
                <a:cs typeface="Times New Roman"/>
              </a:rPr>
              <a:t>edilebilir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r>
              <a:rPr lang="en-US" i="1" dirty="0">
                <a:solidFill>
                  <a:srgbClr val="FF0000"/>
                </a:solidFill>
                <a:latin typeface="Times New Roman"/>
                <a:cs typeface="Times New Roman"/>
              </a:rPr>
              <a:t> </a:t>
            </a:r>
            <a:endParaRPr lang="tr-TR" i="1" dirty="0">
              <a:solidFill>
                <a:srgbClr val="FF0000"/>
              </a:solidFill>
              <a:latin typeface="Times New Roman"/>
              <a:cs typeface="Times New Roman"/>
            </a:endParaRPr>
          </a:p>
          <a:p>
            <a:endParaRPr lang="en-US" dirty="0"/>
          </a:p>
        </p:txBody>
      </p:sp>
    </p:spTree>
    <p:extLst>
      <p:ext uri="{BB962C8B-B14F-4D97-AF65-F5344CB8AC3E}">
        <p14:creationId xmlns:p14="http://schemas.microsoft.com/office/powerpoint/2010/main" val="2731634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a:solidFill>
                  <a:schemeClr val="tx1"/>
                </a:solidFill>
                <a:latin typeface="Times New Roman"/>
                <a:cs typeface="Times New Roman"/>
              </a:rPr>
              <a:t>ÖNERİ </a:t>
            </a:r>
            <a:r>
              <a:rPr lang="en-US" b="1" dirty="0" smtClean="0">
                <a:solidFill>
                  <a:schemeClr val="tx1"/>
                </a:solidFill>
                <a:latin typeface="Times New Roman"/>
                <a:cs typeface="Times New Roman"/>
              </a:rPr>
              <a:t>20-A</a:t>
            </a:r>
            <a:endParaRPr lang="tr-TR" dirty="0">
              <a:solidFill>
                <a:schemeClr val="tx1"/>
              </a:solidFill>
              <a:latin typeface="Times New Roman"/>
              <a:cs typeface="Times New Roman"/>
            </a:endParaRPr>
          </a:p>
          <a:p>
            <a:r>
              <a:rPr lang="tr-TR" i="1" dirty="0" smtClean="0">
                <a:solidFill>
                  <a:schemeClr val="tx1"/>
                </a:solidFill>
                <a:latin typeface="Times New Roman"/>
                <a:cs typeface="Times New Roman"/>
              </a:rPr>
              <a:t>Artmış </a:t>
            </a:r>
            <a:r>
              <a:rPr lang="tr-TR" i="1" dirty="0" err="1" smtClean="0">
                <a:solidFill>
                  <a:schemeClr val="tx1"/>
                </a:solidFill>
                <a:latin typeface="Times New Roman"/>
                <a:cs typeface="Times New Roman"/>
              </a:rPr>
              <a:t>malignite</a:t>
            </a:r>
            <a:r>
              <a:rPr lang="tr-TR" i="1" dirty="0" smtClean="0">
                <a:solidFill>
                  <a:schemeClr val="tx1"/>
                </a:solidFill>
                <a:latin typeface="Times New Roman"/>
                <a:cs typeface="Times New Roman"/>
              </a:rPr>
              <a:t> riski nedeniyle, şu hastalarda total </a:t>
            </a:r>
            <a:r>
              <a:rPr lang="tr-TR" i="1" dirty="0" err="1" smtClean="0">
                <a:solidFill>
                  <a:schemeClr val="tx1"/>
                </a:solidFill>
                <a:latin typeface="Times New Roman"/>
                <a:cs typeface="Times New Roman"/>
              </a:rPr>
              <a:t>tiroidektomi</a:t>
            </a:r>
            <a:r>
              <a:rPr lang="tr-TR" i="1" dirty="0" smtClean="0">
                <a:solidFill>
                  <a:schemeClr val="tx1"/>
                </a:solidFill>
                <a:latin typeface="Times New Roman"/>
                <a:cs typeface="Times New Roman"/>
              </a:rPr>
              <a:t> tercih edilebilir: </a:t>
            </a:r>
          </a:p>
          <a:p>
            <a:pPr lvl="1"/>
            <a:r>
              <a:rPr lang="tr-TR" i="1" dirty="0" err="1" smtClean="0">
                <a:solidFill>
                  <a:schemeClr val="tx1"/>
                </a:solidFill>
                <a:latin typeface="Times New Roman"/>
                <a:cs typeface="Times New Roman"/>
              </a:rPr>
              <a:t>sitolojik</a:t>
            </a:r>
            <a:r>
              <a:rPr lang="tr-TR" i="1" dirty="0" smtClean="0">
                <a:solidFill>
                  <a:schemeClr val="tx1"/>
                </a:solidFill>
                <a:latin typeface="Times New Roman"/>
                <a:cs typeface="Times New Roman"/>
              </a:rPr>
              <a:t> </a:t>
            </a:r>
            <a:r>
              <a:rPr lang="tr-TR" i="1" dirty="0" smtClean="0">
                <a:latin typeface="Times New Roman"/>
                <a:cs typeface="Times New Roman"/>
              </a:rPr>
              <a:t>olarak </a:t>
            </a:r>
            <a:r>
              <a:rPr lang="tr-TR" i="1" dirty="0" err="1" smtClean="0">
                <a:latin typeface="Times New Roman"/>
                <a:cs typeface="Times New Roman"/>
              </a:rPr>
              <a:t>malignite</a:t>
            </a:r>
            <a:r>
              <a:rPr lang="tr-TR" i="1" dirty="0" smtClean="0">
                <a:latin typeface="Times New Roman"/>
                <a:cs typeface="Times New Roman"/>
              </a:rPr>
              <a:t> şüphesi olan belirsiz nodüllerde </a:t>
            </a:r>
          </a:p>
          <a:p>
            <a:pPr lvl="1"/>
            <a:r>
              <a:rPr lang="tr-TR" i="1" dirty="0" err="1" smtClean="0">
                <a:latin typeface="Times New Roman"/>
                <a:cs typeface="Times New Roman"/>
              </a:rPr>
              <a:t>karsinom</a:t>
            </a:r>
            <a:r>
              <a:rPr lang="tr-TR" i="1" dirty="0" smtClean="0">
                <a:latin typeface="Times New Roman"/>
                <a:cs typeface="Times New Roman"/>
              </a:rPr>
              <a:t> açısından spesifik olduğu bilinen mutasyonu pozitif olanlarda</a:t>
            </a:r>
          </a:p>
          <a:p>
            <a:pPr lvl="1"/>
            <a:r>
              <a:rPr lang="tr-TR" i="1" dirty="0" err="1" smtClean="0">
                <a:latin typeface="Times New Roman"/>
                <a:cs typeface="Times New Roman"/>
              </a:rPr>
              <a:t>sonografik</a:t>
            </a:r>
            <a:r>
              <a:rPr lang="tr-TR" i="1" dirty="0" smtClean="0">
                <a:latin typeface="Times New Roman"/>
                <a:cs typeface="Times New Roman"/>
              </a:rPr>
              <a:t> açıdan şüpheli nodüllerde</a:t>
            </a:r>
          </a:p>
          <a:p>
            <a:pPr lvl="1"/>
            <a:r>
              <a:rPr lang="tr-TR" i="1" dirty="0" smtClean="0">
                <a:latin typeface="Times New Roman"/>
                <a:cs typeface="Times New Roman"/>
              </a:rPr>
              <a:t>&gt;4cm nodüllerde </a:t>
            </a:r>
          </a:p>
          <a:p>
            <a:pPr lvl="1"/>
            <a:r>
              <a:rPr lang="tr-TR" i="1" dirty="0" smtClean="0">
                <a:latin typeface="Times New Roman"/>
                <a:cs typeface="Times New Roman"/>
              </a:rPr>
              <a:t>ailevi </a:t>
            </a:r>
            <a:r>
              <a:rPr lang="tr-TR" i="1" dirty="0" err="1" smtClean="0">
                <a:latin typeface="Times New Roman"/>
                <a:cs typeface="Times New Roman"/>
              </a:rPr>
              <a:t>tiroid</a:t>
            </a:r>
            <a:r>
              <a:rPr lang="tr-TR" i="1" dirty="0" smtClean="0">
                <a:latin typeface="Times New Roman"/>
                <a:cs typeface="Times New Roman"/>
              </a:rPr>
              <a:t> kanseri olan hastalarda veya radyasyon </a:t>
            </a:r>
            <a:r>
              <a:rPr lang="tr-TR" i="1" dirty="0" err="1" smtClean="0">
                <a:latin typeface="Times New Roman"/>
                <a:cs typeface="Times New Roman"/>
              </a:rPr>
              <a:t>maruziyeti</a:t>
            </a:r>
            <a:r>
              <a:rPr lang="tr-TR" i="1" dirty="0" smtClean="0">
                <a:latin typeface="Times New Roman"/>
                <a:cs typeface="Times New Roman"/>
              </a:rPr>
              <a:t> öyküsü varsa </a:t>
            </a:r>
          </a:p>
          <a:p>
            <a:pPr lvl="1"/>
            <a:r>
              <a:rPr lang="tr-TR" i="1" dirty="0" smtClean="0">
                <a:latin typeface="Times New Roman"/>
                <a:cs typeface="Times New Roman"/>
              </a:rPr>
              <a:t>eğer </a:t>
            </a:r>
            <a:r>
              <a:rPr lang="tr-TR" i="1" dirty="0" err="1" smtClean="0">
                <a:latin typeface="Times New Roman"/>
                <a:cs typeface="Times New Roman"/>
              </a:rPr>
              <a:t>lobektomi</a:t>
            </a:r>
            <a:r>
              <a:rPr lang="tr-TR" i="1" dirty="0" smtClean="0">
                <a:latin typeface="Times New Roman"/>
                <a:cs typeface="Times New Roman"/>
              </a:rPr>
              <a:t> sonrası nodül </a:t>
            </a:r>
            <a:r>
              <a:rPr lang="tr-TR" i="1" dirty="0" err="1" smtClean="0">
                <a:latin typeface="Times New Roman"/>
                <a:cs typeface="Times New Roman"/>
              </a:rPr>
              <a:t>malign</a:t>
            </a:r>
            <a:r>
              <a:rPr lang="tr-TR" i="1" dirty="0" smtClean="0">
                <a:latin typeface="Times New Roman"/>
                <a:cs typeface="Times New Roman"/>
              </a:rPr>
              <a:t> olarak tanımlandığında tamamlayıcı </a:t>
            </a:r>
            <a:r>
              <a:rPr lang="tr-TR" i="1" dirty="0" err="1" smtClean="0">
                <a:latin typeface="Times New Roman"/>
                <a:cs typeface="Times New Roman"/>
              </a:rPr>
              <a:t>tiroidektomi</a:t>
            </a:r>
            <a:r>
              <a:rPr lang="tr-TR" i="1" dirty="0" smtClean="0">
                <a:latin typeface="Times New Roman"/>
                <a:cs typeface="Times New Roman"/>
              </a:rPr>
              <a:t> önerilecekse</a:t>
            </a:r>
          </a:p>
          <a:p>
            <a:pPr marL="457200" lvl="1" indent="0">
              <a:buNone/>
            </a:pPr>
            <a:r>
              <a:rPr lang="tr-TR" b="1" i="1" dirty="0" smtClean="0">
                <a:solidFill>
                  <a:srgbClr val="FF0000"/>
                </a:solidFill>
                <a:latin typeface="Times New Roman"/>
                <a:cs typeface="Times New Roman"/>
              </a:rPr>
              <a:t>(Güçlü öneri, orta düzey kanıt) </a:t>
            </a:r>
            <a:endParaRPr lang="tr-TR" i="1" dirty="0" smtClean="0">
              <a:solidFill>
                <a:srgbClr val="FF0000"/>
              </a:solidFill>
              <a:latin typeface="Times New Roman"/>
              <a:cs typeface="Times New Roman"/>
            </a:endParaRPr>
          </a:p>
          <a:p>
            <a:endParaRPr lang="en-US" dirty="0"/>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 [A 21] Sitolojisi </a:t>
            </a:r>
            <a:r>
              <a:rPr lang="tr-TR" sz="2800" i="1" dirty="0">
                <a:latin typeface="Times New Roman"/>
                <a:cs typeface="Times New Roman"/>
              </a:rPr>
              <a:t>belirsiz </a:t>
            </a:r>
            <a:r>
              <a:rPr lang="tr-TR" sz="2800" i="1" dirty="0" err="1" smtClean="0">
                <a:latin typeface="Times New Roman"/>
                <a:cs typeface="Times New Roman"/>
              </a:rPr>
              <a:t>tiroid</a:t>
            </a:r>
            <a:r>
              <a:rPr lang="tr-TR" sz="2800" i="1" dirty="0" smtClean="0">
                <a:latin typeface="Times New Roman"/>
                <a:cs typeface="Times New Roman"/>
              </a:rPr>
              <a:t> </a:t>
            </a:r>
            <a:r>
              <a:rPr lang="tr-TR" sz="2800" i="1" dirty="0">
                <a:latin typeface="Times New Roman"/>
                <a:cs typeface="Times New Roman"/>
              </a:rPr>
              <a:t>nodüllerinde uygun operasyon hangisidir</a:t>
            </a:r>
            <a:r>
              <a:rPr lang="tr-TR" sz="2800" i="1" dirty="0" smtClean="0">
                <a:latin typeface="Times New Roman"/>
                <a:cs typeface="Times New Roman"/>
              </a:rPr>
              <a:t>?</a:t>
            </a:r>
            <a:endParaRPr lang="en-US" sz="2800" dirty="0">
              <a:latin typeface="Times New Roman"/>
              <a:cs typeface="Times New Roman"/>
            </a:endParaRPr>
          </a:p>
        </p:txBody>
      </p:sp>
    </p:spTree>
    <p:extLst>
      <p:ext uri="{BB962C8B-B14F-4D97-AF65-F5344CB8AC3E}">
        <p14:creationId xmlns:p14="http://schemas.microsoft.com/office/powerpoint/2010/main" val="4081244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917357"/>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a:latin typeface="Times New Roman"/>
                <a:cs typeface="Times New Roman"/>
              </a:rPr>
              <a:t>ÖNERİ 20</a:t>
            </a:r>
            <a:r>
              <a:rPr lang="en-US" b="1" dirty="0" smtClean="0">
                <a:latin typeface="Times New Roman"/>
                <a:cs typeface="Times New Roman"/>
              </a:rPr>
              <a:t>-</a:t>
            </a:r>
            <a:r>
              <a:rPr lang="en-US" b="1" dirty="0">
                <a:latin typeface="Times New Roman"/>
                <a:cs typeface="Times New Roman"/>
              </a:rPr>
              <a:t>B</a:t>
            </a:r>
            <a:endParaRPr lang="en-US" dirty="0" smtClean="0"/>
          </a:p>
          <a:p>
            <a:r>
              <a:rPr lang="tr-TR" i="1" dirty="0" smtClean="0">
                <a:latin typeface="Times New Roman"/>
                <a:cs typeface="Times New Roman"/>
              </a:rPr>
              <a:t>Belirsiz </a:t>
            </a:r>
            <a:r>
              <a:rPr lang="tr-TR" i="1" dirty="0" smtClean="0">
                <a:solidFill>
                  <a:schemeClr val="tx1">
                    <a:lumMod val="95000"/>
                    <a:lumOff val="5000"/>
                  </a:schemeClr>
                </a:solidFill>
                <a:latin typeface="Times New Roman"/>
                <a:cs typeface="Times New Roman"/>
              </a:rPr>
              <a:t>nodüllü ‘</a:t>
            </a:r>
            <a:r>
              <a:rPr lang="tr-TR" i="1" dirty="0" err="1" smtClean="0">
                <a:solidFill>
                  <a:schemeClr val="tx1">
                    <a:lumMod val="95000"/>
                    <a:lumOff val="5000"/>
                  </a:schemeClr>
                </a:solidFill>
                <a:latin typeface="Times New Roman"/>
                <a:cs typeface="Times New Roman"/>
              </a:rPr>
              <a:t>bilateral</a:t>
            </a:r>
            <a:r>
              <a:rPr lang="tr-TR" i="1" dirty="0" smtClean="0">
                <a:solidFill>
                  <a:schemeClr val="tx1">
                    <a:lumMod val="95000"/>
                    <a:lumOff val="5000"/>
                  </a:schemeClr>
                </a:solidFill>
                <a:latin typeface="Times New Roman"/>
                <a:cs typeface="Times New Roman"/>
              </a:rPr>
              <a:t> </a:t>
            </a:r>
            <a:r>
              <a:rPr lang="tr-TR" i="1" dirty="0" err="1" smtClean="0">
                <a:solidFill>
                  <a:schemeClr val="tx1">
                    <a:lumMod val="95000"/>
                    <a:lumOff val="5000"/>
                  </a:schemeClr>
                </a:solidFill>
                <a:latin typeface="Times New Roman"/>
                <a:cs typeface="Times New Roman"/>
              </a:rPr>
              <a:t>nodüler</a:t>
            </a:r>
            <a:r>
              <a:rPr lang="tr-TR" i="1" dirty="0" smtClean="0">
                <a:solidFill>
                  <a:schemeClr val="tx1">
                    <a:lumMod val="95000"/>
                    <a:lumOff val="5000"/>
                  </a:schemeClr>
                </a:solidFill>
                <a:latin typeface="Times New Roman"/>
                <a:cs typeface="Times New Roman"/>
              </a:rPr>
              <a:t> hastalığı’ olan hastalarda,</a:t>
            </a:r>
          </a:p>
          <a:p>
            <a:pPr lvl="1"/>
            <a:r>
              <a:rPr lang="tr-TR" i="1" dirty="0" smtClean="0">
                <a:solidFill>
                  <a:schemeClr val="tx1">
                    <a:lumMod val="95000"/>
                    <a:lumOff val="5000"/>
                  </a:schemeClr>
                </a:solidFill>
                <a:latin typeface="Times New Roman"/>
                <a:cs typeface="Times New Roman"/>
              </a:rPr>
              <a:t>eğer önemli tıbbi  </a:t>
            </a:r>
            <a:r>
              <a:rPr lang="tr-TR" i="1" dirty="0" err="1" smtClean="0">
                <a:solidFill>
                  <a:schemeClr val="tx1">
                    <a:lumMod val="95000"/>
                    <a:lumOff val="5000"/>
                  </a:schemeClr>
                </a:solidFill>
                <a:latin typeface="Times New Roman"/>
                <a:cs typeface="Times New Roman"/>
              </a:rPr>
              <a:t>komorbidite</a:t>
            </a:r>
            <a:r>
              <a:rPr lang="tr-TR" i="1" dirty="0" smtClean="0">
                <a:solidFill>
                  <a:schemeClr val="tx1">
                    <a:lumMod val="95000"/>
                    <a:lumOff val="5000"/>
                  </a:schemeClr>
                </a:solidFill>
                <a:latin typeface="Times New Roman"/>
                <a:cs typeface="Times New Roman"/>
              </a:rPr>
              <a:t> varsa, ilerleyen zamanda karşı </a:t>
            </a:r>
            <a:r>
              <a:rPr lang="tr-TR" i="1" dirty="0" err="1" smtClean="0">
                <a:solidFill>
                  <a:schemeClr val="tx1">
                    <a:lumMod val="95000"/>
                    <a:lumOff val="5000"/>
                  </a:schemeClr>
                </a:solidFill>
                <a:latin typeface="Times New Roman"/>
                <a:cs typeface="Times New Roman"/>
              </a:rPr>
              <a:t>lobtan</a:t>
            </a:r>
            <a:r>
              <a:rPr lang="tr-TR" i="1" dirty="0" smtClean="0">
                <a:solidFill>
                  <a:schemeClr val="tx1">
                    <a:lumMod val="95000"/>
                    <a:lumOff val="5000"/>
                  </a:schemeClr>
                </a:solidFill>
                <a:latin typeface="Times New Roman"/>
                <a:cs typeface="Times New Roman"/>
              </a:rPr>
              <a:t> yeniden bir operasyon geçirmek yerine </a:t>
            </a:r>
            <a:r>
              <a:rPr lang="tr-TR" i="1" dirty="0" err="1" smtClean="0">
                <a:solidFill>
                  <a:schemeClr val="tx1">
                    <a:lumMod val="95000"/>
                    <a:lumOff val="5000"/>
                  </a:schemeClr>
                </a:solidFill>
                <a:latin typeface="Times New Roman"/>
                <a:cs typeface="Times New Roman"/>
              </a:rPr>
              <a:t>bilateral</a:t>
            </a:r>
            <a:r>
              <a:rPr lang="tr-TR" i="1" dirty="0" smtClean="0">
                <a:solidFill>
                  <a:schemeClr val="tx1">
                    <a:lumMod val="95000"/>
                    <a:lumOff val="5000"/>
                  </a:schemeClr>
                </a:solidFill>
                <a:latin typeface="Times New Roman"/>
                <a:cs typeface="Times New Roman"/>
              </a:rPr>
              <a:t> </a:t>
            </a:r>
            <a:r>
              <a:rPr lang="tr-TR" i="1" dirty="0" err="1" smtClean="0">
                <a:solidFill>
                  <a:schemeClr val="tx1">
                    <a:lumMod val="95000"/>
                    <a:lumOff val="5000"/>
                  </a:schemeClr>
                </a:solidFill>
                <a:latin typeface="Times New Roman"/>
                <a:cs typeface="Times New Roman"/>
              </a:rPr>
              <a:t>tiroidektomi</a:t>
            </a:r>
            <a:r>
              <a:rPr lang="tr-TR" i="1" dirty="0" smtClean="0">
                <a:solidFill>
                  <a:schemeClr val="tx1">
                    <a:lumMod val="95000"/>
                    <a:lumOff val="5000"/>
                  </a:schemeClr>
                </a:solidFill>
                <a:latin typeface="Times New Roman"/>
                <a:cs typeface="Times New Roman"/>
              </a:rPr>
              <a:t> tercih ediliyorsa, </a:t>
            </a:r>
            <a:r>
              <a:rPr lang="tr-TR" i="1" dirty="0" err="1" smtClean="0">
                <a:solidFill>
                  <a:schemeClr val="tx1">
                    <a:lumMod val="95000"/>
                    <a:lumOff val="5000"/>
                  </a:schemeClr>
                </a:solidFill>
                <a:latin typeface="Times New Roman"/>
                <a:cs typeface="Times New Roman"/>
              </a:rPr>
              <a:t>lobektomi</a:t>
            </a:r>
            <a:r>
              <a:rPr lang="tr-TR" i="1" dirty="0" smtClean="0">
                <a:solidFill>
                  <a:schemeClr val="tx1">
                    <a:lumMod val="95000"/>
                    <a:lumOff val="5000"/>
                  </a:schemeClr>
                </a:solidFill>
                <a:latin typeface="Times New Roman"/>
                <a:cs typeface="Times New Roman"/>
              </a:rPr>
              <a:t> sonrası nodülde </a:t>
            </a:r>
            <a:r>
              <a:rPr lang="tr-TR" i="1" dirty="0" err="1" smtClean="0">
                <a:solidFill>
                  <a:schemeClr val="tx1">
                    <a:lumMod val="95000"/>
                    <a:lumOff val="5000"/>
                  </a:schemeClr>
                </a:solidFill>
                <a:latin typeface="Times New Roman"/>
                <a:cs typeface="Times New Roman"/>
              </a:rPr>
              <a:t>malignite</a:t>
            </a:r>
            <a:r>
              <a:rPr lang="tr-TR" i="1" dirty="0" smtClean="0">
                <a:solidFill>
                  <a:schemeClr val="tx1">
                    <a:lumMod val="95000"/>
                    <a:lumOff val="5000"/>
                  </a:schemeClr>
                </a:solidFill>
                <a:latin typeface="Times New Roman"/>
                <a:cs typeface="Times New Roman"/>
              </a:rPr>
              <a:t> saptandığında tamamlayıcı </a:t>
            </a:r>
            <a:r>
              <a:rPr lang="tr-TR" i="1" dirty="0" err="1" smtClean="0">
                <a:solidFill>
                  <a:schemeClr val="tx1"/>
                </a:solidFill>
                <a:latin typeface="Times New Roman"/>
                <a:cs typeface="Times New Roman"/>
              </a:rPr>
              <a:t>tiroidektomi</a:t>
            </a:r>
            <a:r>
              <a:rPr lang="tr-TR" i="1" dirty="0" smtClean="0">
                <a:solidFill>
                  <a:schemeClr val="tx1"/>
                </a:solidFill>
                <a:latin typeface="Times New Roman"/>
                <a:cs typeface="Times New Roman"/>
              </a:rPr>
              <a:t> önerileceği varsayılarak total veya totale yakın </a:t>
            </a:r>
            <a:r>
              <a:rPr lang="tr-TR" i="1" dirty="0" err="1" smtClean="0">
                <a:solidFill>
                  <a:schemeClr val="tx1"/>
                </a:solidFill>
                <a:latin typeface="Times New Roman"/>
                <a:cs typeface="Times New Roman"/>
              </a:rPr>
              <a:t>tiroidektomi</a:t>
            </a:r>
            <a:r>
              <a:rPr lang="tr-TR" i="1" dirty="0" smtClean="0">
                <a:solidFill>
                  <a:schemeClr val="tx1"/>
                </a:solidFill>
                <a:latin typeface="Times New Roman"/>
                <a:cs typeface="Times New Roman"/>
              </a:rPr>
              <a:t> önerilebilir. </a:t>
            </a:r>
            <a:r>
              <a:rPr lang="tr-TR" b="1" i="1" dirty="0" smtClean="0">
                <a:solidFill>
                  <a:srgbClr val="FF0000"/>
                </a:solidFill>
                <a:latin typeface="Times New Roman"/>
                <a:cs typeface="Times New Roman"/>
              </a:rPr>
              <a:t>(Zayıf öneri, düşük düzey kanıt) </a:t>
            </a:r>
            <a:endParaRPr lang="tr-TR" i="1" dirty="0">
              <a:solidFill>
                <a:srgbClr val="FF0000"/>
              </a:solidFill>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 [A 21] Sitolojisi </a:t>
            </a:r>
            <a:r>
              <a:rPr lang="tr-TR" sz="2800" i="1" dirty="0">
                <a:latin typeface="Times New Roman"/>
                <a:cs typeface="Times New Roman"/>
              </a:rPr>
              <a:t>belirsiz </a:t>
            </a:r>
            <a:r>
              <a:rPr lang="tr-TR" sz="2800" i="1" dirty="0" err="1" smtClean="0">
                <a:latin typeface="Times New Roman"/>
                <a:cs typeface="Times New Roman"/>
              </a:rPr>
              <a:t>tiroid</a:t>
            </a:r>
            <a:r>
              <a:rPr lang="tr-TR" sz="2800" i="1" dirty="0" smtClean="0">
                <a:latin typeface="Times New Roman"/>
                <a:cs typeface="Times New Roman"/>
              </a:rPr>
              <a:t> </a:t>
            </a:r>
            <a:r>
              <a:rPr lang="tr-TR" sz="2800" i="1" dirty="0">
                <a:latin typeface="Times New Roman"/>
                <a:cs typeface="Times New Roman"/>
              </a:rPr>
              <a:t>nodüllerinde uygun operasyon hangisidir</a:t>
            </a:r>
            <a:r>
              <a:rPr lang="tr-TR" sz="2800" i="1" dirty="0" smtClean="0">
                <a:latin typeface="Times New Roman"/>
                <a:cs typeface="Times New Roman"/>
              </a:rPr>
              <a:t>?</a:t>
            </a:r>
            <a:endParaRPr lang="en-US" sz="2800" dirty="0">
              <a:latin typeface="Times New Roman"/>
              <a:cs typeface="Times New Roman"/>
            </a:endParaRPr>
          </a:p>
        </p:txBody>
      </p:sp>
      <p:sp>
        <p:nvSpPr>
          <p:cNvPr id="2" name="TextBox 1"/>
          <p:cNvSpPr txBox="1"/>
          <p:nvPr/>
        </p:nvSpPr>
        <p:spPr>
          <a:xfrm>
            <a:off x="461591" y="4691734"/>
            <a:ext cx="8225209"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2000" dirty="0" err="1">
                <a:latin typeface="Times New Roman"/>
                <a:cs typeface="Times New Roman"/>
              </a:rPr>
              <a:t>Sitolojik</a:t>
            </a:r>
            <a:r>
              <a:rPr lang="tr-TR" sz="2000" dirty="0">
                <a:latin typeface="Times New Roman"/>
                <a:cs typeface="Times New Roman"/>
              </a:rPr>
              <a:t> olarak AUS/FLUS veya FN veya SUSP olarak sınıflandırılan ve </a:t>
            </a:r>
            <a:r>
              <a:rPr lang="tr-TR" sz="2000" i="1" dirty="0">
                <a:latin typeface="Times New Roman"/>
                <a:cs typeface="Times New Roman"/>
              </a:rPr>
              <a:t>BRAFV600E, RET/PTC, PAX8/</a:t>
            </a:r>
            <a:r>
              <a:rPr lang="tr-TR" sz="2000" i="1" dirty="0" err="1">
                <a:latin typeface="Times New Roman"/>
                <a:cs typeface="Times New Roman"/>
              </a:rPr>
              <a:t>PPAR</a:t>
            </a:r>
            <a:r>
              <a:rPr lang="tr-TR" sz="2000" dirty="0" err="1">
                <a:latin typeface="Times New Roman"/>
                <a:cs typeface="Times New Roman"/>
              </a:rPr>
              <a:t>γ</a:t>
            </a:r>
            <a:r>
              <a:rPr lang="tr-TR" sz="2000" dirty="0">
                <a:latin typeface="Times New Roman"/>
                <a:cs typeface="Times New Roman"/>
              </a:rPr>
              <a:t> mutasyonlarının pozitif olduğu bilinen nodüllerde </a:t>
            </a:r>
            <a:r>
              <a:rPr lang="tr-TR" sz="2000" dirty="0" err="1">
                <a:latin typeface="Times New Roman"/>
                <a:cs typeface="Times New Roman"/>
              </a:rPr>
              <a:t>malignite</a:t>
            </a:r>
            <a:r>
              <a:rPr lang="tr-TR" sz="2000" dirty="0">
                <a:latin typeface="Times New Roman"/>
                <a:cs typeface="Times New Roman"/>
              </a:rPr>
              <a:t> riskinin %95’in üstünde olduğunu hatırlanmalı ve bu nodüllere </a:t>
            </a:r>
            <a:r>
              <a:rPr lang="tr-TR" sz="2000" dirty="0" err="1">
                <a:latin typeface="Times New Roman"/>
                <a:cs typeface="Times New Roman"/>
              </a:rPr>
              <a:t>sitolojik</a:t>
            </a:r>
            <a:r>
              <a:rPr lang="tr-TR" sz="2000" dirty="0">
                <a:latin typeface="Times New Roman"/>
                <a:cs typeface="Times New Roman"/>
              </a:rPr>
              <a:t> </a:t>
            </a:r>
            <a:r>
              <a:rPr lang="tr-TR" sz="2000" dirty="0" err="1">
                <a:latin typeface="Times New Roman"/>
                <a:cs typeface="Times New Roman"/>
              </a:rPr>
              <a:t>tiroid</a:t>
            </a:r>
            <a:r>
              <a:rPr lang="tr-TR" sz="2000" dirty="0">
                <a:latin typeface="Times New Roman"/>
                <a:cs typeface="Times New Roman"/>
              </a:rPr>
              <a:t> kanseri ile benzer değerlendirme yapılmalıdır. </a:t>
            </a:r>
            <a:endParaRPr lang="en-US" sz="2000" dirty="0">
              <a:latin typeface="Times New Roman"/>
              <a:cs typeface="Times New Roman"/>
            </a:endParaRPr>
          </a:p>
        </p:txBody>
      </p:sp>
    </p:spTree>
    <p:extLst>
      <p:ext uri="{BB962C8B-B14F-4D97-AF65-F5344CB8AC3E}">
        <p14:creationId xmlns:p14="http://schemas.microsoft.com/office/powerpoint/2010/main" val="1296694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2375"/>
            <a:ext cx="8229600" cy="1735332"/>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0" indent="0">
              <a:buNone/>
            </a:pPr>
            <a:r>
              <a:rPr lang="en-US" b="1" dirty="0" smtClean="0">
                <a:latin typeface="Times New Roman"/>
                <a:cs typeface="Times New Roman"/>
              </a:rPr>
              <a:t>ÖNERİ 23-A</a:t>
            </a:r>
          </a:p>
          <a:p>
            <a:r>
              <a:rPr lang="en-US" i="1" dirty="0" err="1" smtClean="0">
                <a:latin typeface="Times New Roman"/>
                <a:cs typeface="Times New Roman"/>
              </a:rPr>
              <a:t>Yüksek</a:t>
            </a:r>
            <a:r>
              <a:rPr lang="en-US" i="1" dirty="0" smtClean="0">
                <a:latin typeface="Times New Roman"/>
                <a:cs typeface="Times New Roman"/>
              </a:rPr>
              <a:t> </a:t>
            </a:r>
            <a:r>
              <a:rPr lang="en-US" i="1" dirty="0" err="1">
                <a:latin typeface="Times New Roman"/>
                <a:cs typeface="Times New Roman"/>
              </a:rPr>
              <a:t>şüpheli</a:t>
            </a:r>
            <a:r>
              <a:rPr lang="en-US" i="1" dirty="0">
                <a:latin typeface="Times New Roman"/>
                <a:cs typeface="Times New Roman"/>
              </a:rPr>
              <a:t> US </a:t>
            </a:r>
            <a:r>
              <a:rPr lang="en-US" i="1" dirty="0" err="1">
                <a:latin typeface="Times New Roman"/>
                <a:cs typeface="Times New Roman"/>
              </a:rPr>
              <a:t>paterni</a:t>
            </a:r>
            <a:r>
              <a:rPr lang="en-US" i="1" dirty="0">
                <a:latin typeface="Times New Roman"/>
                <a:cs typeface="Times New Roman"/>
              </a:rPr>
              <a:t> </a:t>
            </a:r>
            <a:r>
              <a:rPr lang="en-US" i="1" dirty="0" err="1">
                <a:latin typeface="Times New Roman"/>
                <a:cs typeface="Times New Roman"/>
              </a:rPr>
              <a:t>olan</a:t>
            </a:r>
            <a:r>
              <a:rPr lang="en-US" i="1" dirty="0">
                <a:latin typeface="Times New Roman"/>
                <a:cs typeface="Times New Roman"/>
              </a:rPr>
              <a:t> </a:t>
            </a:r>
            <a:r>
              <a:rPr lang="en-US" i="1" dirty="0" err="1">
                <a:latin typeface="Times New Roman"/>
                <a:cs typeface="Times New Roman"/>
              </a:rPr>
              <a:t>nodüller</a:t>
            </a:r>
            <a:r>
              <a:rPr lang="en-US" i="1" dirty="0">
                <a:latin typeface="Times New Roman"/>
                <a:cs typeface="Times New Roman"/>
              </a:rPr>
              <a:t>: 12 ay </a:t>
            </a:r>
            <a:r>
              <a:rPr lang="en-US" i="1" dirty="0" err="1">
                <a:latin typeface="Times New Roman"/>
                <a:cs typeface="Times New Roman"/>
              </a:rPr>
              <a:t>içerisinde</a:t>
            </a:r>
            <a:r>
              <a:rPr lang="en-US" i="1" dirty="0">
                <a:latin typeface="Times New Roman"/>
                <a:cs typeface="Times New Roman"/>
              </a:rPr>
              <a:t> US </a:t>
            </a:r>
            <a:r>
              <a:rPr lang="en-US" i="1" dirty="0" err="1">
                <a:latin typeface="Times New Roman"/>
                <a:cs typeface="Times New Roman"/>
              </a:rPr>
              <a:t>tekrarı</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US </a:t>
            </a:r>
            <a:r>
              <a:rPr lang="en-US" i="1" dirty="0" err="1">
                <a:latin typeface="Times New Roman"/>
                <a:cs typeface="Times New Roman"/>
              </a:rPr>
              <a:t>altında</a:t>
            </a:r>
            <a:r>
              <a:rPr lang="en-US" i="1" dirty="0">
                <a:latin typeface="Times New Roman"/>
                <a:cs typeface="Times New Roman"/>
              </a:rPr>
              <a:t> İİAB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 </a:t>
            </a:r>
            <a:endParaRPr lang="en-US" i="1" dirty="0">
              <a:solidFill>
                <a:srgbClr val="FF0000"/>
              </a:solidFill>
              <a:latin typeface="Times New Roman"/>
              <a:cs typeface="Times New Roman"/>
            </a:endParaRPr>
          </a:p>
        </p:txBody>
      </p:sp>
      <p:sp>
        <p:nvSpPr>
          <p:cNvPr id="4" name="TextBox 3"/>
          <p:cNvSpPr txBox="1"/>
          <p:nvPr/>
        </p:nvSpPr>
        <p:spPr>
          <a:xfrm>
            <a:off x="457200" y="1730573"/>
            <a:ext cx="8269122"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a:latin typeface="Times New Roman"/>
                <a:cs typeface="Times New Roman"/>
              </a:rPr>
              <a:t>US İİAB </a:t>
            </a:r>
            <a:r>
              <a:rPr lang="en-US" sz="2400" dirty="0" err="1">
                <a:latin typeface="Times New Roman"/>
                <a:cs typeface="Times New Roman"/>
              </a:rPr>
              <a:t>sitolojisinin</a:t>
            </a:r>
            <a:r>
              <a:rPr lang="en-US" sz="2400" dirty="0">
                <a:latin typeface="Times New Roman"/>
                <a:cs typeface="Times New Roman"/>
              </a:rPr>
              <a:t> </a:t>
            </a:r>
            <a:r>
              <a:rPr lang="en-US" sz="2400" dirty="0" err="1">
                <a:latin typeface="Times New Roman"/>
                <a:cs typeface="Times New Roman"/>
              </a:rPr>
              <a:t>yanlış</a:t>
            </a:r>
            <a:r>
              <a:rPr lang="en-US" sz="2400" dirty="0">
                <a:latin typeface="Times New Roman"/>
                <a:cs typeface="Times New Roman"/>
              </a:rPr>
              <a:t> </a:t>
            </a:r>
            <a:r>
              <a:rPr lang="en-US" sz="2400" dirty="0" err="1">
                <a:latin typeface="Times New Roman"/>
                <a:cs typeface="Times New Roman"/>
              </a:rPr>
              <a:t>negatiflik</a:t>
            </a:r>
            <a:r>
              <a:rPr lang="en-US" sz="2400" dirty="0">
                <a:latin typeface="Times New Roman"/>
                <a:cs typeface="Times New Roman"/>
              </a:rPr>
              <a:t> </a:t>
            </a:r>
            <a:r>
              <a:rPr lang="en-US" sz="2400" dirty="0" err="1">
                <a:latin typeface="Times New Roman"/>
                <a:cs typeface="Times New Roman"/>
              </a:rPr>
              <a:t>oranı</a:t>
            </a:r>
            <a:r>
              <a:rPr lang="en-US" sz="2400" dirty="0">
                <a:latin typeface="Times New Roman"/>
                <a:cs typeface="Times New Roman"/>
              </a:rPr>
              <a:t> </a:t>
            </a:r>
            <a:r>
              <a:rPr lang="en-US" sz="2400" dirty="0" err="1">
                <a:latin typeface="Times New Roman"/>
                <a:cs typeface="Times New Roman"/>
              </a:rPr>
              <a:t>ve</a:t>
            </a:r>
            <a:r>
              <a:rPr lang="en-US" sz="2400" dirty="0">
                <a:latin typeface="Times New Roman"/>
                <a:cs typeface="Times New Roman"/>
              </a:rPr>
              <a:t> </a:t>
            </a:r>
            <a:r>
              <a:rPr lang="en-US" sz="2400" dirty="0" err="1">
                <a:latin typeface="Times New Roman"/>
                <a:cs typeface="Times New Roman"/>
              </a:rPr>
              <a:t>gözden</a:t>
            </a:r>
            <a:r>
              <a:rPr lang="en-US" sz="2400" dirty="0">
                <a:latin typeface="Times New Roman"/>
                <a:cs typeface="Times New Roman"/>
              </a:rPr>
              <a:t> </a:t>
            </a:r>
            <a:r>
              <a:rPr lang="en-US" sz="2400" dirty="0" err="1">
                <a:latin typeface="Times New Roman"/>
                <a:cs typeface="Times New Roman"/>
              </a:rPr>
              <a:t>kaçan</a:t>
            </a:r>
            <a:r>
              <a:rPr lang="en-US" sz="2400" dirty="0">
                <a:latin typeface="Times New Roman"/>
                <a:cs typeface="Times New Roman"/>
              </a:rPr>
              <a:t> </a:t>
            </a:r>
            <a:r>
              <a:rPr lang="en-US" sz="2400" dirty="0" err="1">
                <a:latin typeface="Times New Roman"/>
                <a:cs typeface="Times New Roman"/>
              </a:rPr>
              <a:t>maligniteler</a:t>
            </a:r>
            <a:r>
              <a:rPr lang="en-US" sz="2400" dirty="0">
                <a:latin typeface="Times New Roman"/>
                <a:cs typeface="Times New Roman"/>
              </a:rPr>
              <a:t> </a:t>
            </a:r>
            <a:r>
              <a:rPr lang="en-US" sz="2400" dirty="0" err="1">
                <a:latin typeface="Times New Roman"/>
                <a:cs typeface="Times New Roman"/>
              </a:rPr>
              <a:t>göz</a:t>
            </a:r>
            <a:r>
              <a:rPr lang="en-US" sz="2400" dirty="0">
                <a:latin typeface="Times New Roman"/>
                <a:cs typeface="Times New Roman"/>
              </a:rPr>
              <a:t> </a:t>
            </a:r>
            <a:r>
              <a:rPr lang="en-US" sz="2400" dirty="0" err="1">
                <a:latin typeface="Times New Roman"/>
                <a:cs typeface="Times New Roman"/>
              </a:rPr>
              <a:t>önünde</a:t>
            </a:r>
            <a:r>
              <a:rPr lang="en-US" sz="2400" dirty="0">
                <a:latin typeface="Times New Roman"/>
                <a:cs typeface="Times New Roman"/>
              </a:rPr>
              <a:t> </a:t>
            </a:r>
            <a:r>
              <a:rPr lang="en-US" sz="2400" dirty="0" err="1">
                <a:latin typeface="Times New Roman"/>
                <a:cs typeface="Times New Roman"/>
              </a:rPr>
              <a:t>bulundurularak</a:t>
            </a:r>
            <a:r>
              <a:rPr lang="en-US" sz="2400" dirty="0">
                <a:latin typeface="Times New Roman"/>
                <a:cs typeface="Times New Roman"/>
              </a:rPr>
              <a:t>, benign </a:t>
            </a:r>
            <a:r>
              <a:rPr lang="en-US" sz="2400" dirty="0" err="1">
                <a:latin typeface="Times New Roman"/>
                <a:cs typeface="Times New Roman"/>
              </a:rPr>
              <a:t>sitolojik</a:t>
            </a:r>
            <a:r>
              <a:rPr lang="en-US" sz="2400" dirty="0">
                <a:latin typeface="Times New Roman"/>
                <a:cs typeface="Times New Roman"/>
              </a:rPr>
              <a:t> </a:t>
            </a:r>
            <a:r>
              <a:rPr lang="en-US" sz="2400" dirty="0" err="1">
                <a:latin typeface="Times New Roman"/>
                <a:cs typeface="Times New Roman"/>
              </a:rPr>
              <a:t>tanılı</a:t>
            </a:r>
            <a:r>
              <a:rPr lang="en-US" sz="2400" dirty="0">
                <a:latin typeface="Times New Roman"/>
                <a:cs typeface="Times New Roman"/>
              </a:rPr>
              <a:t> </a:t>
            </a:r>
            <a:r>
              <a:rPr lang="en-US" sz="2400" dirty="0" err="1">
                <a:latin typeface="Times New Roman"/>
                <a:cs typeface="Times New Roman"/>
              </a:rPr>
              <a:t>tiroid</a:t>
            </a:r>
            <a:r>
              <a:rPr lang="en-US" sz="2400" dirty="0">
                <a:latin typeface="Times New Roman"/>
                <a:cs typeface="Times New Roman"/>
              </a:rPr>
              <a:t> </a:t>
            </a:r>
            <a:r>
              <a:rPr lang="en-US" sz="2400" dirty="0" err="1">
                <a:latin typeface="Times New Roman"/>
                <a:cs typeface="Times New Roman"/>
              </a:rPr>
              <a:t>nodüllerinin</a:t>
            </a:r>
            <a:r>
              <a:rPr lang="en-US" sz="2400" dirty="0">
                <a:latin typeface="Times New Roman"/>
                <a:cs typeface="Times New Roman"/>
              </a:rPr>
              <a:t> </a:t>
            </a:r>
            <a:r>
              <a:rPr lang="en-US" sz="2400" dirty="0" err="1">
                <a:latin typeface="Times New Roman"/>
                <a:cs typeface="Times New Roman"/>
              </a:rPr>
              <a:t>takibi</a:t>
            </a:r>
            <a:r>
              <a:rPr lang="en-US" sz="2400" dirty="0">
                <a:latin typeface="Times New Roman"/>
                <a:cs typeface="Times New Roman"/>
              </a:rPr>
              <a:t> US </a:t>
            </a:r>
            <a:r>
              <a:rPr lang="en-US" sz="2400" dirty="0" err="1">
                <a:latin typeface="Times New Roman"/>
                <a:cs typeface="Times New Roman"/>
              </a:rPr>
              <a:t>paternlerine</a:t>
            </a:r>
            <a:r>
              <a:rPr lang="en-US" sz="2400" dirty="0">
                <a:latin typeface="Times New Roman"/>
                <a:cs typeface="Times New Roman"/>
              </a:rPr>
              <a:t> </a:t>
            </a:r>
            <a:r>
              <a:rPr lang="en-US" sz="2400" dirty="0" err="1">
                <a:latin typeface="Times New Roman"/>
                <a:cs typeface="Times New Roman"/>
              </a:rPr>
              <a:t>göre</a:t>
            </a:r>
            <a:r>
              <a:rPr lang="en-US" sz="2400" dirty="0">
                <a:latin typeface="Times New Roman"/>
                <a:cs typeface="Times New Roman"/>
              </a:rPr>
              <a:t> </a:t>
            </a:r>
            <a:r>
              <a:rPr lang="en-US" sz="2400" dirty="0" err="1">
                <a:latin typeface="Times New Roman"/>
                <a:cs typeface="Times New Roman"/>
              </a:rPr>
              <a:t>yapılan</a:t>
            </a:r>
            <a:r>
              <a:rPr lang="en-US" sz="2400" dirty="0">
                <a:latin typeface="Times New Roman"/>
                <a:cs typeface="Times New Roman"/>
              </a:rPr>
              <a:t> risk </a:t>
            </a:r>
            <a:r>
              <a:rPr lang="en-US" sz="2400" dirty="0" err="1">
                <a:latin typeface="Times New Roman"/>
                <a:cs typeface="Times New Roman"/>
              </a:rPr>
              <a:t>sınıflamasına</a:t>
            </a:r>
            <a:r>
              <a:rPr lang="en-US" sz="2400" dirty="0">
                <a:latin typeface="Times New Roman"/>
                <a:cs typeface="Times New Roman"/>
              </a:rPr>
              <a:t> </a:t>
            </a:r>
            <a:r>
              <a:rPr lang="en-US" sz="2400" dirty="0" err="1">
                <a:latin typeface="Times New Roman"/>
                <a:cs typeface="Times New Roman"/>
              </a:rPr>
              <a:t>göre</a:t>
            </a:r>
            <a:r>
              <a:rPr lang="en-US" sz="2400" dirty="0">
                <a:latin typeface="Times New Roman"/>
                <a:cs typeface="Times New Roman"/>
              </a:rPr>
              <a:t> </a:t>
            </a:r>
            <a:r>
              <a:rPr lang="en-US" sz="2400" dirty="0" err="1">
                <a:latin typeface="Times New Roman"/>
                <a:cs typeface="Times New Roman"/>
              </a:rPr>
              <a:t>değerlendirilmelidir</a:t>
            </a:r>
            <a:r>
              <a:rPr lang="en-US" sz="2400" dirty="0">
                <a:latin typeface="Times New Roman"/>
                <a:cs typeface="Times New Roman"/>
              </a:rPr>
              <a:t>. </a:t>
            </a:r>
            <a:endParaRPr lang="tr-TR" sz="2400" dirty="0">
              <a:latin typeface="Times New Roman"/>
              <a:cs typeface="Times New Roman"/>
            </a:endParaRPr>
          </a:p>
        </p:txBody>
      </p:sp>
      <p:sp>
        <p:nvSpPr>
          <p:cNvPr id="7"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24] </a:t>
            </a:r>
            <a:r>
              <a:rPr lang="tr-TR" sz="2800" i="1" dirty="0" err="1" smtClean="0">
                <a:latin typeface="Times New Roman"/>
                <a:cs typeface="Times New Roman"/>
              </a:rPr>
              <a:t>Benign</a:t>
            </a:r>
            <a:r>
              <a:rPr lang="tr-TR" sz="2800" i="1" dirty="0" smtClean="0">
                <a:latin typeface="Times New Roman"/>
                <a:cs typeface="Times New Roman"/>
              </a:rPr>
              <a:t> </a:t>
            </a:r>
            <a:r>
              <a:rPr lang="tr-TR" sz="2800" i="1" dirty="0">
                <a:latin typeface="Times New Roman"/>
                <a:cs typeface="Times New Roman"/>
              </a:rPr>
              <a:t>İİAB </a:t>
            </a:r>
            <a:r>
              <a:rPr lang="tr-TR" sz="2800" i="1" dirty="0" err="1">
                <a:latin typeface="Times New Roman"/>
                <a:cs typeface="Times New Roman"/>
              </a:rPr>
              <a:t>sitolojili</a:t>
            </a:r>
            <a:r>
              <a:rPr lang="tr-TR" sz="2800" i="1" dirty="0">
                <a:latin typeface="Times New Roman"/>
                <a:cs typeface="Times New Roman"/>
              </a:rPr>
              <a:t> nodüllerin takibi için </a:t>
            </a:r>
            <a:r>
              <a:rPr lang="tr-TR" sz="2800" i="1" dirty="0" smtClean="0">
                <a:latin typeface="Times New Roman"/>
                <a:cs typeface="Times New Roman"/>
              </a:rPr>
              <a:t>öneriler</a:t>
            </a:r>
            <a:endParaRPr lang="en-US" sz="2800" dirty="0">
              <a:latin typeface="Times New Roman"/>
              <a:cs typeface="Times New Roman"/>
            </a:endParaRPr>
          </a:p>
        </p:txBody>
      </p:sp>
    </p:spTree>
    <p:extLst>
      <p:ext uri="{BB962C8B-B14F-4D97-AF65-F5344CB8AC3E}">
        <p14:creationId xmlns:p14="http://schemas.microsoft.com/office/powerpoint/2010/main" val="1872299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46688"/>
            <a:ext cx="8229600" cy="383137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b="1" dirty="0" smtClean="0">
                <a:latin typeface="Times New Roman"/>
                <a:cs typeface="Times New Roman"/>
              </a:rPr>
              <a:t>ÖNERİ 23-B</a:t>
            </a:r>
            <a:endParaRPr lang="en-US" b="1" dirty="0" smtClean="0">
              <a:solidFill>
                <a:schemeClr val="tx1"/>
              </a:solidFill>
              <a:latin typeface="Times New Roman"/>
              <a:cs typeface="Times New Roman"/>
            </a:endParaRPr>
          </a:p>
          <a:p>
            <a:r>
              <a:rPr lang="en-US" i="1" dirty="0" err="1">
                <a:solidFill>
                  <a:schemeClr val="tx1"/>
                </a:solidFill>
                <a:latin typeface="Times New Roman"/>
                <a:cs typeface="Times New Roman"/>
              </a:rPr>
              <a:t>Düşük-orta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düzeyde</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şüpheli</a:t>
            </a:r>
            <a:r>
              <a:rPr lang="en-US" i="1" dirty="0">
                <a:solidFill>
                  <a:schemeClr val="tx1"/>
                </a:solidFill>
                <a:latin typeface="Times New Roman"/>
                <a:cs typeface="Times New Roman"/>
              </a:rPr>
              <a:t> US </a:t>
            </a:r>
            <a:r>
              <a:rPr lang="en-US" i="1" dirty="0" err="1">
                <a:solidFill>
                  <a:schemeClr val="tx1"/>
                </a:solidFill>
                <a:latin typeface="Times New Roman"/>
                <a:cs typeface="Times New Roman"/>
              </a:rPr>
              <a:t>paterni</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olan</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nodüller</a:t>
            </a:r>
            <a:r>
              <a:rPr lang="en-US" i="1" dirty="0">
                <a:solidFill>
                  <a:schemeClr val="tx1"/>
                </a:solidFill>
                <a:latin typeface="Times New Roman"/>
                <a:cs typeface="Times New Roman"/>
              </a:rPr>
              <a:t>: 12-24 </a:t>
            </a:r>
            <a:r>
              <a:rPr lang="en-US" i="1" dirty="0" err="1">
                <a:solidFill>
                  <a:schemeClr val="tx1"/>
                </a:solidFill>
                <a:latin typeface="Times New Roman"/>
                <a:cs typeface="Times New Roman"/>
              </a:rPr>
              <a:t>ayda</a:t>
            </a:r>
            <a:r>
              <a:rPr lang="en-US" i="1" dirty="0">
                <a:solidFill>
                  <a:schemeClr val="tx1"/>
                </a:solidFill>
                <a:latin typeface="Times New Roman"/>
                <a:cs typeface="Times New Roman"/>
              </a:rPr>
              <a:t> US </a:t>
            </a:r>
            <a:r>
              <a:rPr lang="en-US" i="1" dirty="0" err="1">
                <a:solidFill>
                  <a:schemeClr val="tx1"/>
                </a:solidFill>
                <a:latin typeface="Times New Roman"/>
                <a:cs typeface="Times New Roman"/>
              </a:rPr>
              <a:t>tekrarı</a:t>
            </a:r>
            <a:r>
              <a:rPr lang="en-US" i="1" dirty="0" smtClean="0">
                <a:solidFill>
                  <a:schemeClr val="tx1"/>
                </a:solidFill>
                <a:latin typeface="Times New Roman"/>
                <a:cs typeface="Times New Roman"/>
              </a:rPr>
              <a:t>.</a:t>
            </a:r>
            <a:endParaRPr lang="tr-TR" i="1" dirty="0" smtClean="0">
              <a:solidFill>
                <a:schemeClr val="tx1"/>
              </a:solidFill>
              <a:latin typeface="Times New Roman"/>
              <a:cs typeface="Times New Roman"/>
            </a:endParaRPr>
          </a:p>
          <a:p>
            <a:pPr marL="0" indent="0">
              <a:buNone/>
            </a:pPr>
            <a:endParaRPr lang="en-US" i="1" dirty="0" smtClean="0">
              <a:solidFill>
                <a:schemeClr val="tx1"/>
              </a:solidFill>
              <a:latin typeface="Times New Roman"/>
              <a:cs typeface="Times New Roman"/>
            </a:endParaRPr>
          </a:p>
          <a:p>
            <a:r>
              <a:rPr lang="en-US" i="1" dirty="0" err="1" smtClean="0">
                <a:solidFill>
                  <a:schemeClr val="tx1"/>
                </a:solidFill>
                <a:latin typeface="Times New Roman"/>
                <a:cs typeface="Times New Roman"/>
              </a:rPr>
              <a:t>Eğer</a:t>
            </a:r>
            <a:r>
              <a:rPr lang="en-US" i="1" dirty="0" smtClean="0">
                <a:solidFill>
                  <a:schemeClr val="tx1"/>
                </a:solidFill>
                <a:latin typeface="Times New Roman"/>
                <a:cs typeface="Times New Roman"/>
              </a:rPr>
              <a:t> </a:t>
            </a:r>
            <a:r>
              <a:rPr lang="en-US" i="1" dirty="0" err="1">
                <a:solidFill>
                  <a:schemeClr val="tx1"/>
                </a:solidFill>
                <a:latin typeface="Times New Roman"/>
                <a:cs typeface="Times New Roman"/>
              </a:rPr>
              <a:t>büyümenin</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sonografik</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kanıtları</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mevcutsa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İki</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boyutta</a:t>
            </a:r>
            <a:r>
              <a:rPr lang="en-US" i="1" dirty="0">
                <a:solidFill>
                  <a:schemeClr val="tx1"/>
                </a:solidFill>
                <a:latin typeface="Times New Roman"/>
                <a:cs typeface="Times New Roman"/>
              </a:rPr>
              <a:t> %20 </a:t>
            </a:r>
            <a:r>
              <a:rPr lang="en-US" i="1" dirty="0" err="1">
                <a:solidFill>
                  <a:schemeClr val="tx1"/>
                </a:solidFill>
                <a:latin typeface="Times New Roman"/>
                <a:cs typeface="Times New Roman"/>
              </a:rPr>
              <a:t>artışla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birlikte</a:t>
            </a:r>
            <a:r>
              <a:rPr lang="en-US" i="1" dirty="0">
                <a:solidFill>
                  <a:schemeClr val="tx1"/>
                </a:solidFill>
                <a:latin typeface="Times New Roman"/>
                <a:cs typeface="Times New Roman"/>
              </a:rPr>
              <a:t> en </a:t>
            </a:r>
            <a:r>
              <a:rPr lang="en-US" i="1" dirty="0" err="1">
                <a:solidFill>
                  <a:schemeClr val="tx1"/>
                </a:solidFill>
                <a:latin typeface="Times New Roman"/>
                <a:cs typeface="Times New Roman"/>
              </a:rPr>
              <a:t>az</a:t>
            </a:r>
            <a:r>
              <a:rPr lang="en-US" i="1" dirty="0">
                <a:solidFill>
                  <a:schemeClr val="tx1"/>
                </a:solidFill>
                <a:latin typeface="Times New Roman"/>
                <a:cs typeface="Times New Roman"/>
              </a:rPr>
              <a:t> 2 mm </a:t>
            </a:r>
            <a:r>
              <a:rPr lang="en-US" i="1" dirty="0" err="1">
                <a:solidFill>
                  <a:schemeClr val="tx1"/>
                </a:solidFill>
                <a:latin typeface="Times New Roman"/>
                <a:cs typeface="Times New Roman"/>
              </a:rPr>
              <a:t>artış</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veya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hacimde</a:t>
            </a:r>
            <a:r>
              <a:rPr lang="en-US" i="1" dirty="0">
                <a:solidFill>
                  <a:schemeClr val="tx1"/>
                </a:solidFill>
                <a:latin typeface="Times New Roman"/>
                <a:cs typeface="Times New Roman"/>
              </a:rPr>
              <a:t> %50’den </a:t>
            </a:r>
            <a:r>
              <a:rPr lang="en-US" i="1" dirty="0" err="1">
                <a:solidFill>
                  <a:schemeClr val="tx1"/>
                </a:solidFill>
                <a:latin typeface="Times New Roman"/>
                <a:cs typeface="Times New Roman"/>
              </a:rPr>
              <a:t>fazla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değişiklik</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veya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yeni</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şüpheli</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nodül</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görünümü</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olursa</a:t>
            </a:r>
            <a:r>
              <a:rPr lang="en-US" i="1" dirty="0">
                <a:solidFill>
                  <a:schemeClr val="tx1"/>
                </a:solidFill>
                <a:latin typeface="Times New Roman"/>
                <a:cs typeface="Times New Roman"/>
              </a:rPr>
              <a:t> İİAB </a:t>
            </a:r>
            <a:r>
              <a:rPr lang="en-US" i="1" dirty="0" err="1">
                <a:solidFill>
                  <a:schemeClr val="tx1"/>
                </a:solidFill>
                <a:latin typeface="Times New Roman"/>
                <a:cs typeface="Times New Roman"/>
              </a:rPr>
              <a:t>tekrar</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edilmeli</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veya</a:t>
            </a:r>
            <a:r>
              <a:rPr lang="en-US" i="1" dirty="0">
                <a:solidFill>
                  <a:schemeClr val="tx1"/>
                </a:solidFill>
                <a:latin typeface="Times New Roman"/>
                <a:cs typeface="Times New Roman"/>
              </a:rPr>
              <a:t> art </a:t>
            </a:r>
            <a:r>
              <a:rPr lang="en-US" i="1" dirty="0" err="1">
                <a:solidFill>
                  <a:schemeClr val="tx1"/>
                </a:solidFill>
                <a:latin typeface="Times New Roman"/>
                <a:cs typeface="Times New Roman"/>
              </a:rPr>
              <a:t>arda</a:t>
            </a:r>
            <a:r>
              <a:rPr lang="en-US" i="1" dirty="0">
                <a:solidFill>
                  <a:schemeClr val="tx1"/>
                </a:solidFill>
                <a:latin typeface="Times New Roman"/>
                <a:cs typeface="Times New Roman"/>
              </a:rPr>
              <a:t> US </a:t>
            </a:r>
            <a:r>
              <a:rPr lang="en-US" i="1" dirty="0" err="1">
                <a:solidFill>
                  <a:schemeClr val="tx1"/>
                </a:solidFill>
                <a:latin typeface="Times New Roman"/>
                <a:cs typeface="Times New Roman"/>
              </a:rPr>
              <a:t>ile</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takip</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edilerek</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eğer</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büyüme</a:t>
            </a:r>
            <a:r>
              <a:rPr lang="en-US" i="1" dirty="0">
                <a:solidFill>
                  <a:schemeClr val="tx1"/>
                </a:solidFill>
                <a:latin typeface="Times New Roman"/>
                <a:cs typeface="Times New Roman"/>
              </a:rPr>
              <a:t> </a:t>
            </a:r>
            <a:r>
              <a:rPr lang="en-US" i="1" dirty="0" err="1">
                <a:latin typeface="Times New Roman"/>
                <a:cs typeface="Times New Roman"/>
              </a:rPr>
              <a:t>devam</a:t>
            </a:r>
            <a:r>
              <a:rPr lang="en-US" i="1" dirty="0">
                <a:latin typeface="Times New Roman"/>
                <a:cs typeface="Times New Roman"/>
              </a:rPr>
              <a:t> </a:t>
            </a:r>
            <a:r>
              <a:rPr lang="en-US" i="1" dirty="0" err="1">
                <a:latin typeface="Times New Roman"/>
                <a:cs typeface="Times New Roman"/>
              </a:rPr>
              <a:t>ederse</a:t>
            </a:r>
            <a:r>
              <a:rPr lang="en-US" i="1" dirty="0">
                <a:latin typeface="Times New Roman"/>
                <a:cs typeface="Times New Roman"/>
              </a:rPr>
              <a:t> İİAB </a:t>
            </a:r>
            <a:r>
              <a:rPr lang="en-US" i="1" dirty="0" err="1">
                <a:latin typeface="Times New Roman"/>
                <a:cs typeface="Times New Roman"/>
              </a:rPr>
              <a:t>yapılmalıdır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Zayıf</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düşük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r>
              <a:rPr lang="en-US" i="1" dirty="0">
                <a:solidFill>
                  <a:srgbClr val="FF0000"/>
                </a:solidFill>
                <a:latin typeface="Times New Roman"/>
                <a:cs typeface="Times New Roman"/>
              </a:rPr>
              <a:t> </a:t>
            </a:r>
            <a:endParaRPr lang="tr-TR" i="1" dirty="0">
              <a:solidFill>
                <a:srgbClr val="FF0000"/>
              </a:solidFill>
              <a:effectLst/>
              <a:latin typeface="Times New Roman"/>
              <a:cs typeface="Times New Roman"/>
            </a:endParaRPr>
          </a:p>
        </p:txBody>
      </p:sp>
      <p:sp>
        <p:nvSpPr>
          <p:cNvPr id="8"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24] </a:t>
            </a:r>
            <a:r>
              <a:rPr lang="tr-TR" sz="2800" i="1" dirty="0" err="1" smtClean="0">
                <a:latin typeface="Times New Roman"/>
                <a:cs typeface="Times New Roman"/>
              </a:rPr>
              <a:t>Benign</a:t>
            </a:r>
            <a:r>
              <a:rPr lang="tr-TR" sz="2800" i="1" dirty="0" smtClean="0">
                <a:latin typeface="Times New Roman"/>
                <a:cs typeface="Times New Roman"/>
              </a:rPr>
              <a:t> </a:t>
            </a:r>
            <a:r>
              <a:rPr lang="tr-TR" sz="2800" i="1" dirty="0">
                <a:latin typeface="Times New Roman"/>
                <a:cs typeface="Times New Roman"/>
              </a:rPr>
              <a:t>İİAB </a:t>
            </a:r>
            <a:r>
              <a:rPr lang="tr-TR" sz="2800" i="1" dirty="0" err="1">
                <a:latin typeface="Times New Roman"/>
                <a:cs typeface="Times New Roman"/>
              </a:rPr>
              <a:t>sitolojili</a:t>
            </a:r>
            <a:r>
              <a:rPr lang="tr-TR" sz="2800" i="1" dirty="0">
                <a:latin typeface="Times New Roman"/>
                <a:cs typeface="Times New Roman"/>
              </a:rPr>
              <a:t> nodüllerin takibi için </a:t>
            </a:r>
            <a:r>
              <a:rPr lang="tr-TR" sz="2800" i="1" dirty="0" smtClean="0">
                <a:latin typeface="Times New Roman"/>
                <a:cs typeface="Times New Roman"/>
              </a:rPr>
              <a:t>öneriler</a:t>
            </a:r>
            <a:endParaRPr lang="en-US" sz="2800" dirty="0">
              <a:latin typeface="Times New Roman"/>
              <a:cs typeface="Times New Roman"/>
            </a:endParaRPr>
          </a:p>
        </p:txBody>
      </p:sp>
    </p:spTree>
    <p:extLst>
      <p:ext uri="{BB962C8B-B14F-4D97-AF65-F5344CB8AC3E}">
        <p14:creationId xmlns:p14="http://schemas.microsoft.com/office/powerpoint/2010/main" val="3786127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46688"/>
            <a:ext cx="8229600" cy="383137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b="1" dirty="0" smtClean="0">
                <a:latin typeface="Times New Roman"/>
                <a:cs typeface="Times New Roman"/>
              </a:rPr>
              <a:t>ÖNERİ 23-C</a:t>
            </a:r>
            <a:endParaRPr lang="en-US" b="1" dirty="0" smtClean="0">
              <a:solidFill>
                <a:schemeClr val="tx1"/>
              </a:solidFill>
              <a:latin typeface="Times New Roman"/>
              <a:cs typeface="Times New Roman"/>
            </a:endParaRPr>
          </a:p>
          <a:p>
            <a:r>
              <a:rPr lang="en-US" i="1" dirty="0" err="1">
                <a:latin typeface="Times New Roman"/>
                <a:cs typeface="Times New Roman"/>
              </a:rPr>
              <a:t>Çok</a:t>
            </a:r>
            <a:r>
              <a:rPr lang="en-US" i="1" dirty="0">
                <a:latin typeface="Times New Roman"/>
                <a:cs typeface="Times New Roman"/>
              </a:rPr>
              <a:t> </a:t>
            </a:r>
            <a:r>
              <a:rPr lang="en-US" i="1" dirty="0" err="1">
                <a:latin typeface="Times New Roman"/>
                <a:cs typeface="Times New Roman"/>
              </a:rPr>
              <a:t>düşük</a:t>
            </a:r>
            <a:r>
              <a:rPr lang="en-US" i="1" dirty="0">
                <a:latin typeface="Times New Roman"/>
                <a:cs typeface="Times New Roman"/>
              </a:rPr>
              <a:t> </a:t>
            </a:r>
            <a:r>
              <a:rPr lang="en-US" i="1" dirty="0" err="1">
                <a:latin typeface="Times New Roman"/>
                <a:cs typeface="Times New Roman"/>
              </a:rPr>
              <a:t>şüpheli</a:t>
            </a:r>
            <a:r>
              <a:rPr lang="en-US" i="1" dirty="0">
                <a:latin typeface="Times New Roman"/>
                <a:cs typeface="Times New Roman"/>
              </a:rPr>
              <a:t> US </a:t>
            </a:r>
            <a:r>
              <a:rPr lang="en-US" i="1" dirty="0" err="1">
                <a:latin typeface="Times New Roman"/>
                <a:cs typeface="Times New Roman"/>
              </a:rPr>
              <a:t>paterni</a:t>
            </a:r>
            <a:r>
              <a:rPr lang="en-US" i="1" dirty="0">
                <a:latin typeface="Times New Roman"/>
                <a:cs typeface="Times New Roman"/>
              </a:rPr>
              <a:t> </a:t>
            </a:r>
            <a:r>
              <a:rPr lang="en-US" i="1" dirty="0" err="1">
                <a:latin typeface="Times New Roman"/>
                <a:cs typeface="Times New Roman"/>
              </a:rPr>
              <a:t>olan</a:t>
            </a:r>
            <a:r>
              <a:rPr lang="en-US" i="1" dirty="0">
                <a:latin typeface="Times New Roman"/>
                <a:cs typeface="Times New Roman"/>
              </a:rPr>
              <a:t> </a:t>
            </a:r>
            <a:r>
              <a:rPr lang="en-US" i="1" dirty="0" err="1">
                <a:latin typeface="Times New Roman"/>
                <a:cs typeface="Times New Roman"/>
              </a:rPr>
              <a:t>nodüller</a:t>
            </a:r>
            <a:r>
              <a:rPr lang="en-US" i="1" dirty="0">
                <a:latin typeface="Times New Roman"/>
                <a:cs typeface="Times New Roman"/>
              </a:rPr>
              <a:t> (</a:t>
            </a:r>
            <a:r>
              <a:rPr lang="en-US" i="1" dirty="0" err="1">
                <a:latin typeface="Times New Roman"/>
                <a:cs typeface="Times New Roman"/>
              </a:rPr>
              <a:t>spongioform</a:t>
            </a:r>
            <a:r>
              <a:rPr lang="en-US" i="1" dirty="0">
                <a:latin typeface="Times New Roman"/>
                <a:cs typeface="Times New Roman"/>
              </a:rPr>
              <a:t> </a:t>
            </a:r>
            <a:r>
              <a:rPr lang="en-US" i="1" dirty="0" err="1">
                <a:latin typeface="Times New Roman"/>
                <a:cs typeface="Times New Roman"/>
              </a:rPr>
              <a:t>nodüller</a:t>
            </a:r>
            <a:r>
              <a:rPr lang="en-US" i="1" dirty="0">
                <a:latin typeface="Times New Roman"/>
                <a:cs typeface="Times New Roman"/>
              </a:rPr>
              <a:t> </a:t>
            </a:r>
            <a:r>
              <a:rPr lang="en-US" i="1" dirty="0" err="1">
                <a:latin typeface="Times New Roman"/>
                <a:cs typeface="Times New Roman"/>
              </a:rPr>
              <a:t>dahil</a:t>
            </a:r>
            <a:r>
              <a:rPr lang="en-US" i="1" dirty="0">
                <a:latin typeface="Times New Roman"/>
                <a:cs typeface="Times New Roman"/>
              </a:rPr>
              <a:t>): US </a:t>
            </a:r>
            <a:r>
              <a:rPr lang="en-US" i="1" dirty="0" err="1">
                <a:latin typeface="Times New Roman"/>
                <a:cs typeface="Times New Roman"/>
              </a:rPr>
              <a:t>takibinin</a:t>
            </a:r>
            <a:r>
              <a:rPr lang="en-US" i="1" dirty="0">
                <a:latin typeface="Times New Roman"/>
                <a:cs typeface="Times New Roman"/>
              </a:rPr>
              <a:t> </a:t>
            </a:r>
            <a:r>
              <a:rPr lang="en-US" i="1" dirty="0" err="1">
                <a:latin typeface="Times New Roman"/>
                <a:cs typeface="Times New Roman"/>
              </a:rPr>
              <a:t>yararı</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İİAB </a:t>
            </a:r>
            <a:r>
              <a:rPr lang="en-US" i="1" dirty="0" err="1">
                <a:latin typeface="Times New Roman"/>
                <a:cs typeface="Times New Roman"/>
              </a:rPr>
              <a:t>tekrarı</a:t>
            </a:r>
            <a:r>
              <a:rPr lang="en-US" i="1" dirty="0">
                <a:latin typeface="Times New Roman"/>
                <a:cs typeface="Times New Roman"/>
              </a:rPr>
              <a:t> </a:t>
            </a:r>
            <a:r>
              <a:rPr lang="en-US" i="1" dirty="0" err="1">
                <a:latin typeface="Times New Roman"/>
                <a:cs typeface="Times New Roman"/>
              </a:rPr>
              <a:t>için</a:t>
            </a:r>
            <a:r>
              <a:rPr lang="en-US" i="1" dirty="0">
                <a:latin typeface="Times New Roman"/>
                <a:cs typeface="Times New Roman"/>
              </a:rPr>
              <a:t> </a:t>
            </a:r>
            <a:r>
              <a:rPr lang="en-US" i="1" dirty="0" err="1">
                <a:latin typeface="Times New Roman"/>
                <a:cs typeface="Times New Roman"/>
              </a:rPr>
              <a:t>nodül</a:t>
            </a:r>
            <a:r>
              <a:rPr lang="en-US" i="1" dirty="0">
                <a:latin typeface="Times New Roman"/>
                <a:cs typeface="Times New Roman"/>
              </a:rPr>
              <a:t> </a:t>
            </a:r>
            <a:r>
              <a:rPr lang="en-US" i="1" dirty="0" err="1">
                <a:latin typeface="Times New Roman"/>
                <a:cs typeface="Times New Roman"/>
              </a:rPr>
              <a:t>büyümesinin</a:t>
            </a:r>
            <a:r>
              <a:rPr lang="en-US" i="1" dirty="0">
                <a:latin typeface="Times New Roman"/>
                <a:cs typeface="Times New Roman"/>
              </a:rPr>
              <a:t> </a:t>
            </a:r>
            <a:r>
              <a:rPr lang="en-US" i="1" dirty="0" err="1">
                <a:latin typeface="Times New Roman"/>
                <a:cs typeface="Times New Roman"/>
              </a:rPr>
              <a:t>bir</a:t>
            </a:r>
            <a:r>
              <a:rPr lang="en-US" i="1" dirty="0">
                <a:latin typeface="Times New Roman"/>
                <a:cs typeface="Times New Roman"/>
              </a:rPr>
              <a:t> </a:t>
            </a:r>
            <a:r>
              <a:rPr lang="en-US" i="1" dirty="0" err="1">
                <a:latin typeface="Times New Roman"/>
                <a:cs typeface="Times New Roman"/>
              </a:rPr>
              <a:t>göstergesi</a:t>
            </a:r>
            <a:r>
              <a:rPr lang="en-US" i="1" dirty="0">
                <a:latin typeface="Times New Roman"/>
                <a:cs typeface="Times New Roman"/>
              </a:rPr>
              <a:t> </a:t>
            </a:r>
            <a:r>
              <a:rPr lang="en-US" i="1" dirty="0" err="1">
                <a:latin typeface="Times New Roman"/>
                <a:cs typeface="Times New Roman"/>
              </a:rPr>
              <a:t>olarak</a:t>
            </a:r>
            <a:r>
              <a:rPr lang="en-US" i="1" dirty="0">
                <a:latin typeface="Times New Roman"/>
                <a:cs typeface="Times New Roman"/>
              </a:rPr>
              <a:t> </a:t>
            </a:r>
            <a:r>
              <a:rPr lang="en-US" i="1" dirty="0" err="1">
                <a:latin typeface="Times New Roman"/>
                <a:cs typeface="Times New Roman"/>
              </a:rPr>
              <a:t>kullanılmasının</a:t>
            </a:r>
            <a:r>
              <a:rPr lang="en-US" i="1" dirty="0">
                <a:latin typeface="Times New Roman"/>
                <a:cs typeface="Times New Roman"/>
              </a:rPr>
              <a:t> </a:t>
            </a:r>
            <a:r>
              <a:rPr lang="en-US" i="1" dirty="0" err="1">
                <a:latin typeface="Times New Roman"/>
                <a:cs typeface="Times New Roman"/>
              </a:rPr>
              <a:t>yararı</a:t>
            </a:r>
            <a:r>
              <a:rPr lang="en-US" i="1" dirty="0">
                <a:latin typeface="Times New Roman"/>
                <a:cs typeface="Times New Roman"/>
              </a:rPr>
              <a:t> </a:t>
            </a:r>
            <a:r>
              <a:rPr lang="en-US" i="1" dirty="0" err="1">
                <a:latin typeface="Times New Roman"/>
                <a:cs typeface="Times New Roman"/>
              </a:rPr>
              <a:t>bilinmemektedir</a:t>
            </a:r>
            <a:r>
              <a:rPr lang="en-US" i="1" dirty="0">
                <a:latin typeface="Times New Roman"/>
                <a:cs typeface="Times New Roman"/>
              </a:rPr>
              <a:t>. </a:t>
            </a:r>
            <a:endParaRPr lang="tr-TR" i="1" dirty="0" smtClean="0">
              <a:latin typeface="Times New Roman"/>
              <a:cs typeface="Times New Roman"/>
            </a:endParaRPr>
          </a:p>
          <a:p>
            <a:pPr marL="0" indent="0">
              <a:buNone/>
            </a:pPr>
            <a:endParaRPr lang="en-US" i="1" dirty="0" smtClean="0">
              <a:latin typeface="Times New Roman"/>
              <a:cs typeface="Times New Roman"/>
            </a:endParaRPr>
          </a:p>
          <a:p>
            <a:r>
              <a:rPr lang="en-US" i="1" dirty="0" err="1" smtClean="0">
                <a:latin typeface="Times New Roman"/>
                <a:cs typeface="Times New Roman"/>
              </a:rPr>
              <a:t>Eğer</a:t>
            </a:r>
            <a:r>
              <a:rPr lang="en-US" i="1" dirty="0" smtClean="0">
                <a:latin typeface="Times New Roman"/>
                <a:cs typeface="Times New Roman"/>
              </a:rPr>
              <a:t> </a:t>
            </a:r>
            <a:r>
              <a:rPr lang="en-US" i="1" dirty="0">
                <a:latin typeface="Times New Roman"/>
                <a:cs typeface="Times New Roman"/>
              </a:rPr>
              <a:t>US </a:t>
            </a:r>
            <a:r>
              <a:rPr lang="en-US" i="1" dirty="0" err="1">
                <a:latin typeface="Times New Roman"/>
                <a:cs typeface="Times New Roman"/>
              </a:rPr>
              <a:t>tekrar</a:t>
            </a:r>
            <a:r>
              <a:rPr lang="en-US" i="1" dirty="0">
                <a:latin typeface="Times New Roman"/>
                <a:cs typeface="Times New Roman"/>
              </a:rPr>
              <a:t> </a:t>
            </a:r>
            <a:r>
              <a:rPr lang="en-US" i="1" dirty="0" err="1">
                <a:latin typeface="Times New Roman"/>
                <a:cs typeface="Times New Roman"/>
              </a:rPr>
              <a:t>edilirse</a:t>
            </a:r>
            <a:r>
              <a:rPr lang="en-US" i="1" dirty="0">
                <a:latin typeface="Times New Roman"/>
                <a:cs typeface="Times New Roman"/>
              </a:rPr>
              <a:t> en </a:t>
            </a:r>
            <a:r>
              <a:rPr lang="en-US" i="1" dirty="0" err="1">
                <a:latin typeface="Times New Roman"/>
                <a:cs typeface="Times New Roman"/>
              </a:rPr>
              <a:t>azından</a:t>
            </a:r>
            <a:r>
              <a:rPr lang="en-US" i="1" dirty="0">
                <a:latin typeface="Times New Roman"/>
                <a:cs typeface="Times New Roman"/>
              </a:rPr>
              <a:t> 24 </a:t>
            </a:r>
            <a:r>
              <a:rPr lang="en-US" i="1" dirty="0" err="1">
                <a:latin typeface="Times New Roman"/>
                <a:cs typeface="Times New Roman"/>
              </a:rPr>
              <a:t>aydan</a:t>
            </a:r>
            <a:r>
              <a:rPr lang="en-US" i="1" dirty="0">
                <a:latin typeface="Times New Roman"/>
                <a:cs typeface="Times New Roman"/>
              </a:rPr>
              <a:t> </a:t>
            </a:r>
            <a:r>
              <a:rPr lang="en-US" i="1" dirty="0" err="1">
                <a:latin typeface="Times New Roman"/>
                <a:cs typeface="Times New Roman"/>
              </a:rPr>
              <a:t>fazla</a:t>
            </a:r>
            <a:r>
              <a:rPr lang="en-US" i="1" dirty="0">
                <a:latin typeface="Times New Roman"/>
                <a:cs typeface="Times New Roman"/>
              </a:rPr>
              <a:t> </a:t>
            </a:r>
            <a:r>
              <a:rPr lang="en-US" i="1" dirty="0" err="1">
                <a:latin typeface="Times New Roman"/>
                <a:cs typeface="Times New Roman"/>
              </a:rPr>
              <a:t>ara</a:t>
            </a:r>
            <a:r>
              <a:rPr lang="en-US" i="1" dirty="0">
                <a:latin typeface="Times New Roman"/>
                <a:cs typeface="Times New Roman"/>
              </a:rPr>
              <a:t> </a:t>
            </a:r>
            <a:r>
              <a:rPr lang="en-US" i="1" dirty="0" err="1">
                <a:latin typeface="Times New Roman"/>
                <a:cs typeface="Times New Roman"/>
              </a:rPr>
              <a:t>olmalıdır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yok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yetersiz</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r>
              <a:rPr lang="en-US" i="1" dirty="0">
                <a:solidFill>
                  <a:srgbClr val="FF0000"/>
                </a:solidFill>
                <a:latin typeface="Times New Roman"/>
                <a:cs typeface="Times New Roman"/>
              </a:rPr>
              <a:t> </a:t>
            </a:r>
            <a:endParaRPr lang="tr-TR" i="1" dirty="0">
              <a:solidFill>
                <a:srgbClr val="FF0000"/>
              </a:solidFill>
              <a:effectLst/>
              <a:latin typeface="Times New Roman"/>
              <a:cs typeface="Times New Roman"/>
            </a:endParaRPr>
          </a:p>
        </p:txBody>
      </p:sp>
      <p:sp>
        <p:nvSpPr>
          <p:cNvPr id="5"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[A 24] </a:t>
            </a:r>
            <a:r>
              <a:rPr lang="tr-TR" sz="2800" i="1" dirty="0" err="1" smtClean="0">
                <a:latin typeface="Times New Roman"/>
                <a:cs typeface="Times New Roman"/>
              </a:rPr>
              <a:t>Benign</a:t>
            </a:r>
            <a:r>
              <a:rPr lang="tr-TR" sz="2800" i="1" dirty="0" smtClean="0">
                <a:latin typeface="Times New Roman"/>
                <a:cs typeface="Times New Roman"/>
              </a:rPr>
              <a:t> </a:t>
            </a:r>
            <a:r>
              <a:rPr lang="tr-TR" sz="2800" i="1" dirty="0">
                <a:latin typeface="Times New Roman"/>
                <a:cs typeface="Times New Roman"/>
              </a:rPr>
              <a:t>İİAB </a:t>
            </a:r>
            <a:r>
              <a:rPr lang="tr-TR" sz="2800" i="1" dirty="0" err="1">
                <a:latin typeface="Times New Roman"/>
                <a:cs typeface="Times New Roman"/>
              </a:rPr>
              <a:t>sitolojili</a:t>
            </a:r>
            <a:r>
              <a:rPr lang="tr-TR" sz="2800" i="1" dirty="0">
                <a:latin typeface="Times New Roman"/>
                <a:cs typeface="Times New Roman"/>
              </a:rPr>
              <a:t> nodüllerin takibi için </a:t>
            </a:r>
            <a:r>
              <a:rPr lang="tr-TR" sz="2800" i="1" dirty="0" smtClean="0">
                <a:latin typeface="Times New Roman"/>
                <a:cs typeface="Times New Roman"/>
              </a:rPr>
              <a:t>öneriler</a:t>
            </a:r>
            <a:endParaRPr lang="en-US" sz="2800" dirty="0">
              <a:latin typeface="Times New Roman"/>
              <a:cs typeface="Times New Roman"/>
            </a:endParaRPr>
          </a:p>
        </p:txBody>
      </p:sp>
    </p:spTree>
    <p:extLst>
      <p:ext uri="{BB962C8B-B14F-4D97-AF65-F5344CB8AC3E}">
        <p14:creationId xmlns:p14="http://schemas.microsoft.com/office/powerpoint/2010/main" val="48997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a:cs typeface="Times New Roman"/>
              </a:rPr>
              <a:t>Neler</a:t>
            </a:r>
            <a:r>
              <a:rPr lang="en-US" dirty="0" smtClean="0">
                <a:latin typeface="Times New Roman"/>
                <a:cs typeface="Times New Roman"/>
              </a:rPr>
              <a:t> </a:t>
            </a:r>
            <a:r>
              <a:rPr lang="en-US" dirty="0" err="1" smtClean="0">
                <a:latin typeface="Times New Roman"/>
                <a:cs typeface="Times New Roman"/>
              </a:rPr>
              <a:t>Değişti</a:t>
            </a:r>
            <a:r>
              <a:rPr lang="en-U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a:cs typeface="Times New Roman"/>
              </a:rPr>
              <a:t>8 </a:t>
            </a:r>
            <a:r>
              <a:rPr lang="en-US" dirty="0" err="1" smtClean="0">
                <a:latin typeface="Times New Roman"/>
                <a:cs typeface="Times New Roman"/>
              </a:rPr>
              <a:t>yeni</a:t>
            </a:r>
            <a:r>
              <a:rPr lang="en-US" dirty="0" smtClean="0">
                <a:latin typeface="Times New Roman"/>
                <a:cs typeface="Times New Roman"/>
              </a:rPr>
              <a:t> </a:t>
            </a:r>
            <a:r>
              <a:rPr lang="en-US" dirty="0" err="1" smtClean="0">
                <a:latin typeface="Times New Roman"/>
                <a:cs typeface="Times New Roman"/>
              </a:rPr>
              <a:t>soru</a:t>
            </a:r>
            <a:endParaRPr lang="tr-TR" dirty="0" smtClean="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21 </a:t>
            </a:r>
            <a:r>
              <a:rPr lang="en-US" dirty="0" err="1" smtClean="0">
                <a:latin typeface="Times New Roman"/>
                <a:cs typeface="Times New Roman"/>
              </a:rPr>
              <a:t>yeni</a:t>
            </a:r>
            <a:r>
              <a:rPr lang="en-US" dirty="0" smtClean="0">
                <a:latin typeface="Times New Roman"/>
                <a:cs typeface="Times New Roman"/>
              </a:rPr>
              <a:t> </a:t>
            </a:r>
            <a:r>
              <a:rPr lang="en-US" dirty="0" err="1" smtClean="0">
                <a:latin typeface="Times New Roman"/>
                <a:cs typeface="Times New Roman"/>
              </a:rPr>
              <a:t>öneri</a:t>
            </a:r>
            <a:endParaRPr lang="tr-TR" dirty="0" smtClean="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21 </a:t>
            </a:r>
            <a:r>
              <a:rPr lang="en-US" dirty="0" err="1" smtClean="0">
                <a:latin typeface="Times New Roman"/>
                <a:cs typeface="Times New Roman"/>
              </a:rPr>
              <a:t>öneride</a:t>
            </a:r>
            <a:r>
              <a:rPr lang="en-US" dirty="0" smtClean="0">
                <a:latin typeface="Times New Roman"/>
                <a:cs typeface="Times New Roman"/>
              </a:rPr>
              <a:t> </a:t>
            </a:r>
            <a:r>
              <a:rPr lang="en-US" dirty="0" err="1" smtClean="0">
                <a:latin typeface="Times New Roman"/>
                <a:cs typeface="Times New Roman"/>
              </a:rPr>
              <a:t>anlamlı</a:t>
            </a:r>
            <a:r>
              <a:rPr lang="en-US" dirty="0" smtClean="0">
                <a:latin typeface="Times New Roman"/>
                <a:cs typeface="Times New Roman"/>
              </a:rPr>
              <a:t> </a:t>
            </a:r>
            <a:r>
              <a:rPr lang="en-US" dirty="0" err="1" smtClean="0">
                <a:latin typeface="Times New Roman"/>
                <a:cs typeface="Times New Roman"/>
              </a:rPr>
              <a:t>değişiklik</a:t>
            </a:r>
            <a:endParaRPr lang="tr-TR" dirty="0" smtClean="0">
              <a:latin typeface="Times New Roman"/>
              <a:cs typeface="Times New Roman"/>
            </a:endParaRPr>
          </a:p>
          <a:p>
            <a:endParaRPr lang="en-US" dirty="0" smtClean="0">
              <a:latin typeface="Times New Roman"/>
              <a:cs typeface="Times New Roman"/>
            </a:endParaRPr>
          </a:p>
          <a:p>
            <a:r>
              <a:rPr lang="en-US" dirty="0" err="1" smtClean="0">
                <a:latin typeface="Times New Roman"/>
                <a:cs typeface="Times New Roman"/>
              </a:rPr>
              <a:t>Kaynak</a:t>
            </a:r>
            <a:r>
              <a:rPr lang="en-US" dirty="0" smtClean="0">
                <a:latin typeface="Times New Roman"/>
                <a:cs typeface="Times New Roman"/>
              </a:rPr>
              <a:t> </a:t>
            </a:r>
            <a:r>
              <a:rPr lang="en-US" dirty="0" err="1" smtClean="0">
                <a:latin typeface="Times New Roman"/>
                <a:cs typeface="Times New Roman"/>
              </a:rPr>
              <a:t>sayısı</a:t>
            </a:r>
            <a:endParaRPr lang="en-US" dirty="0" smtClean="0">
              <a:latin typeface="Times New Roman"/>
              <a:cs typeface="Times New Roman"/>
            </a:endParaRPr>
          </a:p>
          <a:p>
            <a:pPr lvl="1"/>
            <a:r>
              <a:rPr lang="en-US" dirty="0" smtClean="0">
                <a:latin typeface="Times New Roman"/>
                <a:cs typeface="Times New Roman"/>
              </a:rPr>
              <a:t>2009 </a:t>
            </a:r>
            <a:r>
              <a:rPr lang="en-US" dirty="0" smtClean="0">
                <a:latin typeface="Times New Roman"/>
                <a:cs typeface="Times New Roman"/>
                <a:sym typeface="Wingdings"/>
              </a:rPr>
              <a:t> 437</a:t>
            </a:r>
          </a:p>
          <a:p>
            <a:pPr lvl="1"/>
            <a:r>
              <a:rPr lang="en-US" dirty="0" smtClean="0">
                <a:latin typeface="Times New Roman"/>
                <a:cs typeface="Times New Roman"/>
                <a:sym typeface="Wingdings"/>
              </a:rPr>
              <a:t>2015  1078</a:t>
            </a:r>
            <a:endParaRPr lang="en-US" dirty="0" smtClean="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560866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[A25] </a:t>
            </a:r>
            <a:r>
              <a:rPr lang="en-US" sz="2800" i="1" dirty="0" err="1">
                <a:latin typeface="Times New Roman"/>
                <a:cs typeface="Times New Roman"/>
              </a:rPr>
              <a:t>İki</a:t>
            </a:r>
            <a:r>
              <a:rPr lang="en-US" sz="2800" i="1" dirty="0">
                <a:latin typeface="Times New Roman"/>
                <a:cs typeface="Times New Roman"/>
              </a:rPr>
              <a:t> </a:t>
            </a:r>
            <a:r>
              <a:rPr lang="en-US" sz="2800" i="1" dirty="0" err="1">
                <a:latin typeface="Times New Roman"/>
                <a:cs typeface="Times New Roman"/>
              </a:rPr>
              <a:t>defa</a:t>
            </a:r>
            <a:r>
              <a:rPr lang="en-US" sz="2800" i="1" dirty="0">
                <a:latin typeface="Times New Roman"/>
                <a:cs typeface="Times New Roman"/>
              </a:rPr>
              <a:t> benign İİAB </a:t>
            </a:r>
            <a:r>
              <a:rPr lang="en-US" sz="2800" i="1" dirty="0" err="1">
                <a:latin typeface="Times New Roman"/>
                <a:cs typeface="Times New Roman"/>
              </a:rPr>
              <a:t>sitoloji</a:t>
            </a:r>
            <a:r>
              <a:rPr lang="en-US" sz="2800" i="1" dirty="0">
                <a:latin typeface="Times New Roman"/>
                <a:cs typeface="Times New Roman"/>
              </a:rPr>
              <a:t> </a:t>
            </a:r>
            <a:r>
              <a:rPr lang="en-US" sz="2800" i="1" dirty="0" err="1">
                <a:latin typeface="Times New Roman"/>
                <a:cs typeface="Times New Roman"/>
              </a:rPr>
              <a:t>sonucu</a:t>
            </a:r>
            <a:r>
              <a:rPr lang="en-US" sz="2800" i="1" dirty="0">
                <a:latin typeface="Times New Roman"/>
                <a:cs typeface="Times New Roman"/>
              </a:rPr>
              <a:t> </a:t>
            </a:r>
            <a:r>
              <a:rPr lang="en-US" sz="2800" i="1" dirty="0" err="1">
                <a:latin typeface="Times New Roman"/>
                <a:cs typeface="Times New Roman"/>
              </a:rPr>
              <a:t>olan</a:t>
            </a:r>
            <a:r>
              <a:rPr lang="en-US" sz="2800" i="1" dirty="0">
                <a:latin typeface="Times New Roman"/>
                <a:cs typeface="Times New Roman"/>
              </a:rPr>
              <a:t> </a:t>
            </a:r>
            <a:r>
              <a:rPr lang="en-US" sz="2800" i="1" dirty="0" err="1">
                <a:latin typeface="Times New Roman"/>
                <a:cs typeface="Times New Roman"/>
              </a:rPr>
              <a:t>nodüllerde</a:t>
            </a:r>
            <a:r>
              <a:rPr lang="en-US" sz="2800" i="1" dirty="0">
                <a:latin typeface="Times New Roman"/>
                <a:cs typeface="Times New Roman"/>
              </a:rPr>
              <a:t> </a:t>
            </a:r>
            <a:r>
              <a:rPr lang="en-US" sz="2800" i="1" dirty="0" err="1">
                <a:latin typeface="Times New Roman"/>
                <a:cs typeface="Times New Roman"/>
              </a:rPr>
              <a:t>takip</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smtClean="0">
                <a:latin typeface="Times New Roman"/>
                <a:cs typeface="Times New Roman"/>
              </a:rPr>
              <a:t>öneriler</a:t>
            </a:r>
            <a:endParaRPr lang="en-US" sz="2800" dirty="0">
              <a:latin typeface="Times New Roman"/>
              <a:cs typeface="Times New Roman"/>
            </a:endParaRPr>
          </a:p>
        </p:txBody>
      </p:sp>
      <p:sp>
        <p:nvSpPr>
          <p:cNvPr id="4" name="Content Placeholder 2"/>
          <p:cNvSpPr txBox="1">
            <a:spLocks/>
          </p:cNvSpPr>
          <p:nvPr/>
        </p:nvSpPr>
        <p:spPr>
          <a:xfrm>
            <a:off x="457200" y="1746688"/>
            <a:ext cx="8229600" cy="383137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b="1" dirty="0" smtClean="0">
                <a:latin typeface="Times New Roman"/>
                <a:cs typeface="Times New Roman"/>
              </a:rPr>
              <a:t>ÖNERİ 23-D</a:t>
            </a:r>
            <a:endParaRPr lang="en-US" b="1" dirty="0" smtClean="0">
              <a:solidFill>
                <a:schemeClr val="tx1"/>
              </a:solidFill>
              <a:latin typeface="Times New Roman"/>
              <a:cs typeface="Times New Roman"/>
            </a:endParaRPr>
          </a:p>
          <a:p>
            <a:r>
              <a:rPr lang="en-US" i="1" dirty="0" err="1">
                <a:latin typeface="Times New Roman"/>
                <a:cs typeface="Times New Roman"/>
              </a:rPr>
              <a:t>Eğer</a:t>
            </a:r>
            <a:r>
              <a:rPr lang="en-US" i="1" dirty="0">
                <a:latin typeface="Times New Roman"/>
                <a:cs typeface="Times New Roman"/>
              </a:rPr>
              <a:t> </a:t>
            </a:r>
            <a:r>
              <a:rPr lang="en-US" i="1" dirty="0" err="1">
                <a:latin typeface="Times New Roman"/>
                <a:cs typeface="Times New Roman"/>
              </a:rPr>
              <a:t>bir</a:t>
            </a:r>
            <a:r>
              <a:rPr lang="en-US" i="1" dirty="0">
                <a:latin typeface="Times New Roman"/>
                <a:cs typeface="Times New Roman"/>
              </a:rPr>
              <a:t> </a:t>
            </a:r>
            <a:r>
              <a:rPr lang="en-US" i="1" dirty="0" err="1">
                <a:latin typeface="Times New Roman"/>
                <a:cs typeface="Times New Roman"/>
              </a:rPr>
              <a:t>nodüle</a:t>
            </a:r>
            <a:r>
              <a:rPr lang="en-US" i="1" dirty="0">
                <a:latin typeface="Times New Roman"/>
                <a:cs typeface="Times New Roman"/>
              </a:rPr>
              <a:t> </a:t>
            </a:r>
            <a:r>
              <a:rPr lang="en-US" i="1" dirty="0" err="1">
                <a:latin typeface="Times New Roman"/>
                <a:cs typeface="Times New Roman"/>
              </a:rPr>
              <a:t>tekrar</a:t>
            </a:r>
            <a:r>
              <a:rPr lang="en-US" i="1" dirty="0">
                <a:latin typeface="Times New Roman"/>
                <a:cs typeface="Times New Roman"/>
              </a:rPr>
              <a:t> US </a:t>
            </a:r>
            <a:r>
              <a:rPr lang="en-US" i="1" dirty="0" err="1" smtClean="0">
                <a:latin typeface="Times New Roman"/>
                <a:cs typeface="Times New Roman"/>
              </a:rPr>
              <a:t>altında</a:t>
            </a:r>
            <a:r>
              <a:rPr lang="en-US" i="1" dirty="0" smtClean="0">
                <a:latin typeface="Times New Roman"/>
                <a:cs typeface="Times New Roman"/>
              </a:rPr>
              <a:t> İİAB </a:t>
            </a:r>
            <a:r>
              <a:rPr lang="en-US" i="1" dirty="0" err="1">
                <a:latin typeface="Times New Roman"/>
                <a:cs typeface="Times New Roman"/>
              </a:rPr>
              <a:t>yapıldıysa</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a:t>
            </a:r>
            <a:r>
              <a:rPr lang="en-US" i="1" dirty="0" err="1">
                <a:latin typeface="Times New Roman"/>
                <a:cs typeface="Times New Roman"/>
              </a:rPr>
              <a:t>onun</a:t>
            </a:r>
            <a:r>
              <a:rPr lang="en-US" i="1" dirty="0">
                <a:latin typeface="Times New Roman"/>
                <a:cs typeface="Times New Roman"/>
              </a:rPr>
              <a:t> </a:t>
            </a:r>
            <a:r>
              <a:rPr lang="en-US" i="1" dirty="0" err="1">
                <a:latin typeface="Times New Roman"/>
                <a:cs typeface="Times New Roman"/>
              </a:rPr>
              <a:t>sonucu</a:t>
            </a:r>
            <a:r>
              <a:rPr lang="en-US" i="1" dirty="0">
                <a:latin typeface="Times New Roman"/>
                <a:cs typeface="Times New Roman"/>
              </a:rPr>
              <a:t> da benign </a:t>
            </a:r>
            <a:r>
              <a:rPr lang="en-US" i="1" dirty="0" err="1">
                <a:latin typeface="Times New Roman"/>
                <a:cs typeface="Times New Roman"/>
              </a:rPr>
              <a:t>olarak</a:t>
            </a:r>
            <a:r>
              <a:rPr lang="en-US" i="1" dirty="0">
                <a:latin typeface="Times New Roman"/>
                <a:cs typeface="Times New Roman"/>
              </a:rPr>
              <a:t> </a:t>
            </a:r>
            <a:r>
              <a:rPr lang="en-US" i="1" dirty="0" err="1">
                <a:latin typeface="Times New Roman"/>
                <a:cs typeface="Times New Roman"/>
              </a:rPr>
              <a:t>bildirildiyse</a:t>
            </a:r>
            <a:r>
              <a:rPr lang="en-US" i="1" dirty="0">
                <a:latin typeface="Times New Roman"/>
                <a:cs typeface="Times New Roman"/>
              </a:rPr>
              <a:t>, </a:t>
            </a:r>
            <a:r>
              <a:rPr lang="en-US" i="1" dirty="0" err="1">
                <a:latin typeface="Times New Roman"/>
                <a:cs typeface="Times New Roman"/>
              </a:rPr>
              <a:t>bu</a:t>
            </a:r>
            <a:r>
              <a:rPr lang="en-US" i="1" dirty="0">
                <a:latin typeface="Times New Roman"/>
                <a:cs typeface="Times New Roman"/>
              </a:rPr>
              <a:t> </a:t>
            </a:r>
            <a:r>
              <a:rPr lang="en-US" i="1" dirty="0" err="1">
                <a:latin typeface="Times New Roman"/>
                <a:cs typeface="Times New Roman"/>
              </a:rPr>
              <a:t>nodül</a:t>
            </a:r>
            <a:r>
              <a:rPr lang="en-US" i="1" dirty="0">
                <a:latin typeface="Times New Roman"/>
                <a:cs typeface="Times New Roman"/>
              </a:rPr>
              <a:t> </a:t>
            </a:r>
            <a:r>
              <a:rPr lang="en-US" i="1" dirty="0" err="1">
                <a:latin typeface="Times New Roman"/>
                <a:cs typeface="Times New Roman"/>
              </a:rPr>
              <a:t>için</a:t>
            </a:r>
            <a:r>
              <a:rPr lang="en-US" i="1" dirty="0">
                <a:latin typeface="Times New Roman"/>
                <a:cs typeface="Times New Roman"/>
              </a:rPr>
              <a:t> </a:t>
            </a:r>
            <a:r>
              <a:rPr lang="en-US" i="1" dirty="0" err="1">
                <a:latin typeface="Times New Roman"/>
                <a:cs typeface="Times New Roman"/>
              </a:rPr>
              <a:t>devam</a:t>
            </a:r>
            <a:r>
              <a:rPr lang="en-US" i="1" dirty="0">
                <a:latin typeface="Times New Roman"/>
                <a:cs typeface="Times New Roman"/>
              </a:rPr>
              <a:t> </a:t>
            </a:r>
            <a:r>
              <a:rPr lang="en-US" i="1" dirty="0" err="1">
                <a:latin typeface="Times New Roman"/>
                <a:cs typeface="Times New Roman"/>
              </a:rPr>
              <a:t>eden</a:t>
            </a:r>
            <a:r>
              <a:rPr lang="en-US" i="1" dirty="0">
                <a:latin typeface="Times New Roman"/>
                <a:cs typeface="Times New Roman"/>
              </a:rPr>
              <a:t> </a:t>
            </a:r>
            <a:r>
              <a:rPr lang="en-US" i="1" dirty="0" err="1">
                <a:latin typeface="Times New Roman"/>
                <a:cs typeface="Times New Roman"/>
              </a:rPr>
              <a:t>malignite</a:t>
            </a:r>
            <a:r>
              <a:rPr lang="en-US" i="1" dirty="0">
                <a:latin typeface="Times New Roman"/>
                <a:cs typeface="Times New Roman"/>
              </a:rPr>
              <a:t> </a:t>
            </a:r>
            <a:r>
              <a:rPr lang="en-US" i="1" dirty="0" err="1">
                <a:latin typeface="Times New Roman"/>
                <a:cs typeface="Times New Roman"/>
              </a:rPr>
              <a:t>riski</a:t>
            </a:r>
            <a:r>
              <a:rPr lang="en-US" i="1" dirty="0">
                <a:latin typeface="Times New Roman"/>
                <a:cs typeface="Times New Roman"/>
              </a:rPr>
              <a:t> </a:t>
            </a:r>
            <a:r>
              <a:rPr lang="en-US" i="1" dirty="0" err="1">
                <a:latin typeface="Times New Roman"/>
                <a:cs typeface="Times New Roman"/>
              </a:rPr>
              <a:t>için</a:t>
            </a:r>
            <a:r>
              <a:rPr lang="en-US" i="1" dirty="0">
                <a:latin typeface="Times New Roman"/>
                <a:cs typeface="Times New Roman"/>
              </a:rPr>
              <a:t> US </a:t>
            </a:r>
            <a:r>
              <a:rPr lang="en-US" i="1" dirty="0" err="1">
                <a:latin typeface="Times New Roman"/>
                <a:cs typeface="Times New Roman"/>
              </a:rPr>
              <a:t>izlemi</a:t>
            </a:r>
            <a:r>
              <a:rPr lang="en-US" i="1" dirty="0">
                <a:latin typeface="Times New Roman"/>
                <a:cs typeface="Times New Roman"/>
              </a:rPr>
              <a:t> </a:t>
            </a:r>
            <a:r>
              <a:rPr lang="en-US" i="1" dirty="0" err="1">
                <a:latin typeface="Times New Roman"/>
                <a:cs typeface="Times New Roman"/>
              </a:rPr>
              <a:t>endikasyonu</a:t>
            </a:r>
            <a:r>
              <a:rPr lang="en-US" i="1" dirty="0">
                <a:latin typeface="Times New Roman"/>
                <a:cs typeface="Times New Roman"/>
              </a:rPr>
              <a:t> </a:t>
            </a:r>
            <a:r>
              <a:rPr lang="en-US" i="1" dirty="0" err="1">
                <a:latin typeface="Times New Roman"/>
                <a:cs typeface="Times New Roman"/>
              </a:rPr>
              <a:t>yoktur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r>
              <a:rPr lang="en-US" i="1" dirty="0">
                <a:solidFill>
                  <a:srgbClr val="FF0000"/>
                </a:solidFill>
                <a:latin typeface="Times New Roman"/>
                <a:cs typeface="Times New Roman"/>
              </a:rPr>
              <a:t> </a:t>
            </a:r>
            <a:endParaRPr lang="tr-TR" i="1" dirty="0">
              <a:solidFill>
                <a:srgbClr val="FF0000"/>
              </a:solidFill>
              <a:effectLst/>
              <a:latin typeface="Times New Roman"/>
              <a:cs typeface="Times New Roman"/>
            </a:endParaRPr>
          </a:p>
        </p:txBody>
      </p:sp>
    </p:spTree>
    <p:extLst>
      <p:ext uri="{BB962C8B-B14F-4D97-AF65-F5344CB8AC3E}">
        <p14:creationId xmlns:p14="http://schemas.microsoft.com/office/powerpoint/2010/main" val="1886437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[A 26] İİAB </a:t>
            </a:r>
            <a:r>
              <a:rPr lang="tr-TR" sz="2800" i="1" dirty="0">
                <a:latin typeface="Times New Roman"/>
                <a:cs typeface="Times New Roman"/>
              </a:rPr>
              <a:t>kriterlerini doldurmayan nodüllerin </a:t>
            </a:r>
            <a:r>
              <a:rPr lang="tr-TR" sz="2800" i="1" dirty="0" smtClean="0">
                <a:latin typeface="Times New Roman"/>
                <a:cs typeface="Times New Roman"/>
              </a:rPr>
              <a:t>takibi</a:t>
            </a:r>
            <a:endParaRPr lang="en-US" sz="2800" dirty="0">
              <a:latin typeface="Times New Roman"/>
              <a:cs typeface="Times New Roman"/>
            </a:endParaRPr>
          </a:p>
        </p:txBody>
      </p:sp>
      <p:sp>
        <p:nvSpPr>
          <p:cNvPr id="3" name="Content Placeholder 2"/>
          <p:cNvSpPr>
            <a:spLocks noGrp="1"/>
          </p:cNvSpPr>
          <p:nvPr>
            <p:ph idx="1"/>
          </p:nvPr>
        </p:nvSpPr>
        <p:spPr>
          <a:xfrm>
            <a:off x="457200" y="1600200"/>
            <a:ext cx="8229600" cy="5103945"/>
          </a:xfrm>
        </p:spPr>
        <p:style>
          <a:lnRef idx="1">
            <a:schemeClr val="dk1"/>
          </a:lnRef>
          <a:fillRef idx="2">
            <a:schemeClr val="dk1"/>
          </a:fillRef>
          <a:effectRef idx="1">
            <a:schemeClr val="dk1"/>
          </a:effectRef>
          <a:fontRef idx="minor">
            <a:schemeClr val="dk1"/>
          </a:fontRef>
        </p:style>
        <p:txBody>
          <a:bodyPr>
            <a:normAutofit fontScale="62500" lnSpcReduction="20000"/>
          </a:bodyPr>
          <a:lstStyle/>
          <a:p>
            <a:pPr marL="0" indent="0">
              <a:buNone/>
            </a:pPr>
            <a:r>
              <a:rPr lang="en-US" b="1" dirty="0" smtClean="0">
                <a:latin typeface="Times New Roman"/>
                <a:cs typeface="Times New Roman"/>
              </a:rPr>
              <a:t>ÖNERİ 24</a:t>
            </a:r>
          </a:p>
          <a:p>
            <a:pPr marL="0" indent="0">
              <a:buNone/>
            </a:pPr>
            <a:r>
              <a:rPr lang="tr-TR" i="1" dirty="0" err="1">
                <a:latin typeface="Times New Roman"/>
                <a:cs typeface="Times New Roman"/>
              </a:rPr>
              <a:t>US’da</a:t>
            </a:r>
            <a:r>
              <a:rPr lang="tr-TR" i="1" dirty="0">
                <a:latin typeface="Times New Roman"/>
                <a:cs typeface="Times New Roman"/>
              </a:rPr>
              <a:t> Öneri 8’de belirtilen kriterleri doldurmadığı için İİAB planlanmayan hastaların takibi yine </a:t>
            </a:r>
            <a:r>
              <a:rPr lang="tr-TR" i="1" dirty="0" err="1">
                <a:latin typeface="Times New Roman"/>
                <a:cs typeface="Times New Roman"/>
              </a:rPr>
              <a:t>sonografik</a:t>
            </a:r>
            <a:r>
              <a:rPr lang="tr-TR" i="1" dirty="0">
                <a:latin typeface="Times New Roman"/>
                <a:cs typeface="Times New Roman"/>
              </a:rPr>
              <a:t> özelliklere göre </a:t>
            </a:r>
            <a:r>
              <a:rPr lang="tr-TR" i="1" dirty="0" smtClean="0">
                <a:latin typeface="Times New Roman"/>
                <a:cs typeface="Times New Roman"/>
              </a:rPr>
              <a:t>belirlenmelidir:</a:t>
            </a:r>
          </a:p>
          <a:p>
            <a:pPr marL="0" indent="0">
              <a:buNone/>
            </a:pPr>
            <a:r>
              <a:rPr lang="tr-TR" i="1" dirty="0" smtClean="0">
                <a:latin typeface="Times New Roman"/>
                <a:cs typeface="Times New Roman"/>
              </a:rPr>
              <a:t> </a:t>
            </a:r>
          </a:p>
          <a:p>
            <a:r>
              <a:rPr lang="tr-TR" i="1" dirty="0" smtClean="0">
                <a:solidFill>
                  <a:schemeClr val="tx1"/>
                </a:solidFill>
                <a:latin typeface="Times New Roman"/>
                <a:cs typeface="Times New Roman"/>
              </a:rPr>
              <a:t>A</a:t>
            </a:r>
            <a:r>
              <a:rPr lang="tr-TR" i="1" dirty="0">
                <a:solidFill>
                  <a:schemeClr val="tx1"/>
                </a:solidFill>
                <a:latin typeface="Times New Roman"/>
                <a:cs typeface="Times New Roman"/>
              </a:rPr>
              <a:t>) Yüksek şüpheli US </a:t>
            </a:r>
            <a:r>
              <a:rPr lang="tr-TR" i="1" dirty="0" err="1">
                <a:solidFill>
                  <a:schemeClr val="tx1"/>
                </a:solidFill>
                <a:latin typeface="Times New Roman"/>
                <a:cs typeface="Times New Roman"/>
              </a:rPr>
              <a:t>paterni</a:t>
            </a:r>
            <a:r>
              <a:rPr lang="tr-TR" i="1" dirty="0">
                <a:solidFill>
                  <a:schemeClr val="tx1"/>
                </a:solidFill>
                <a:latin typeface="Times New Roman"/>
                <a:cs typeface="Times New Roman"/>
              </a:rPr>
              <a:t>: 6-12 ay içinde US tekrarı </a:t>
            </a:r>
            <a:r>
              <a:rPr lang="tr-TR" b="1" i="1" dirty="0">
                <a:solidFill>
                  <a:srgbClr val="FF0000"/>
                </a:solidFill>
                <a:latin typeface="Times New Roman"/>
                <a:cs typeface="Times New Roman"/>
              </a:rPr>
              <a:t>(Zayıf öneri, düşük düzey kanıt)</a:t>
            </a:r>
            <a:r>
              <a:rPr lang="tr-TR" b="1" i="1" dirty="0">
                <a:solidFill>
                  <a:schemeClr val="tx1"/>
                </a:solidFill>
                <a:latin typeface="Times New Roman"/>
                <a:cs typeface="Times New Roman"/>
              </a:rPr>
              <a:t> </a:t>
            </a:r>
            <a:endParaRPr lang="tr-TR" i="1" dirty="0">
              <a:solidFill>
                <a:schemeClr val="tx1"/>
              </a:solidFill>
              <a:latin typeface="Times New Roman"/>
              <a:cs typeface="Times New Roman"/>
            </a:endParaRPr>
          </a:p>
          <a:p>
            <a:r>
              <a:rPr lang="tr-TR" i="1" dirty="0">
                <a:solidFill>
                  <a:schemeClr val="tx1"/>
                </a:solidFill>
                <a:latin typeface="Times New Roman"/>
                <a:cs typeface="Times New Roman"/>
              </a:rPr>
              <a:t>B) Düşük-orta şüpheli US </a:t>
            </a:r>
            <a:r>
              <a:rPr lang="tr-TR" i="1" dirty="0" err="1">
                <a:solidFill>
                  <a:schemeClr val="tx1"/>
                </a:solidFill>
                <a:latin typeface="Times New Roman"/>
                <a:cs typeface="Times New Roman"/>
              </a:rPr>
              <a:t>paterni</a:t>
            </a:r>
            <a:r>
              <a:rPr lang="tr-TR" i="1" dirty="0">
                <a:solidFill>
                  <a:schemeClr val="tx1"/>
                </a:solidFill>
                <a:latin typeface="Times New Roman"/>
                <a:cs typeface="Times New Roman"/>
              </a:rPr>
              <a:t>: 12-24 ay içinde US tekrarı</a:t>
            </a:r>
            <a:r>
              <a:rPr lang="tr-TR" i="1" dirty="0">
                <a:solidFill>
                  <a:srgbClr val="FF0000"/>
                </a:solidFill>
                <a:latin typeface="Times New Roman"/>
                <a:cs typeface="Times New Roman"/>
              </a:rPr>
              <a:t> </a:t>
            </a:r>
            <a:r>
              <a:rPr lang="tr-TR" b="1" i="1" dirty="0">
                <a:solidFill>
                  <a:srgbClr val="FF0000"/>
                </a:solidFill>
                <a:latin typeface="Times New Roman"/>
                <a:cs typeface="Times New Roman"/>
              </a:rPr>
              <a:t>(Zayıf öneri, düşük düzey kanıt) </a:t>
            </a:r>
            <a:endParaRPr lang="tr-TR" i="1" dirty="0">
              <a:solidFill>
                <a:srgbClr val="FF0000"/>
              </a:solidFill>
              <a:latin typeface="Times New Roman"/>
              <a:cs typeface="Times New Roman"/>
            </a:endParaRPr>
          </a:p>
          <a:p>
            <a:r>
              <a:rPr lang="tr-TR" i="1" dirty="0">
                <a:solidFill>
                  <a:schemeClr val="tx1"/>
                </a:solidFill>
                <a:latin typeface="Times New Roman"/>
                <a:cs typeface="Times New Roman"/>
              </a:rPr>
              <a:t>C) &gt;1cm olan çok düşük düzeyde şüpheli US </a:t>
            </a:r>
            <a:r>
              <a:rPr lang="tr-TR" i="1" dirty="0" err="1">
                <a:solidFill>
                  <a:schemeClr val="tx1"/>
                </a:solidFill>
                <a:latin typeface="Times New Roman"/>
                <a:cs typeface="Times New Roman"/>
              </a:rPr>
              <a:t>paterni</a:t>
            </a:r>
            <a:r>
              <a:rPr lang="tr-TR" i="1" dirty="0">
                <a:solidFill>
                  <a:schemeClr val="tx1"/>
                </a:solidFill>
                <a:latin typeface="Times New Roman"/>
                <a:cs typeface="Times New Roman"/>
              </a:rPr>
              <a:t> olan nodül ve pür kistler: </a:t>
            </a:r>
            <a:r>
              <a:rPr lang="tr-TR" i="1" dirty="0" err="1">
                <a:solidFill>
                  <a:schemeClr val="tx1"/>
                </a:solidFill>
                <a:latin typeface="Times New Roman"/>
                <a:cs typeface="Times New Roman"/>
              </a:rPr>
              <a:t>malignite</a:t>
            </a:r>
            <a:r>
              <a:rPr lang="tr-TR" i="1" dirty="0">
                <a:solidFill>
                  <a:schemeClr val="tx1"/>
                </a:solidFill>
                <a:latin typeface="Times New Roman"/>
                <a:cs typeface="Times New Roman"/>
              </a:rPr>
              <a:t> riski için US takibinin yararı ve zaman aralığı bilinmemektedir. Eğer US tekrarlanacaksa en az 24 ay sonra yapılmalıdır. </a:t>
            </a:r>
            <a:r>
              <a:rPr lang="tr-TR" b="1" i="1" dirty="0">
                <a:solidFill>
                  <a:srgbClr val="FF0000"/>
                </a:solidFill>
                <a:latin typeface="Times New Roman"/>
                <a:cs typeface="Times New Roman"/>
              </a:rPr>
              <a:t>(Öneri yok, yetersiz kanıt) </a:t>
            </a:r>
            <a:endParaRPr lang="tr-TR" i="1" dirty="0">
              <a:solidFill>
                <a:srgbClr val="FF0000"/>
              </a:solidFill>
              <a:latin typeface="Times New Roman"/>
              <a:cs typeface="Times New Roman"/>
            </a:endParaRPr>
          </a:p>
          <a:p>
            <a:r>
              <a:rPr lang="tr-TR" i="1" dirty="0">
                <a:solidFill>
                  <a:schemeClr val="tx1"/>
                </a:solidFill>
                <a:latin typeface="Times New Roman"/>
                <a:cs typeface="Times New Roman"/>
              </a:rPr>
              <a:t>D) &lt;1cm olan çok düşük düzeyde şüpheli US </a:t>
            </a:r>
            <a:r>
              <a:rPr lang="tr-TR" i="1" dirty="0" err="1">
                <a:solidFill>
                  <a:schemeClr val="tx1"/>
                </a:solidFill>
                <a:latin typeface="Times New Roman"/>
                <a:cs typeface="Times New Roman"/>
              </a:rPr>
              <a:t>paterni</a:t>
            </a:r>
            <a:r>
              <a:rPr lang="tr-TR" i="1" dirty="0">
                <a:solidFill>
                  <a:schemeClr val="tx1"/>
                </a:solidFill>
                <a:latin typeface="Times New Roman"/>
                <a:cs typeface="Times New Roman"/>
              </a:rPr>
              <a:t> olan nodül ve pür kistler: Rutin US takibi </a:t>
            </a:r>
            <a:r>
              <a:rPr lang="tr-TR" i="1" dirty="0" smtClean="0">
                <a:solidFill>
                  <a:schemeClr val="tx1"/>
                </a:solidFill>
                <a:latin typeface="Times New Roman"/>
                <a:cs typeface="Times New Roman"/>
              </a:rPr>
              <a:t>gerekmez. </a:t>
            </a:r>
            <a:r>
              <a:rPr lang="tr-TR" b="1" i="1" dirty="0">
                <a:solidFill>
                  <a:srgbClr val="FF0000"/>
                </a:solidFill>
                <a:latin typeface="Times New Roman"/>
                <a:cs typeface="Times New Roman"/>
              </a:rPr>
              <a:t>(Zayıf öneri, düşük düzey kanıt</a:t>
            </a:r>
            <a:r>
              <a:rPr lang="tr-TR" b="1" i="1" dirty="0" smtClean="0">
                <a:solidFill>
                  <a:srgbClr val="FF0000"/>
                </a:solidFill>
                <a:latin typeface="Times New Roman"/>
                <a:cs typeface="Times New Roman"/>
              </a:rPr>
              <a:t>)</a:t>
            </a:r>
            <a:endParaRPr lang="tr-TR" i="1" dirty="0">
              <a:solidFill>
                <a:srgbClr val="FF0000"/>
              </a:solidFill>
              <a:latin typeface="Times New Roman"/>
              <a:cs typeface="Times New Roman"/>
            </a:endParaRPr>
          </a:p>
          <a:p>
            <a:r>
              <a:rPr lang="tr-TR" i="1" dirty="0">
                <a:solidFill>
                  <a:schemeClr val="tx1"/>
                </a:solidFill>
                <a:latin typeface="Times New Roman"/>
                <a:cs typeface="Times New Roman"/>
              </a:rPr>
              <a:t>E) Yüksek şüpheli olmayan &lt;5mm nodüllerde rutin </a:t>
            </a:r>
            <a:r>
              <a:rPr lang="tr-TR" i="1" dirty="0" err="1">
                <a:solidFill>
                  <a:schemeClr val="tx1"/>
                </a:solidFill>
                <a:latin typeface="Times New Roman"/>
                <a:cs typeface="Times New Roman"/>
              </a:rPr>
              <a:t>sonografik</a:t>
            </a:r>
            <a:r>
              <a:rPr lang="tr-TR" i="1" dirty="0">
                <a:solidFill>
                  <a:schemeClr val="tx1"/>
                </a:solidFill>
                <a:latin typeface="Times New Roman"/>
                <a:cs typeface="Times New Roman"/>
              </a:rPr>
              <a:t> incelemeye gerek yoktur ve US tekrar edilecekse 24 ay ve sonrasında yapılmalıdır. </a:t>
            </a:r>
            <a:r>
              <a:rPr lang="tr-TR" b="1" i="1" dirty="0">
                <a:solidFill>
                  <a:srgbClr val="FF0000"/>
                </a:solidFill>
                <a:latin typeface="Times New Roman"/>
                <a:cs typeface="Times New Roman"/>
              </a:rPr>
              <a:t>(Zayıf öneri, düşük düzey kanıt)</a:t>
            </a:r>
            <a:r>
              <a:rPr lang="tr-TR" i="1" dirty="0">
                <a:solidFill>
                  <a:srgbClr val="FF0000"/>
                </a:solidFill>
                <a:latin typeface="Times New Roman"/>
                <a:cs typeface="Times New Roman"/>
              </a:rPr>
              <a:t> </a:t>
            </a:r>
          </a:p>
          <a:p>
            <a:endParaRPr lang="en-US" dirty="0"/>
          </a:p>
        </p:txBody>
      </p:sp>
    </p:spTree>
    <p:extLst>
      <p:ext uri="{BB962C8B-B14F-4D97-AF65-F5344CB8AC3E}">
        <p14:creationId xmlns:p14="http://schemas.microsoft.com/office/powerpoint/2010/main" val="568892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[B 5] Boyun </a:t>
            </a:r>
            <a:r>
              <a:rPr lang="tr-TR" sz="2800" i="1" dirty="0">
                <a:latin typeface="Times New Roman"/>
                <a:cs typeface="Times New Roman"/>
              </a:rPr>
              <a:t>Görüntülemesi-BT/MR/</a:t>
            </a:r>
            <a:r>
              <a:rPr lang="tr-TR" sz="2800" i="1" dirty="0" smtClean="0">
                <a:latin typeface="Times New Roman"/>
                <a:cs typeface="Times New Roman"/>
              </a:rPr>
              <a:t>PET</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285177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a:latin typeface="Times New Roman"/>
                <a:cs typeface="Times New Roman"/>
              </a:rPr>
              <a:t>ÖNERİ </a:t>
            </a:r>
            <a:r>
              <a:rPr lang="en-US" b="1" dirty="0" smtClean="0">
                <a:latin typeface="Times New Roman"/>
                <a:cs typeface="Times New Roman"/>
              </a:rPr>
              <a:t>33</a:t>
            </a:r>
            <a:endParaRPr lang="tr-TR" dirty="0">
              <a:latin typeface="Times New Roman"/>
              <a:cs typeface="Times New Roman"/>
            </a:endParaRPr>
          </a:p>
          <a:p>
            <a:r>
              <a:rPr lang="en-US" i="1" dirty="0">
                <a:latin typeface="Times New Roman"/>
                <a:cs typeface="Times New Roman"/>
              </a:rPr>
              <a:t>A) </a:t>
            </a:r>
            <a:r>
              <a:rPr lang="en-US" i="1" dirty="0" err="1">
                <a:latin typeface="Times New Roman"/>
                <a:cs typeface="Times New Roman"/>
              </a:rPr>
              <a:t>Klinik</a:t>
            </a:r>
            <a:r>
              <a:rPr lang="en-US" i="1" dirty="0">
                <a:latin typeface="Times New Roman"/>
                <a:cs typeface="Times New Roman"/>
              </a:rPr>
              <a:t> </a:t>
            </a:r>
            <a:r>
              <a:rPr lang="en-US" i="1" dirty="0" err="1">
                <a:latin typeface="Times New Roman"/>
                <a:cs typeface="Times New Roman"/>
              </a:rPr>
              <a:t>açıdan</a:t>
            </a:r>
            <a:r>
              <a:rPr lang="en-US" i="1" dirty="0">
                <a:latin typeface="Times New Roman"/>
                <a:cs typeface="Times New Roman"/>
              </a:rPr>
              <a:t> </a:t>
            </a:r>
            <a:r>
              <a:rPr lang="en-US" i="1" dirty="0" err="1">
                <a:latin typeface="Times New Roman"/>
                <a:cs typeface="Times New Roman"/>
              </a:rPr>
              <a:t>ilerlemiş</a:t>
            </a:r>
            <a:r>
              <a:rPr lang="en-US" i="1" dirty="0">
                <a:latin typeface="Times New Roman"/>
                <a:cs typeface="Times New Roman"/>
              </a:rPr>
              <a:t> </a:t>
            </a:r>
            <a:r>
              <a:rPr lang="en-US" i="1" dirty="0" err="1">
                <a:solidFill>
                  <a:schemeClr val="tx1"/>
                </a:solidFill>
                <a:latin typeface="Times New Roman"/>
                <a:cs typeface="Times New Roman"/>
              </a:rPr>
              <a:t>hastalık</a:t>
            </a:r>
            <a:r>
              <a:rPr lang="en-US" i="1" dirty="0">
                <a:solidFill>
                  <a:schemeClr val="tx1"/>
                </a:solidFill>
                <a:latin typeface="Times New Roman"/>
                <a:cs typeface="Times New Roman"/>
              </a:rPr>
              <a:t> </a:t>
            </a:r>
            <a:r>
              <a:rPr lang="en-US" i="1" dirty="0" err="1">
                <a:latin typeface="Times New Roman"/>
                <a:cs typeface="Times New Roman"/>
              </a:rPr>
              <a:t>şüphesi</a:t>
            </a:r>
            <a:r>
              <a:rPr lang="en-US" i="1" dirty="0">
                <a:latin typeface="Times New Roman"/>
                <a:cs typeface="Times New Roman"/>
              </a:rPr>
              <a:t> </a:t>
            </a:r>
            <a:r>
              <a:rPr lang="en-US" i="1" dirty="0" err="1">
                <a:latin typeface="Times New Roman"/>
                <a:cs typeface="Times New Roman"/>
              </a:rPr>
              <a:t>bulunan</a:t>
            </a:r>
            <a:r>
              <a:rPr lang="en-US" i="1" dirty="0">
                <a:latin typeface="Times New Roman"/>
                <a:cs typeface="Times New Roman"/>
              </a:rPr>
              <a:t> </a:t>
            </a:r>
            <a:r>
              <a:rPr lang="en-US" i="1" dirty="0" err="1">
                <a:latin typeface="Times New Roman"/>
                <a:cs typeface="Times New Roman"/>
              </a:rPr>
              <a:t>hastalarda</a:t>
            </a:r>
            <a:r>
              <a:rPr lang="en-US" i="1" dirty="0">
                <a:latin typeface="Times New Roman"/>
                <a:cs typeface="Times New Roman"/>
              </a:rPr>
              <a:t> (</a:t>
            </a:r>
            <a:r>
              <a:rPr lang="en-US" i="1" dirty="0" err="1" smtClean="0">
                <a:latin typeface="Times New Roman"/>
                <a:cs typeface="Times New Roman"/>
              </a:rPr>
              <a:t>ör</a:t>
            </a:r>
            <a:r>
              <a:rPr lang="tr-TR" i="1" dirty="0" smtClean="0">
                <a:latin typeface="Times New Roman"/>
                <a:cs typeface="Times New Roman"/>
              </a:rPr>
              <a:t>n</a:t>
            </a:r>
            <a:r>
              <a:rPr lang="en-US" i="1" dirty="0" smtClean="0">
                <a:latin typeface="Times New Roman"/>
                <a:cs typeface="Times New Roman"/>
              </a:rPr>
              <a:t>: </a:t>
            </a:r>
            <a:r>
              <a:rPr lang="en-US" i="1" dirty="0" err="1">
                <a:latin typeface="Times New Roman"/>
                <a:cs typeface="Times New Roman"/>
              </a:rPr>
              <a:t>invaziv</a:t>
            </a:r>
            <a:r>
              <a:rPr lang="en-US" i="1" dirty="0">
                <a:latin typeface="Times New Roman"/>
                <a:cs typeface="Times New Roman"/>
              </a:rPr>
              <a:t> primer </a:t>
            </a:r>
            <a:r>
              <a:rPr lang="en-US" i="1" dirty="0" err="1">
                <a:latin typeface="Times New Roman"/>
                <a:cs typeface="Times New Roman"/>
              </a:rPr>
              <a:t>tümör</a:t>
            </a:r>
            <a:r>
              <a:rPr lang="en-US" i="1" dirty="0">
                <a:latin typeface="Times New Roman"/>
                <a:cs typeface="Times New Roman"/>
              </a:rPr>
              <a:t>, </a:t>
            </a:r>
            <a:r>
              <a:rPr lang="en-US" i="1" dirty="0" err="1">
                <a:latin typeface="Times New Roman"/>
                <a:cs typeface="Times New Roman"/>
              </a:rPr>
              <a:t>klinik</a:t>
            </a:r>
            <a:r>
              <a:rPr lang="en-US" i="1" dirty="0">
                <a:latin typeface="Times New Roman"/>
                <a:cs typeface="Times New Roman"/>
              </a:rPr>
              <a:t> </a:t>
            </a:r>
            <a:r>
              <a:rPr lang="en-US" i="1" dirty="0" err="1">
                <a:latin typeface="Times New Roman"/>
                <a:cs typeface="Times New Roman"/>
              </a:rPr>
              <a:t>olarak</a:t>
            </a:r>
            <a:r>
              <a:rPr lang="en-US" i="1" dirty="0">
                <a:latin typeface="Times New Roman"/>
                <a:cs typeface="Times New Roman"/>
              </a:rPr>
              <a:t> </a:t>
            </a:r>
            <a:r>
              <a:rPr lang="en-US" i="1" dirty="0" err="1">
                <a:latin typeface="Times New Roman"/>
                <a:cs typeface="Times New Roman"/>
              </a:rPr>
              <a:t>belirgin</a:t>
            </a:r>
            <a:r>
              <a:rPr lang="en-US" i="1" dirty="0">
                <a:latin typeface="Times New Roman"/>
                <a:cs typeface="Times New Roman"/>
              </a:rPr>
              <a:t> multiple </a:t>
            </a:r>
            <a:r>
              <a:rPr lang="en-US" i="1" dirty="0" err="1">
                <a:latin typeface="Times New Roman"/>
                <a:cs typeface="Times New Roman"/>
              </a:rPr>
              <a:t>kitlesel</a:t>
            </a:r>
            <a:r>
              <a:rPr lang="en-US" i="1" dirty="0">
                <a:latin typeface="Times New Roman"/>
                <a:cs typeface="Times New Roman"/>
              </a:rPr>
              <a:t> </a:t>
            </a:r>
            <a:r>
              <a:rPr lang="en-US" i="1" dirty="0" err="1">
                <a:latin typeface="Times New Roman"/>
                <a:cs typeface="Times New Roman"/>
              </a:rPr>
              <a:t>lenf</a:t>
            </a:r>
            <a:r>
              <a:rPr lang="en-US" i="1" dirty="0">
                <a:latin typeface="Times New Roman"/>
                <a:cs typeface="Times New Roman"/>
              </a:rPr>
              <a:t> </a:t>
            </a:r>
            <a:r>
              <a:rPr lang="en-US" i="1" dirty="0" err="1">
                <a:latin typeface="Times New Roman"/>
                <a:cs typeface="Times New Roman"/>
              </a:rPr>
              <a:t>nodu</a:t>
            </a:r>
            <a:r>
              <a:rPr lang="en-US" i="1" dirty="0">
                <a:latin typeface="Times New Roman"/>
                <a:cs typeface="Times New Roman"/>
              </a:rPr>
              <a:t> </a:t>
            </a:r>
            <a:r>
              <a:rPr lang="en-US" i="1" dirty="0" err="1">
                <a:latin typeface="Times New Roman"/>
                <a:cs typeface="Times New Roman"/>
              </a:rPr>
              <a:t>tutulumu</a:t>
            </a:r>
            <a:r>
              <a:rPr lang="en-US" i="1" dirty="0">
                <a:latin typeface="Times New Roman"/>
                <a:cs typeface="Times New Roman"/>
              </a:rPr>
              <a:t>) </a:t>
            </a:r>
            <a:r>
              <a:rPr lang="en-US" i="1" dirty="0" err="1">
                <a:latin typeface="Times New Roman"/>
                <a:cs typeface="Times New Roman"/>
              </a:rPr>
              <a:t>US’ye</a:t>
            </a:r>
            <a:r>
              <a:rPr lang="en-US" i="1" dirty="0">
                <a:latin typeface="Times New Roman"/>
                <a:cs typeface="Times New Roman"/>
              </a:rPr>
              <a:t> </a:t>
            </a:r>
            <a:r>
              <a:rPr lang="en-US" i="1" dirty="0" err="1">
                <a:latin typeface="Times New Roman"/>
                <a:cs typeface="Times New Roman"/>
              </a:rPr>
              <a:t>ek</a:t>
            </a:r>
            <a:r>
              <a:rPr lang="en-US" i="1" dirty="0">
                <a:latin typeface="Times New Roman"/>
                <a:cs typeface="Times New Roman"/>
              </a:rPr>
              <a:t> </a:t>
            </a:r>
            <a:r>
              <a:rPr lang="en-US" i="1" dirty="0" err="1">
                <a:latin typeface="Times New Roman"/>
                <a:cs typeface="Times New Roman"/>
              </a:rPr>
              <a:t>olarak</a:t>
            </a:r>
            <a:r>
              <a:rPr lang="en-US" i="1" dirty="0">
                <a:latin typeface="Times New Roman"/>
                <a:cs typeface="Times New Roman"/>
              </a:rPr>
              <a:t> </a:t>
            </a:r>
            <a:r>
              <a:rPr lang="tr-TR" i="1" dirty="0" smtClean="0">
                <a:latin typeface="Times New Roman"/>
                <a:cs typeface="Times New Roman"/>
              </a:rPr>
              <a:t>İV</a:t>
            </a:r>
            <a:r>
              <a:rPr lang="en-US" i="1" dirty="0" smtClean="0">
                <a:latin typeface="Times New Roman"/>
                <a:cs typeface="Times New Roman"/>
              </a:rPr>
              <a:t> </a:t>
            </a:r>
            <a:r>
              <a:rPr lang="en-US" i="1" dirty="0" err="1">
                <a:latin typeface="Times New Roman"/>
                <a:cs typeface="Times New Roman"/>
              </a:rPr>
              <a:t>kontrastlı</a:t>
            </a:r>
            <a:r>
              <a:rPr lang="en-US" i="1" dirty="0">
                <a:latin typeface="Times New Roman"/>
                <a:cs typeface="Times New Roman"/>
              </a:rPr>
              <a:t> </a:t>
            </a:r>
            <a:r>
              <a:rPr lang="en-US" i="1" dirty="0" err="1">
                <a:latin typeface="Times New Roman"/>
                <a:cs typeface="Times New Roman"/>
              </a:rPr>
              <a:t>görüntüleme</a:t>
            </a:r>
            <a:r>
              <a:rPr lang="en-US" i="1" dirty="0">
                <a:latin typeface="Times New Roman"/>
                <a:cs typeface="Times New Roman"/>
              </a:rPr>
              <a:t> </a:t>
            </a:r>
            <a:r>
              <a:rPr lang="en-US" i="1" dirty="0" err="1">
                <a:latin typeface="Times New Roman"/>
                <a:cs typeface="Times New Roman"/>
              </a:rPr>
              <a:t>yöntemlerinin</a:t>
            </a:r>
            <a:r>
              <a:rPr lang="en-US" i="1" dirty="0">
                <a:latin typeface="Times New Roman"/>
                <a:cs typeface="Times New Roman"/>
              </a:rPr>
              <a:t> (BT, MR) </a:t>
            </a:r>
            <a:r>
              <a:rPr lang="en-US" i="1" dirty="0" err="1">
                <a:latin typeface="Times New Roman"/>
                <a:cs typeface="Times New Roman"/>
              </a:rPr>
              <a:t>preoperatif</a:t>
            </a:r>
            <a:r>
              <a:rPr lang="en-US" i="1" dirty="0">
                <a:latin typeface="Times New Roman"/>
                <a:cs typeface="Times New Roman"/>
              </a:rPr>
              <a:t> </a:t>
            </a:r>
            <a:r>
              <a:rPr lang="en-US" i="1" dirty="0" err="1">
                <a:latin typeface="Times New Roman"/>
                <a:cs typeface="Times New Roman"/>
              </a:rPr>
              <a:t>kullanımı</a:t>
            </a:r>
            <a:r>
              <a:rPr lang="en-US" i="1" dirty="0">
                <a:latin typeface="Times New Roman"/>
                <a:cs typeface="Times New Roman"/>
              </a:rPr>
              <a:t> </a:t>
            </a:r>
            <a:r>
              <a:rPr lang="en-US" i="1" dirty="0" err="1">
                <a:latin typeface="Times New Roman"/>
                <a:cs typeface="Times New Roman"/>
              </a:rPr>
              <a:t>önerilir</a:t>
            </a:r>
            <a:r>
              <a:rPr lang="en-US" i="1" dirty="0">
                <a:latin typeface="Times New Roman"/>
                <a:cs typeface="Times New Roman"/>
              </a:rPr>
              <a:t>. </a:t>
            </a:r>
            <a:r>
              <a:rPr lang="en-US" b="1" i="1" dirty="0" smtClean="0">
                <a:solidFill>
                  <a:srgbClr val="FF0000"/>
                </a:solidFill>
                <a:latin typeface="Times New Roman"/>
                <a:cs typeface="Times New Roman"/>
              </a:rPr>
              <a:t>(</a:t>
            </a:r>
            <a:r>
              <a:rPr lang="en-US" b="1" i="1" dirty="0" err="1">
                <a:solidFill>
                  <a:srgbClr val="FF0000"/>
                </a:solidFill>
                <a:latin typeface="Times New Roman"/>
                <a:cs typeface="Times New Roman"/>
              </a:rPr>
              <a:t>G</a:t>
            </a:r>
            <a:r>
              <a:rPr lang="en-US" b="1" i="1" dirty="0" err="1" smtClean="0">
                <a:solidFill>
                  <a:srgbClr val="FF0000"/>
                </a:solidFill>
                <a:latin typeface="Times New Roman"/>
                <a:cs typeface="Times New Roman"/>
              </a:rPr>
              <a:t>üçlü</a:t>
            </a:r>
            <a:r>
              <a:rPr lang="en-US" b="1" i="1" dirty="0" smtClean="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düşük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endParaRPr lang="tr-TR" i="1" dirty="0">
              <a:solidFill>
                <a:srgbClr val="FF0000"/>
              </a:solidFill>
              <a:latin typeface="Times New Roman"/>
              <a:cs typeface="Times New Roman"/>
            </a:endParaRPr>
          </a:p>
          <a:p>
            <a:r>
              <a:rPr lang="en-US" i="1" dirty="0">
                <a:latin typeface="Times New Roman"/>
                <a:cs typeface="Times New Roman"/>
              </a:rPr>
              <a:t>B) </a:t>
            </a:r>
            <a:r>
              <a:rPr lang="en-US" i="1" dirty="0" err="1">
                <a:latin typeface="Times New Roman"/>
                <a:cs typeface="Times New Roman"/>
              </a:rPr>
              <a:t>Rutin</a:t>
            </a:r>
            <a:r>
              <a:rPr lang="en-US" i="1" dirty="0">
                <a:latin typeface="Times New Roman"/>
                <a:cs typeface="Times New Roman"/>
              </a:rPr>
              <a:t> </a:t>
            </a:r>
            <a:r>
              <a:rPr lang="en-US" i="1" dirty="0" err="1">
                <a:latin typeface="Times New Roman"/>
                <a:cs typeface="Times New Roman"/>
              </a:rPr>
              <a:t>preoperatif</a:t>
            </a:r>
            <a:r>
              <a:rPr lang="en-US" i="1" dirty="0">
                <a:latin typeface="Times New Roman"/>
                <a:cs typeface="Times New Roman"/>
              </a:rPr>
              <a:t> FDG-PET </a:t>
            </a:r>
            <a:r>
              <a:rPr lang="en-US" i="1" dirty="0" err="1">
                <a:latin typeface="Times New Roman"/>
                <a:cs typeface="Times New Roman"/>
              </a:rPr>
              <a:t>taraması</a:t>
            </a:r>
            <a:r>
              <a:rPr lang="en-US" i="1" dirty="0">
                <a:latin typeface="Times New Roman"/>
                <a:cs typeface="Times New Roman"/>
              </a:rPr>
              <a:t> </a:t>
            </a:r>
            <a:r>
              <a:rPr lang="en-US" i="1" dirty="0" err="1">
                <a:latin typeface="Times New Roman"/>
                <a:cs typeface="Times New Roman"/>
              </a:rPr>
              <a:t>önerilmez</a:t>
            </a:r>
            <a:r>
              <a:rPr lang="en-US" i="1" dirty="0">
                <a:latin typeface="Times New Roman"/>
                <a:cs typeface="Times New Roman"/>
              </a:rPr>
              <a:t>. </a:t>
            </a:r>
            <a:r>
              <a:rPr lang="en-US" b="1" i="1" dirty="0" smtClean="0">
                <a:solidFill>
                  <a:srgbClr val="FF0000"/>
                </a:solidFill>
                <a:latin typeface="Times New Roman"/>
                <a:cs typeface="Times New Roman"/>
              </a:rPr>
              <a:t>(</a:t>
            </a:r>
            <a:r>
              <a:rPr lang="en-US" b="1" i="1" dirty="0" err="1">
                <a:solidFill>
                  <a:srgbClr val="FF0000"/>
                </a:solidFill>
                <a:latin typeface="Times New Roman"/>
                <a:cs typeface="Times New Roman"/>
              </a:rPr>
              <a:t>G</a:t>
            </a:r>
            <a:r>
              <a:rPr lang="en-US" b="1" i="1" dirty="0" err="1" smtClean="0">
                <a:solidFill>
                  <a:srgbClr val="FF0000"/>
                </a:solidFill>
                <a:latin typeface="Times New Roman"/>
                <a:cs typeface="Times New Roman"/>
              </a:rPr>
              <a:t>üçlü</a:t>
            </a:r>
            <a:r>
              <a:rPr lang="en-US" b="1" i="1" dirty="0" smtClean="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düşük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endParaRPr lang="tr-TR" i="1" dirty="0">
              <a:solidFill>
                <a:srgbClr val="FF0000"/>
              </a:solidFill>
              <a:latin typeface="Times New Roman"/>
              <a:cs typeface="Times New Roman"/>
            </a:endParaRPr>
          </a:p>
          <a:p>
            <a:endParaRPr lang="en-US" dirty="0"/>
          </a:p>
        </p:txBody>
      </p:sp>
      <p:sp>
        <p:nvSpPr>
          <p:cNvPr id="4" name="TextBox 3"/>
          <p:cNvSpPr txBox="1"/>
          <p:nvPr/>
        </p:nvSpPr>
        <p:spPr>
          <a:xfrm>
            <a:off x="1046643" y="4787442"/>
            <a:ext cx="7157789"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2400" dirty="0">
                <a:latin typeface="Times New Roman"/>
                <a:cs typeface="Times New Roman"/>
              </a:rPr>
              <a:t>Ayrıca ilk operasyonun başında, sindirim sistemi </a:t>
            </a:r>
            <a:r>
              <a:rPr lang="tr-TR" sz="2400" dirty="0" err="1">
                <a:latin typeface="Times New Roman"/>
                <a:cs typeface="Times New Roman"/>
              </a:rPr>
              <a:t>traktus</a:t>
            </a:r>
            <a:r>
              <a:rPr lang="tr-TR" sz="2400" dirty="0">
                <a:latin typeface="Times New Roman"/>
                <a:cs typeface="Times New Roman"/>
              </a:rPr>
              <a:t> </a:t>
            </a:r>
            <a:r>
              <a:rPr lang="tr-TR" sz="2400" dirty="0" err="1">
                <a:latin typeface="Times New Roman"/>
                <a:cs typeface="Times New Roman"/>
              </a:rPr>
              <a:t>invazyonundan</a:t>
            </a:r>
            <a:r>
              <a:rPr lang="tr-TR" sz="2400" dirty="0">
                <a:latin typeface="Times New Roman"/>
                <a:cs typeface="Times New Roman"/>
              </a:rPr>
              <a:t> şüphelenilen vakalarda </a:t>
            </a:r>
            <a:r>
              <a:rPr lang="tr-TR" sz="2400" dirty="0" err="1">
                <a:latin typeface="Times New Roman"/>
                <a:cs typeface="Times New Roman"/>
              </a:rPr>
              <a:t>intraluminal</a:t>
            </a:r>
            <a:r>
              <a:rPr lang="tr-TR" sz="2400" dirty="0">
                <a:latin typeface="Times New Roman"/>
                <a:cs typeface="Times New Roman"/>
              </a:rPr>
              <a:t> yayılım araştırılması amacıyla </a:t>
            </a:r>
            <a:r>
              <a:rPr lang="tr-TR" sz="2400" dirty="0" err="1">
                <a:latin typeface="Times New Roman"/>
                <a:cs typeface="Times New Roman"/>
              </a:rPr>
              <a:t>trakea</a:t>
            </a:r>
            <a:r>
              <a:rPr lang="tr-TR" sz="2400" dirty="0">
                <a:latin typeface="Times New Roman"/>
                <a:cs typeface="Times New Roman"/>
              </a:rPr>
              <a:t> ve/veya </a:t>
            </a:r>
            <a:r>
              <a:rPr lang="tr-TR" sz="2400" dirty="0" err="1">
                <a:latin typeface="Times New Roman"/>
                <a:cs typeface="Times New Roman"/>
              </a:rPr>
              <a:t>özofagus</a:t>
            </a:r>
            <a:r>
              <a:rPr lang="tr-TR" sz="2400" dirty="0">
                <a:latin typeface="Times New Roman"/>
                <a:cs typeface="Times New Roman"/>
              </a:rPr>
              <a:t> endoskopisi (US ile veya değil) yararlı olabilir. </a:t>
            </a:r>
          </a:p>
        </p:txBody>
      </p:sp>
    </p:spTree>
    <p:extLst>
      <p:ext uri="{BB962C8B-B14F-4D97-AF65-F5344CB8AC3E}">
        <p14:creationId xmlns:p14="http://schemas.microsoft.com/office/powerpoint/2010/main" val="1226592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7371"/>
            <a:ext cx="8229600" cy="3820286"/>
          </a:xfrm>
        </p:spPr>
        <p:style>
          <a:lnRef idx="1">
            <a:schemeClr val="dk1"/>
          </a:lnRef>
          <a:fillRef idx="2">
            <a:schemeClr val="dk1"/>
          </a:fillRef>
          <a:effectRef idx="1">
            <a:schemeClr val="dk1"/>
          </a:effectRef>
          <a:fontRef idx="minor">
            <a:schemeClr val="dk1"/>
          </a:fontRef>
        </p:style>
        <p:txBody>
          <a:bodyPr>
            <a:normAutofit fontScale="92500"/>
          </a:bodyPr>
          <a:lstStyle/>
          <a:p>
            <a:r>
              <a:rPr lang="tr-TR" sz="2400" dirty="0">
                <a:latin typeface="Times New Roman"/>
                <a:cs typeface="Times New Roman"/>
              </a:rPr>
              <a:t>Kontrastlı </a:t>
            </a:r>
            <a:r>
              <a:rPr lang="tr-TR" sz="2400" dirty="0" err="1">
                <a:latin typeface="Times New Roman"/>
                <a:cs typeface="Times New Roman"/>
              </a:rPr>
              <a:t>grafilerde</a:t>
            </a:r>
            <a:r>
              <a:rPr lang="tr-TR" sz="2400" dirty="0">
                <a:latin typeface="Times New Roman"/>
                <a:cs typeface="Times New Roman"/>
              </a:rPr>
              <a:t> kafa karıştırıcı bir nokta olan iyodür, genellikle 4-8 haftada temizlenir, dolayısıyla kontrast </a:t>
            </a:r>
            <a:r>
              <a:rPr lang="tr-TR" sz="2400" dirty="0">
                <a:solidFill>
                  <a:srgbClr val="000000"/>
                </a:solidFill>
                <a:latin typeface="Times New Roman"/>
                <a:cs typeface="Times New Roman"/>
              </a:rPr>
              <a:t>maddeden kaynaklanan iyot yükünün takip eden görüntülemelerde veya cerrahi sonrası radyoaktif iyot tedavisinde bir sorun/gecikme oluşturacağı görüşü yersizdir. </a:t>
            </a:r>
            <a:endParaRPr lang="tr-TR" sz="2400" dirty="0" smtClean="0">
              <a:solidFill>
                <a:srgbClr val="000000"/>
              </a:solidFill>
              <a:latin typeface="Times New Roman"/>
              <a:cs typeface="Times New Roman"/>
            </a:endParaRPr>
          </a:p>
          <a:p>
            <a:endParaRPr lang="tr-TR" sz="2400" dirty="0" smtClean="0">
              <a:solidFill>
                <a:srgbClr val="000000"/>
              </a:solidFill>
              <a:latin typeface="Times New Roman"/>
              <a:cs typeface="Times New Roman"/>
            </a:endParaRPr>
          </a:p>
          <a:p>
            <a:r>
              <a:rPr lang="tr-TR" sz="2400" dirty="0" smtClean="0">
                <a:solidFill>
                  <a:srgbClr val="000000"/>
                </a:solidFill>
                <a:latin typeface="Times New Roman"/>
                <a:cs typeface="Times New Roman"/>
              </a:rPr>
              <a:t>Ayrıca </a:t>
            </a:r>
            <a:r>
              <a:rPr lang="tr-TR" sz="2400" dirty="0">
                <a:solidFill>
                  <a:srgbClr val="000000"/>
                </a:solidFill>
                <a:latin typeface="Times New Roman"/>
                <a:cs typeface="Times New Roman"/>
              </a:rPr>
              <a:t>bu anatomik görüntülemenin getirdiği fayda, çoğunlukla birkaç haftalık gecikmenin vereceği zarara üstün gelmektedir. </a:t>
            </a:r>
            <a:endParaRPr lang="tr-TR" sz="2400" dirty="0" smtClean="0">
              <a:solidFill>
                <a:srgbClr val="000000"/>
              </a:solidFill>
              <a:latin typeface="Times New Roman"/>
              <a:cs typeface="Times New Roman"/>
            </a:endParaRPr>
          </a:p>
          <a:p>
            <a:endParaRPr lang="tr-TR" sz="2400" dirty="0" smtClean="0">
              <a:solidFill>
                <a:srgbClr val="000000"/>
              </a:solidFill>
              <a:latin typeface="Times New Roman"/>
              <a:cs typeface="Times New Roman"/>
            </a:endParaRPr>
          </a:p>
          <a:p>
            <a:r>
              <a:rPr lang="tr-TR" sz="2400" dirty="0" smtClean="0">
                <a:solidFill>
                  <a:srgbClr val="000000"/>
                </a:solidFill>
                <a:latin typeface="Times New Roman"/>
                <a:cs typeface="Times New Roman"/>
              </a:rPr>
              <a:t>Eğer </a:t>
            </a:r>
            <a:r>
              <a:rPr lang="tr-TR" sz="2400" dirty="0">
                <a:solidFill>
                  <a:srgbClr val="000000"/>
                </a:solidFill>
                <a:latin typeface="Times New Roman"/>
                <a:cs typeface="Times New Roman"/>
              </a:rPr>
              <a:t>şüphe varsa </a:t>
            </a:r>
            <a:r>
              <a:rPr lang="tr-TR" sz="2400" dirty="0" err="1">
                <a:solidFill>
                  <a:srgbClr val="000000"/>
                </a:solidFill>
                <a:latin typeface="Times New Roman"/>
                <a:cs typeface="Times New Roman"/>
              </a:rPr>
              <a:t>üriner</a:t>
            </a:r>
            <a:r>
              <a:rPr lang="tr-TR" sz="2400" dirty="0">
                <a:solidFill>
                  <a:srgbClr val="000000"/>
                </a:solidFill>
                <a:latin typeface="Times New Roman"/>
                <a:cs typeface="Times New Roman"/>
              </a:rPr>
              <a:t> iyodür/</a:t>
            </a:r>
            <a:r>
              <a:rPr lang="tr-TR" sz="2400" dirty="0" err="1">
                <a:solidFill>
                  <a:srgbClr val="000000"/>
                </a:solidFill>
                <a:latin typeface="Times New Roman"/>
                <a:cs typeface="Times New Roman"/>
              </a:rPr>
              <a:t>kreatinin</a:t>
            </a:r>
            <a:r>
              <a:rPr lang="tr-TR" sz="2400" dirty="0">
                <a:solidFill>
                  <a:srgbClr val="000000"/>
                </a:solidFill>
                <a:latin typeface="Times New Roman"/>
                <a:cs typeface="Times New Roman"/>
              </a:rPr>
              <a:t> oranı ölçülebilir</a:t>
            </a:r>
            <a:r>
              <a:rPr lang="tr-TR" sz="2400" dirty="0" smtClean="0">
                <a:solidFill>
                  <a:srgbClr val="000000"/>
                </a:solidFill>
                <a:latin typeface="Times New Roman"/>
                <a:cs typeface="Times New Roman"/>
              </a:rPr>
              <a:t>.</a:t>
            </a:r>
            <a:endParaRPr lang="tr-TR" sz="2400" dirty="0">
              <a:solidFill>
                <a:srgbClr val="000000"/>
              </a:solidFill>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[B 5] Boyun </a:t>
            </a:r>
            <a:r>
              <a:rPr lang="tr-TR" sz="2800" i="1" dirty="0">
                <a:latin typeface="Times New Roman"/>
                <a:cs typeface="Times New Roman"/>
              </a:rPr>
              <a:t>Görüntülemesi-BT/MR/</a:t>
            </a:r>
            <a:r>
              <a:rPr lang="tr-TR" sz="2800" i="1" dirty="0" smtClean="0">
                <a:latin typeface="Times New Roman"/>
                <a:cs typeface="Times New Roman"/>
              </a:rPr>
              <a:t>PET</a:t>
            </a:r>
            <a:endParaRPr lang="en-US" sz="2800" dirty="0">
              <a:latin typeface="Times New Roman"/>
              <a:cs typeface="Times New Roman"/>
            </a:endParaRPr>
          </a:p>
        </p:txBody>
      </p:sp>
    </p:spTree>
    <p:extLst>
      <p:ext uri="{BB962C8B-B14F-4D97-AF65-F5344CB8AC3E}">
        <p14:creationId xmlns:p14="http://schemas.microsoft.com/office/powerpoint/2010/main" val="79173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[B 7] </a:t>
            </a:r>
            <a:r>
              <a:rPr lang="tr-TR" sz="2800" i="1" dirty="0" err="1" smtClean="0">
                <a:latin typeface="Times New Roman"/>
                <a:cs typeface="Times New Roman"/>
              </a:rPr>
              <a:t>Folliküler</a:t>
            </a:r>
            <a:r>
              <a:rPr lang="tr-TR" sz="2800" i="1" dirty="0" smtClean="0">
                <a:latin typeface="Times New Roman"/>
                <a:cs typeface="Times New Roman"/>
              </a:rPr>
              <a:t> </a:t>
            </a:r>
            <a:r>
              <a:rPr lang="tr-TR" sz="2800" i="1" dirty="0">
                <a:latin typeface="Times New Roman"/>
                <a:cs typeface="Times New Roman"/>
              </a:rPr>
              <a:t>hücreli </a:t>
            </a:r>
            <a:r>
              <a:rPr lang="tr-TR" sz="2800" i="1" dirty="0" err="1">
                <a:latin typeface="Times New Roman"/>
                <a:cs typeface="Times New Roman"/>
              </a:rPr>
              <a:t>maligniteler</a:t>
            </a:r>
            <a:r>
              <a:rPr lang="tr-TR" sz="2800" i="1" dirty="0">
                <a:latin typeface="Times New Roman"/>
                <a:cs typeface="Times New Roman"/>
              </a:rPr>
              <a:t> açısından tanısal </a:t>
            </a:r>
            <a:r>
              <a:rPr lang="tr-TR" sz="2800" i="1" dirty="0" smtClean="0">
                <a:latin typeface="Times New Roman"/>
                <a:cs typeface="Times New Roman"/>
              </a:rPr>
              <a:t>biyopsi </a:t>
            </a:r>
            <a:r>
              <a:rPr lang="tr-TR" sz="2800" i="1" dirty="0">
                <a:latin typeface="Times New Roman"/>
                <a:cs typeface="Times New Roman"/>
              </a:rPr>
              <a:t>için </a:t>
            </a:r>
            <a:r>
              <a:rPr lang="tr-TR" sz="2800" i="1" dirty="0" err="1">
                <a:latin typeface="Times New Roman"/>
                <a:cs typeface="Times New Roman"/>
              </a:rPr>
              <a:t>operatif</a:t>
            </a:r>
            <a:r>
              <a:rPr lang="tr-TR" sz="2800" i="1" dirty="0">
                <a:latin typeface="Times New Roman"/>
                <a:cs typeface="Times New Roman"/>
              </a:rPr>
              <a:t> </a:t>
            </a:r>
            <a:r>
              <a:rPr lang="tr-TR" sz="2800" i="1" dirty="0" smtClean="0">
                <a:latin typeface="Times New Roman"/>
                <a:cs typeface="Times New Roman"/>
              </a:rPr>
              <a:t>yaklaşım</a:t>
            </a:r>
            <a:endParaRPr lang="en-US" sz="2800" dirty="0">
              <a:latin typeface="Times New Roman"/>
              <a:cs typeface="Times New Roman"/>
            </a:endParaRPr>
          </a:p>
        </p:txBody>
      </p:sp>
      <p:sp>
        <p:nvSpPr>
          <p:cNvPr id="4" name="TextBox 3"/>
          <p:cNvSpPr txBox="1"/>
          <p:nvPr/>
        </p:nvSpPr>
        <p:spPr>
          <a:xfrm>
            <a:off x="293615" y="2323884"/>
            <a:ext cx="8485308" cy="304698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Arial"/>
              <a:buChar char="•"/>
            </a:pPr>
            <a:r>
              <a:rPr lang="tr-TR" sz="2400" dirty="0">
                <a:latin typeface="Times New Roman"/>
                <a:cs typeface="Times New Roman"/>
              </a:rPr>
              <a:t>Önceki kılavuzlarda - bölgesel veya uzak metastaz kanıtı olsun ya da olmasın &gt;1cm neredeyse tüm </a:t>
            </a:r>
            <a:r>
              <a:rPr lang="tr-TR" sz="2400" dirty="0" err="1" smtClean="0">
                <a:latin typeface="Times New Roman"/>
                <a:cs typeface="Times New Roman"/>
              </a:rPr>
              <a:t>diferansiye</a:t>
            </a:r>
            <a:r>
              <a:rPr lang="tr-TR" sz="2400" dirty="0" smtClean="0">
                <a:latin typeface="Times New Roman"/>
                <a:cs typeface="Times New Roman"/>
              </a:rPr>
              <a:t> </a:t>
            </a:r>
            <a:r>
              <a:rPr lang="tr-TR" sz="2400" dirty="0" err="1">
                <a:latin typeface="Times New Roman"/>
                <a:cs typeface="Times New Roman"/>
              </a:rPr>
              <a:t>tiroid</a:t>
            </a:r>
            <a:r>
              <a:rPr lang="tr-TR" sz="2400" dirty="0">
                <a:latin typeface="Times New Roman"/>
                <a:cs typeface="Times New Roman"/>
              </a:rPr>
              <a:t> kanserlerinde total </a:t>
            </a:r>
            <a:r>
              <a:rPr lang="tr-TR" sz="2400" dirty="0" err="1">
                <a:latin typeface="Times New Roman"/>
                <a:cs typeface="Times New Roman"/>
              </a:rPr>
              <a:t>tiroidektomi</a:t>
            </a:r>
            <a:r>
              <a:rPr lang="tr-TR" sz="2400" dirty="0">
                <a:latin typeface="Times New Roman"/>
                <a:cs typeface="Times New Roman"/>
              </a:rPr>
              <a:t> </a:t>
            </a:r>
            <a:r>
              <a:rPr lang="tr-TR" sz="2400" dirty="0" err="1">
                <a:latin typeface="Times New Roman"/>
                <a:cs typeface="Times New Roman"/>
              </a:rPr>
              <a:t>primer</a:t>
            </a:r>
            <a:r>
              <a:rPr lang="tr-TR" sz="2400" dirty="0">
                <a:latin typeface="Times New Roman"/>
                <a:cs typeface="Times New Roman"/>
              </a:rPr>
              <a:t> cerrahi yaklaşım olarak kabul edilmekteydi. </a:t>
            </a:r>
            <a:endParaRPr lang="tr-TR" sz="2400" dirty="0" smtClean="0">
              <a:latin typeface="Times New Roman"/>
              <a:cs typeface="Times New Roman"/>
            </a:endParaRPr>
          </a:p>
          <a:p>
            <a:pPr marL="342900" indent="-342900">
              <a:buFont typeface="Arial"/>
              <a:buChar char="•"/>
            </a:pPr>
            <a:endParaRPr lang="tr-TR" sz="2400" dirty="0" smtClean="0">
              <a:latin typeface="Times New Roman"/>
              <a:cs typeface="Times New Roman"/>
            </a:endParaRPr>
          </a:p>
          <a:p>
            <a:pPr marL="342900" indent="-342900">
              <a:buFont typeface="Arial"/>
              <a:buChar char="•"/>
            </a:pPr>
            <a:r>
              <a:rPr lang="tr-TR" sz="2400" dirty="0">
                <a:latin typeface="Times New Roman"/>
                <a:cs typeface="Times New Roman"/>
              </a:rPr>
              <a:t>Ancak, son zamandaki veriler, düzgün seçilen hasta gruplarında, </a:t>
            </a:r>
            <a:r>
              <a:rPr lang="tr-TR" sz="2400" dirty="0" err="1">
                <a:latin typeface="Times New Roman"/>
                <a:cs typeface="Times New Roman"/>
              </a:rPr>
              <a:t>unilateral</a:t>
            </a:r>
            <a:r>
              <a:rPr lang="tr-TR" sz="2400" dirty="0">
                <a:latin typeface="Times New Roman"/>
                <a:cs typeface="Times New Roman"/>
              </a:rPr>
              <a:t> </a:t>
            </a:r>
            <a:r>
              <a:rPr lang="tr-TR" sz="2400" dirty="0" smtClean="0">
                <a:latin typeface="Times New Roman"/>
                <a:cs typeface="Times New Roman"/>
              </a:rPr>
              <a:t>ve </a:t>
            </a:r>
            <a:r>
              <a:rPr lang="tr-TR" sz="2400" dirty="0" err="1" smtClean="0">
                <a:latin typeface="Times New Roman"/>
                <a:cs typeface="Times New Roman"/>
              </a:rPr>
              <a:t>bilateral</a:t>
            </a:r>
            <a:r>
              <a:rPr lang="tr-TR" sz="2400" dirty="0" smtClean="0">
                <a:latin typeface="Times New Roman"/>
                <a:cs typeface="Times New Roman"/>
              </a:rPr>
              <a:t> </a:t>
            </a:r>
            <a:r>
              <a:rPr lang="tr-TR" sz="2400" dirty="0">
                <a:latin typeface="Times New Roman"/>
                <a:cs typeface="Times New Roman"/>
              </a:rPr>
              <a:t>cerrahi sonrası klinik sonuçların birbirine oldukça yakın bulunduğunu göstermiştir. </a:t>
            </a:r>
            <a:endParaRPr lang="en-US" sz="2400" dirty="0">
              <a:latin typeface="Times New Roman"/>
              <a:cs typeface="Times New Roman"/>
            </a:endParaRPr>
          </a:p>
        </p:txBody>
      </p:sp>
    </p:spTree>
    <p:extLst>
      <p:ext uri="{BB962C8B-B14F-4D97-AF65-F5344CB8AC3E}">
        <p14:creationId xmlns:p14="http://schemas.microsoft.com/office/powerpoint/2010/main" val="2328944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71842"/>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0" indent="0">
              <a:buNone/>
            </a:pPr>
            <a:r>
              <a:rPr lang="en-US" b="1" dirty="0" smtClean="0">
                <a:latin typeface="Times New Roman"/>
                <a:cs typeface="Times New Roman"/>
              </a:rPr>
              <a:t>ÖNERİ 35-A</a:t>
            </a:r>
          </a:p>
          <a:p>
            <a:r>
              <a:rPr lang="tr-TR" i="1" dirty="0">
                <a:latin typeface="Times New Roman"/>
                <a:cs typeface="Times New Roman"/>
              </a:rPr>
              <a:t>&gt;</a:t>
            </a:r>
            <a:r>
              <a:rPr lang="tr-TR" i="1" dirty="0">
                <a:solidFill>
                  <a:schemeClr val="tx1"/>
                </a:solidFill>
                <a:latin typeface="Times New Roman"/>
                <a:cs typeface="Times New Roman"/>
              </a:rPr>
              <a:t>4 cm </a:t>
            </a:r>
            <a:r>
              <a:rPr lang="tr-TR" i="1" dirty="0" err="1">
                <a:solidFill>
                  <a:schemeClr val="tx1"/>
                </a:solidFill>
                <a:latin typeface="Times New Roman"/>
                <a:cs typeface="Times New Roman"/>
              </a:rPr>
              <a:t>tiroid</a:t>
            </a:r>
            <a:r>
              <a:rPr lang="tr-TR" i="1" dirty="0">
                <a:solidFill>
                  <a:schemeClr val="tx1"/>
                </a:solidFill>
                <a:latin typeface="Times New Roman"/>
                <a:cs typeface="Times New Roman"/>
              </a:rPr>
              <a:t> kanseri </a:t>
            </a:r>
            <a:r>
              <a:rPr lang="tr-TR" i="1" dirty="0" smtClean="0">
                <a:solidFill>
                  <a:schemeClr val="tx1"/>
                </a:solidFill>
                <a:latin typeface="Times New Roman"/>
                <a:cs typeface="Times New Roman"/>
              </a:rPr>
              <a:t>olan</a:t>
            </a:r>
          </a:p>
          <a:p>
            <a:r>
              <a:rPr lang="tr-TR" i="1" dirty="0" smtClean="0">
                <a:solidFill>
                  <a:schemeClr val="tx1"/>
                </a:solidFill>
                <a:latin typeface="Times New Roman"/>
                <a:cs typeface="Times New Roman"/>
              </a:rPr>
              <a:t> </a:t>
            </a:r>
            <a:r>
              <a:rPr lang="tr-TR" i="1" dirty="0">
                <a:solidFill>
                  <a:schemeClr val="tx1"/>
                </a:solidFill>
                <a:latin typeface="Times New Roman"/>
                <a:cs typeface="Times New Roman"/>
              </a:rPr>
              <a:t>büyük </a:t>
            </a:r>
            <a:r>
              <a:rPr lang="tr-TR" i="1" dirty="0" err="1">
                <a:solidFill>
                  <a:schemeClr val="tx1"/>
                </a:solidFill>
                <a:latin typeface="Times New Roman"/>
                <a:cs typeface="Times New Roman"/>
              </a:rPr>
              <a:t>ekstratiroidal</a:t>
            </a:r>
            <a:r>
              <a:rPr lang="tr-TR" i="1" dirty="0">
                <a:solidFill>
                  <a:schemeClr val="tx1"/>
                </a:solidFill>
                <a:latin typeface="Times New Roman"/>
                <a:cs typeface="Times New Roman"/>
              </a:rPr>
              <a:t> yayılımı olan (klinik T4</a:t>
            </a:r>
            <a:r>
              <a:rPr lang="tr-TR" i="1" dirty="0" smtClean="0">
                <a:solidFill>
                  <a:schemeClr val="tx1"/>
                </a:solidFill>
                <a:latin typeface="Times New Roman"/>
                <a:cs typeface="Times New Roman"/>
              </a:rPr>
              <a:t>)</a:t>
            </a:r>
          </a:p>
          <a:p>
            <a:r>
              <a:rPr lang="tr-TR" i="1" dirty="0" smtClean="0">
                <a:solidFill>
                  <a:schemeClr val="tx1"/>
                </a:solidFill>
                <a:latin typeface="Times New Roman"/>
                <a:cs typeface="Times New Roman"/>
              </a:rPr>
              <a:t> </a:t>
            </a:r>
            <a:r>
              <a:rPr lang="tr-TR" i="1" dirty="0" err="1" smtClean="0">
                <a:solidFill>
                  <a:schemeClr val="tx1"/>
                </a:solidFill>
                <a:latin typeface="Times New Roman"/>
                <a:cs typeface="Times New Roman"/>
              </a:rPr>
              <a:t>nodlara</a:t>
            </a:r>
            <a:r>
              <a:rPr lang="tr-TR" i="1" dirty="0" smtClean="0">
                <a:solidFill>
                  <a:schemeClr val="tx1"/>
                </a:solidFill>
                <a:latin typeface="Times New Roman"/>
                <a:cs typeface="Times New Roman"/>
              </a:rPr>
              <a:t> </a:t>
            </a:r>
            <a:r>
              <a:rPr lang="tr-TR" i="1" dirty="0">
                <a:solidFill>
                  <a:schemeClr val="tx1"/>
                </a:solidFill>
                <a:latin typeface="Times New Roman"/>
                <a:cs typeface="Times New Roman"/>
              </a:rPr>
              <a:t>klinik olarak belirgin metastazı mevcut olan (klinik N1</a:t>
            </a:r>
            <a:r>
              <a:rPr lang="tr-TR" i="1" dirty="0" smtClean="0">
                <a:solidFill>
                  <a:schemeClr val="tx1"/>
                </a:solidFill>
                <a:latin typeface="Times New Roman"/>
                <a:cs typeface="Times New Roman"/>
              </a:rPr>
              <a:t>)</a:t>
            </a:r>
          </a:p>
          <a:p>
            <a:r>
              <a:rPr lang="tr-TR" i="1" dirty="0" smtClean="0">
                <a:solidFill>
                  <a:schemeClr val="tx1"/>
                </a:solidFill>
                <a:latin typeface="Times New Roman"/>
                <a:cs typeface="Times New Roman"/>
              </a:rPr>
              <a:t> uzak </a:t>
            </a:r>
            <a:r>
              <a:rPr lang="tr-TR" i="1" dirty="0">
                <a:solidFill>
                  <a:schemeClr val="tx1"/>
                </a:solidFill>
                <a:latin typeface="Times New Roman"/>
                <a:cs typeface="Times New Roman"/>
              </a:rPr>
              <a:t>metastazı olan (klinik M1) </a:t>
            </a:r>
            <a:endParaRPr lang="tr-TR" i="1" dirty="0" smtClean="0">
              <a:solidFill>
                <a:schemeClr val="tx1"/>
              </a:solidFill>
              <a:latin typeface="Times New Roman"/>
              <a:cs typeface="Times New Roman"/>
            </a:endParaRPr>
          </a:p>
          <a:p>
            <a:pPr marL="0" indent="0">
              <a:buNone/>
            </a:pPr>
            <a:endParaRPr lang="tr-TR" i="1" dirty="0">
              <a:solidFill>
                <a:schemeClr val="tx1"/>
              </a:solidFill>
              <a:latin typeface="Times New Roman"/>
              <a:cs typeface="Times New Roman"/>
            </a:endParaRPr>
          </a:p>
          <a:p>
            <a:pPr marL="0" indent="0">
              <a:buNone/>
            </a:pPr>
            <a:r>
              <a:rPr lang="tr-TR" i="1" dirty="0" smtClean="0">
                <a:latin typeface="Times New Roman"/>
                <a:cs typeface="Times New Roman"/>
              </a:rPr>
              <a:t>hastalarda </a:t>
            </a:r>
            <a:r>
              <a:rPr lang="tr-TR" i="1" dirty="0">
                <a:latin typeface="Times New Roman"/>
                <a:cs typeface="Times New Roman"/>
              </a:rPr>
              <a:t>başlangıçtaki cerrahi girişim, bir </a:t>
            </a:r>
            <a:r>
              <a:rPr lang="tr-TR" i="1" dirty="0" err="1">
                <a:latin typeface="Times New Roman"/>
                <a:cs typeface="Times New Roman"/>
              </a:rPr>
              <a:t>kontrendikasyon</a:t>
            </a:r>
            <a:r>
              <a:rPr lang="tr-TR" i="1" dirty="0">
                <a:latin typeface="Times New Roman"/>
                <a:cs typeface="Times New Roman"/>
              </a:rPr>
              <a:t> yoksa, total veya totale yakın </a:t>
            </a:r>
            <a:r>
              <a:rPr lang="tr-TR" i="1" dirty="0" err="1">
                <a:latin typeface="Times New Roman"/>
                <a:cs typeface="Times New Roman"/>
              </a:rPr>
              <a:t>tiroidektomi</a:t>
            </a:r>
            <a:r>
              <a:rPr lang="tr-TR" i="1" dirty="0">
                <a:latin typeface="Times New Roman"/>
                <a:cs typeface="Times New Roman"/>
              </a:rPr>
              <a:t> ile birlikte </a:t>
            </a:r>
            <a:r>
              <a:rPr lang="tr-TR" i="1" dirty="0" err="1">
                <a:latin typeface="Times New Roman"/>
                <a:cs typeface="Times New Roman"/>
              </a:rPr>
              <a:t>primer</a:t>
            </a:r>
            <a:r>
              <a:rPr lang="tr-TR" i="1" dirty="0">
                <a:latin typeface="Times New Roman"/>
                <a:cs typeface="Times New Roman"/>
              </a:rPr>
              <a:t> tümörün </a:t>
            </a:r>
            <a:r>
              <a:rPr lang="tr-TR" i="1" dirty="0" err="1">
                <a:latin typeface="Times New Roman"/>
                <a:cs typeface="Times New Roman"/>
              </a:rPr>
              <a:t>gross</a:t>
            </a:r>
            <a:r>
              <a:rPr lang="tr-TR" i="1" dirty="0">
                <a:latin typeface="Times New Roman"/>
                <a:cs typeface="Times New Roman"/>
              </a:rPr>
              <a:t> çıkarılmasını kapsamalıdır. </a:t>
            </a:r>
            <a:r>
              <a:rPr lang="tr-TR" b="1" i="1" dirty="0">
                <a:solidFill>
                  <a:srgbClr val="FF0000"/>
                </a:solidFill>
                <a:latin typeface="Times New Roman"/>
                <a:cs typeface="Times New Roman"/>
              </a:rPr>
              <a:t>(Güçlü öneri, orta düzey kanıt) </a:t>
            </a:r>
            <a:endParaRPr lang="en-US" b="1" i="1" dirty="0">
              <a:solidFill>
                <a:srgbClr val="FF0000"/>
              </a:solidFill>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[B 7] </a:t>
            </a:r>
            <a:r>
              <a:rPr lang="tr-TR" sz="2800" i="1" dirty="0" err="1" smtClean="0">
                <a:latin typeface="Times New Roman"/>
                <a:cs typeface="Times New Roman"/>
              </a:rPr>
              <a:t>Folliküler</a:t>
            </a:r>
            <a:r>
              <a:rPr lang="tr-TR" sz="2800" i="1" dirty="0" smtClean="0">
                <a:latin typeface="Times New Roman"/>
                <a:cs typeface="Times New Roman"/>
              </a:rPr>
              <a:t> </a:t>
            </a:r>
            <a:r>
              <a:rPr lang="tr-TR" sz="2800" i="1" dirty="0">
                <a:latin typeface="Times New Roman"/>
                <a:cs typeface="Times New Roman"/>
              </a:rPr>
              <a:t>hücreli </a:t>
            </a:r>
            <a:r>
              <a:rPr lang="tr-TR" sz="2800" i="1" dirty="0" err="1">
                <a:latin typeface="Times New Roman"/>
                <a:cs typeface="Times New Roman"/>
              </a:rPr>
              <a:t>maligniteler</a:t>
            </a:r>
            <a:r>
              <a:rPr lang="tr-TR" sz="2800" i="1" dirty="0">
                <a:latin typeface="Times New Roman"/>
                <a:cs typeface="Times New Roman"/>
              </a:rPr>
              <a:t> açısından tanısal </a:t>
            </a:r>
            <a:r>
              <a:rPr lang="tr-TR" sz="2800" i="1" dirty="0" smtClean="0">
                <a:latin typeface="Times New Roman"/>
                <a:cs typeface="Times New Roman"/>
              </a:rPr>
              <a:t>biyopsi </a:t>
            </a:r>
            <a:r>
              <a:rPr lang="tr-TR" sz="2800" i="1" dirty="0">
                <a:latin typeface="Times New Roman"/>
                <a:cs typeface="Times New Roman"/>
              </a:rPr>
              <a:t>için </a:t>
            </a:r>
            <a:r>
              <a:rPr lang="tr-TR" sz="2800" i="1" dirty="0" err="1">
                <a:latin typeface="Times New Roman"/>
                <a:cs typeface="Times New Roman"/>
              </a:rPr>
              <a:t>operatif</a:t>
            </a:r>
            <a:r>
              <a:rPr lang="tr-TR" sz="2800" i="1" dirty="0">
                <a:latin typeface="Times New Roman"/>
                <a:cs typeface="Times New Roman"/>
              </a:rPr>
              <a:t> </a:t>
            </a:r>
            <a:r>
              <a:rPr lang="tr-TR" sz="2800" i="1" dirty="0" smtClean="0">
                <a:latin typeface="Times New Roman"/>
                <a:cs typeface="Times New Roman"/>
              </a:rPr>
              <a:t>yaklaşım</a:t>
            </a:r>
            <a:endParaRPr lang="en-US" sz="2800" dirty="0">
              <a:latin typeface="Times New Roman"/>
              <a:cs typeface="Times New Roman"/>
            </a:endParaRPr>
          </a:p>
        </p:txBody>
      </p:sp>
    </p:spTree>
    <p:extLst>
      <p:ext uri="{BB962C8B-B14F-4D97-AF65-F5344CB8AC3E}">
        <p14:creationId xmlns:p14="http://schemas.microsoft.com/office/powerpoint/2010/main" val="4106299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12287"/>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smtClean="0">
                <a:latin typeface="Times New Roman"/>
                <a:cs typeface="Times New Roman"/>
              </a:rPr>
              <a:t>ÖNERİ 35-B</a:t>
            </a:r>
          </a:p>
          <a:p>
            <a:r>
              <a:rPr lang="tr-TR" i="1" dirty="0" err="1">
                <a:latin typeface="Times New Roman"/>
                <a:cs typeface="Times New Roman"/>
              </a:rPr>
              <a:t>Tiroid</a:t>
            </a:r>
            <a:r>
              <a:rPr lang="tr-TR" i="1" dirty="0">
                <a:latin typeface="Times New Roman"/>
                <a:cs typeface="Times New Roman"/>
              </a:rPr>
              <a:t> kanseri boyutu &gt;1cm, &lt;4cm olan; </a:t>
            </a:r>
            <a:r>
              <a:rPr lang="tr-TR" i="1" dirty="0" err="1" smtClean="0">
                <a:latin typeface="Times New Roman"/>
                <a:cs typeface="Times New Roman"/>
              </a:rPr>
              <a:t>ekstratiroidal</a:t>
            </a:r>
            <a:r>
              <a:rPr lang="tr-TR" i="1" dirty="0" smtClean="0">
                <a:latin typeface="Times New Roman"/>
                <a:cs typeface="Times New Roman"/>
              </a:rPr>
              <a:t> </a:t>
            </a:r>
            <a:r>
              <a:rPr lang="tr-TR" i="1" dirty="0">
                <a:latin typeface="Times New Roman"/>
                <a:cs typeface="Times New Roman"/>
              </a:rPr>
              <a:t>yayılımı olmayan hastalarda, </a:t>
            </a:r>
            <a:endParaRPr lang="tr-TR" i="1" dirty="0" smtClean="0">
              <a:latin typeface="Times New Roman"/>
              <a:cs typeface="Times New Roman"/>
            </a:endParaRPr>
          </a:p>
          <a:p>
            <a:r>
              <a:rPr lang="tr-TR" i="1" dirty="0">
                <a:latin typeface="Times New Roman"/>
                <a:cs typeface="Times New Roman"/>
              </a:rPr>
              <a:t>L</a:t>
            </a:r>
            <a:r>
              <a:rPr lang="tr-TR" i="1" dirty="0" smtClean="0">
                <a:latin typeface="Times New Roman"/>
                <a:cs typeface="Times New Roman"/>
              </a:rPr>
              <a:t>enf </a:t>
            </a:r>
            <a:r>
              <a:rPr lang="tr-TR" i="1" dirty="0" err="1">
                <a:latin typeface="Times New Roman"/>
                <a:cs typeface="Times New Roman"/>
              </a:rPr>
              <a:t>nodu</a:t>
            </a:r>
            <a:r>
              <a:rPr lang="tr-TR" i="1" dirty="0">
                <a:latin typeface="Times New Roman"/>
                <a:cs typeface="Times New Roman"/>
              </a:rPr>
              <a:t> metastazının klinik kanıtı olmadığında (cN0), </a:t>
            </a:r>
          </a:p>
          <a:p>
            <a:pPr marL="0" indent="0">
              <a:buNone/>
            </a:pPr>
            <a:r>
              <a:rPr lang="tr-TR" i="1" dirty="0" smtClean="0">
                <a:latin typeface="Times New Roman"/>
                <a:cs typeface="Times New Roman"/>
              </a:rPr>
              <a:t>ilk </a:t>
            </a:r>
            <a:r>
              <a:rPr lang="tr-TR" i="1" dirty="0">
                <a:latin typeface="Times New Roman"/>
                <a:cs typeface="Times New Roman"/>
              </a:rPr>
              <a:t>cerrahi yaklaşım </a:t>
            </a:r>
            <a:r>
              <a:rPr lang="tr-TR" i="1" dirty="0" err="1">
                <a:latin typeface="Times New Roman"/>
                <a:cs typeface="Times New Roman"/>
              </a:rPr>
              <a:t>bilateral</a:t>
            </a:r>
            <a:r>
              <a:rPr lang="tr-TR" i="1" dirty="0">
                <a:latin typeface="Times New Roman"/>
                <a:cs typeface="Times New Roman"/>
              </a:rPr>
              <a:t> (total veya totale yakın </a:t>
            </a:r>
            <a:r>
              <a:rPr lang="tr-TR" i="1" dirty="0" err="1">
                <a:latin typeface="Times New Roman"/>
                <a:cs typeface="Times New Roman"/>
              </a:rPr>
              <a:t>tiroidektomi</a:t>
            </a:r>
            <a:r>
              <a:rPr lang="tr-TR" i="1" dirty="0">
                <a:latin typeface="Times New Roman"/>
                <a:cs typeface="Times New Roman"/>
              </a:rPr>
              <a:t>) olabileceği gibi </a:t>
            </a:r>
            <a:r>
              <a:rPr lang="tr-TR" i="1" dirty="0" err="1">
                <a:latin typeface="Times New Roman"/>
                <a:cs typeface="Times New Roman"/>
              </a:rPr>
              <a:t>unilateral</a:t>
            </a:r>
            <a:r>
              <a:rPr lang="tr-TR" i="1" dirty="0">
                <a:latin typeface="Times New Roman"/>
                <a:cs typeface="Times New Roman"/>
              </a:rPr>
              <a:t> bir prosedür (</a:t>
            </a:r>
            <a:r>
              <a:rPr lang="tr-TR" i="1" dirty="0" err="1">
                <a:latin typeface="Times New Roman"/>
                <a:cs typeface="Times New Roman"/>
              </a:rPr>
              <a:t>lobektomi</a:t>
            </a:r>
            <a:r>
              <a:rPr lang="tr-TR" i="1" dirty="0">
                <a:latin typeface="Times New Roman"/>
                <a:cs typeface="Times New Roman"/>
              </a:rPr>
              <a:t>) de uygulanabilir</a:t>
            </a:r>
            <a:r>
              <a:rPr lang="tr-TR" i="1" dirty="0" smtClean="0">
                <a:latin typeface="Times New Roman"/>
                <a:cs typeface="Times New Roman"/>
              </a:rPr>
              <a:t>.</a:t>
            </a:r>
          </a:p>
          <a:p>
            <a:pPr marL="0" indent="0">
              <a:buNone/>
            </a:pPr>
            <a:endParaRPr lang="tr-TR" i="1" dirty="0">
              <a:latin typeface="Times New Roman"/>
              <a:cs typeface="Times New Roman"/>
            </a:endParaRPr>
          </a:p>
          <a:p>
            <a:pPr marL="0" indent="0">
              <a:buNone/>
            </a:pPr>
            <a:r>
              <a:rPr lang="tr-TR" i="1" dirty="0" smtClean="0">
                <a:latin typeface="Times New Roman"/>
                <a:cs typeface="Times New Roman"/>
              </a:rPr>
              <a:t> </a:t>
            </a:r>
            <a:r>
              <a:rPr lang="tr-TR" i="1" dirty="0" err="1">
                <a:latin typeface="Times New Roman"/>
                <a:cs typeface="Times New Roman"/>
              </a:rPr>
              <a:t>Lobektomi</a:t>
            </a:r>
            <a:r>
              <a:rPr lang="tr-TR" i="1" dirty="0">
                <a:latin typeface="Times New Roman"/>
                <a:cs typeface="Times New Roman"/>
              </a:rPr>
              <a:t> tek başına düşük riskli </a:t>
            </a:r>
            <a:r>
              <a:rPr lang="tr-TR" i="1" dirty="0" err="1">
                <a:latin typeface="Times New Roman"/>
                <a:cs typeface="Times New Roman"/>
              </a:rPr>
              <a:t>papiller</a:t>
            </a:r>
            <a:r>
              <a:rPr lang="tr-TR" i="1" dirty="0">
                <a:latin typeface="Times New Roman"/>
                <a:cs typeface="Times New Roman"/>
              </a:rPr>
              <a:t> ve </a:t>
            </a:r>
            <a:r>
              <a:rPr lang="tr-TR" i="1" dirty="0" err="1">
                <a:latin typeface="Times New Roman"/>
                <a:cs typeface="Times New Roman"/>
              </a:rPr>
              <a:t>folliküler</a:t>
            </a:r>
            <a:r>
              <a:rPr lang="tr-TR" i="1" dirty="0">
                <a:latin typeface="Times New Roman"/>
                <a:cs typeface="Times New Roman"/>
              </a:rPr>
              <a:t> kanserlerin başlangıç tedavisi için yeterli olabilir ancak tedavi ekibi RAI tedavisi uygulayabilmek, hastalığın karakterine göre takibi kolaylaştırmak için veya hastanın tercihlerinin dikkate alarak total </a:t>
            </a:r>
            <a:r>
              <a:rPr lang="tr-TR" i="1" dirty="0" err="1">
                <a:latin typeface="Times New Roman"/>
                <a:cs typeface="Times New Roman"/>
              </a:rPr>
              <a:t>tiroidektomi</a:t>
            </a:r>
            <a:r>
              <a:rPr lang="tr-TR" i="1" dirty="0">
                <a:latin typeface="Times New Roman"/>
                <a:cs typeface="Times New Roman"/>
              </a:rPr>
              <a:t> yapmayı tercih edebilir. </a:t>
            </a:r>
            <a:r>
              <a:rPr lang="tr-TR" b="1" i="1" dirty="0">
                <a:solidFill>
                  <a:srgbClr val="FF0000"/>
                </a:solidFill>
                <a:latin typeface="Times New Roman"/>
                <a:cs typeface="Times New Roman"/>
              </a:rPr>
              <a:t>(Güçlü öneri, orta düzey kanıt) </a:t>
            </a:r>
            <a:endParaRPr lang="en-US" b="1" i="1" dirty="0">
              <a:solidFill>
                <a:srgbClr val="FF0000"/>
              </a:solidFill>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[B 7] </a:t>
            </a:r>
            <a:r>
              <a:rPr lang="tr-TR" sz="2800" i="1" dirty="0" err="1" smtClean="0">
                <a:latin typeface="Times New Roman"/>
                <a:cs typeface="Times New Roman"/>
              </a:rPr>
              <a:t>Folliküler</a:t>
            </a:r>
            <a:r>
              <a:rPr lang="tr-TR" sz="2800" i="1" dirty="0" smtClean="0">
                <a:latin typeface="Times New Roman"/>
                <a:cs typeface="Times New Roman"/>
              </a:rPr>
              <a:t> </a:t>
            </a:r>
            <a:r>
              <a:rPr lang="tr-TR" sz="2800" i="1" dirty="0">
                <a:latin typeface="Times New Roman"/>
                <a:cs typeface="Times New Roman"/>
              </a:rPr>
              <a:t>hücreli </a:t>
            </a:r>
            <a:r>
              <a:rPr lang="tr-TR" sz="2800" i="1" dirty="0" err="1">
                <a:latin typeface="Times New Roman"/>
                <a:cs typeface="Times New Roman"/>
              </a:rPr>
              <a:t>maligniteler</a:t>
            </a:r>
            <a:r>
              <a:rPr lang="tr-TR" sz="2800" i="1" dirty="0">
                <a:latin typeface="Times New Roman"/>
                <a:cs typeface="Times New Roman"/>
              </a:rPr>
              <a:t> açısından tanısal </a:t>
            </a:r>
            <a:r>
              <a:rPr lang="tr-TR" sz="2800" i="1" dirty="0" smtClean="0">
                <a:latin typeface="Times New Roman"/>
                <a:cs typeface="Times New Roman"/>
              </a:rPr>
              <a:t>biyopsi </a:t>
            </a:r>
            <a:r>
              <a:rPr lang="tr-TR" sz="2800" i="1" dirty="0">
                <a:latin typeface="Times New Roman"/>
                <a:cs typeface="Times New Roman"/>
              </a:rPr>
              <a:t>için </a:t>
            </a:r>
            <a:r>
              <a:rPr lang="tr-TR" sz="2800" i="1" dirty="0" err="1">
                <a:latin typeface="Times New Roman"/>
                <a:cs typeface="Times New Roman"/>
              </a:rPr>
              <a:t>operatif</a:t>
            </a:r>
            <a:r>
              <a:rPr lang="tr-TR" sz="2800" i="1" dirty="0">
                <a:latin typeface="Times New Roman"/>
                <a:cs typeface="Times New Roman"/>
              </a:rPr>
              <a:t> </a:t>
            </a:r>
            <a:r>
              <a:rPr lang="tr-TR" sz="2800" i="1" dirty="0" smtClean="0">
                <a:latin typeface="Times New Roman"/>
                <a:cs typeface="Times New Roman"/>
              </a:rPr>
              <a:t>yaklaşım</a:t>
            </a:r>
            <a:endParaRPr lang="en-US" sz="2800" dirty="0">
              <a:latin typeface="Times New Roman"/>
              <a:cs typeface="Times New Roman"/>
            </a:endParaRPr>
          </a:p>
        </p:txBody>
      </p:sp>
    </p:spTree>
    <p:extLst>
      <p:ext uri="{BB962C8B-B14F-4D97-AF65-F5344CB8AC3E}">
        <p14:creationId xmlns:p14="http://schemas.microsoft.com/office/powerpoint/2010/main" val="1517505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smtClean="0">
                <a:latin typeface="Times New Roman"/>
                <a:cs typeface="Times New Roman"/>
              </a:rPr>
              <a:t>ÖNERİ 35-C</a:t>
            </a:r>
          </a:p>
          <a:p>
            <a:r>
              <a:rPr lang="tr-TR" i="1" dirty="0" smtClean="0">
                <a:latin typeface="Times New Roman"/>
                <a:cs typeface="Times New Roman"/>
              </a:rPr>
              <a:t>&lt;1cm </a:t>
            </a:r>
            <a:r>
              <a:rPr lang="tr-TR" i="1" dirty="0" err="1" smtClean="0">
                <a:latin typeface="Times New Roman"/>
                <a:cs typeface="Times New Roman"/>
              </a:rPr>
              <a:t>tiroid</a:t>
            </a:r>
            <a:r>
              <a:rPr lang="tr-TR" i="1" dirty="0" smtClean="0">
                <a:latin typeface="Times New Roman"/>
                <a:cs typeface="Times New Roman"/>
              </a:rPr>
              <a:t> kanseri olan </a:t>
            </a:r>
          </a:p>
          <a:p>
            <a:r>
              <a:rPr lang="tr-TR" i="1" dirty="0" err="1" smtClean="0">
                <a:latin typeface="Times New Roman"/>
                <a:cs typeface="Times New Roman"/>
              </a:rPr>
              <a:t>ekstratiroidal</a:t>
            </a:r>
            <a:r>
              <a:rPr lang="tr-TR" i="1" dirty="0" smtClean="0">
                <a:latin typeface="Times New Roman"/>
                <a:cs typeface="Times New Roman"/>
              </a:rPr>
              <a:t> </a:t>
            </a:r>
            <a:r>
              <a:rPr lang="tr-TR" i="1" dirty="0">
                <a:latin typeface="Times New Roman"/>
                <a:cs typeface="Times New Roman"/>
              </a:rPr>
              <a:t>yayılımı </a:t>
            </a:r>
            <a:r>
              <a:rPr lang="tr-TR" i="1" dirty="0" smtClean="0">
                <a:latin typeface="Times New Roman"/>
                <a:cs typeface="Times New Roman"/>
              </a:rPr>
              <a:t>olmayan </a:t>
            </a:r>
          </a:p>
          <a:p>
            <a:r>
              <a:rPr lang="tr-TR" i="1" dirty="0" smtClean="0">
                <a:latin typeface="Times New Roman"/>
                <a:cs typeface="Times New Roman"/>
              </a:rPr>
              <a:t>klinik </a:t>
            </a:r>
            <a:r>
              <a:rPr lang="tr-TR" i="1" dirty="0">
                <a:latin typeface="Times New Roman"/>
                <a:cs typeface="Times New Roman"/>
              </a:rPr>
              <a:t>N0 hastalarda </a:t>
            </a:r>
            <a:endParaRPr lang="tr-TR" i="1" dirty="0" smtClean="0">
              <a:latin typeface="Times New Roman"/>
              <a:cs typeface="Times New Roman"/>
            </a:endParaRPr>
          </a:p>
          <a:p>
            <a:pPr marL="0" indent="0">
              <a:buNone/>
            </a:pPr>
            <a:r>
              <a:rPr lang="tr-TR" i="1" dirty="0" smtClean="0">
                <a:latin typeface="Times New Roman"/>
                <a:cs typeface="Times New Roman"/>
              </a:rPr>
              <a:t>cerrahi </a:t>
            </a:r>
            <a:r>
              <a:rPr lang="tr-TR" i="1" dirty="0">
                <a:latin typeface="Times New Roman"/>
                <a:cs typeface="Times New Roman"/>
              </a:rPr>
              <a:t>yapılacaksa başlangıçtaki cerrahi yaklaşım, eğer ki </a:t>
            </a:r>
            <a:r>
              <a:rPr lang="tr-TR" i="1" dirty="0" err="1">
                <a:latin typeface="Times New Roman"/>
                <a:cs typeface="Times New Roman"/>
              </a:rPr>
              <a:t>kontralateral</a:t>
            </a:r>
            <a:r>
              <a:rPr lang="tr-TR" i="1" dirty="0">
                <a:latin typeface="Times New Roman"/>
                <a:cs typeface="Times New Roman"/>
              </a:rPr>
              <a:t> lobun çıkarılması için açık bir </a:t>
            </a:r>
            <a:r>
              <a:rPr lang="tr-TR" i="1" dirty="0" err="1">
                <a:latin typeface="Times New Roman"/>
                <a:cs typeface="Times New Roman"/>
              </a:rPr>
              <a:t>endikasyon</a:t>
            </a:r>
            <a:r>
              <a:rPr lang="tr-TR" i="1" dirty="0">
                <a:latin typeface="Times New Roman"/>
                <a:cs typeface="Times New Roman"/>
              </a:rPr>
              <a:t> yoksa </a:t>
            </a:r>
            <a:r>
              <a:rPr lang="tr-TR" i="1" dirty="0" err="1">
                <a:latin typeface="Times New Roman"/>
                <a:cs typeface="Times New Roman"/>
              </a:rPr>
              <a:t>lobektomi</a:t>
            </a:r>
            <a:r>
              <a:rPr lang="tr-TR" i="1" dirty="0">
                <a:latin typeface="Times New Roman"/>
                <a:cs typeface="Times New Roman"/>
              </a:rPr>
              <a:t> olmalıdır. </a:t>
            </a:r>
            <a:endParaRPr lang="tr-TR" i="1" dirty="0" smtClean="0">
              <a:latin typeface="Times New Roman"/>
              <a:cs typeface="Times New Roman"/>
            </a:endParaRPr>
          </a:p>
          <a:p>
            <a:pPr marL="0" indent="0">
              <a:buNone/>
            </a:pPr>
            <a:endParaRPr lang="tr-TR" i="1" dirty="0" smtClean="0">
              <a:latin typeface="Times New Roman"/>
              <a:cs typeface="Times New Roman"/>
            </a:endParaRPr>
          </a:p>
          <a:p>
            <a:pPr marL="0" indent="0">
              <a:buNone/>
            </a:pPr>
            <a:r>
              <a:rPr lang="tr-TR" i="1" dirty="0" smtClean="0">
                <a:latin typeface="Times New Roman"/>
                <a:cs typeface="Times New Roman"/>
              </a:rPr>
              <a:t>Küçük</a:t>
            </a:r>
            <a:r>
              <a:rPr lang="tr-TR" i="1" dirty="0">
                <a:latin typeface="Times New Roman"/>
                <a:cs typeface="Times New Roman"/>
              </a:rPr>
              <a:t>, </a:t>
            </a:r>
            <a:r>
              <a:rPr lang="tr-TR" i="1" dirty="0" err="1">
                <a:latin typeface="Times New Roman"/>
                <a:cs typeface="Times New Roman"/>
              </a:rPr>
              <a:t>unifokal</a:t>
            </a:r>
            <a:r>
              <a:rPr lang="tr-TR" i="1" dirty="0">
                <a:latin typeface="Times New Roman"/>
                <a:cs typeface="Times New Roman"/>
              </a:rPr>
              <a:t>, </a:t>
            </a:r>
            <a:r>
              <a:rPr lang="tr-TR" i="1" dirty="0" err="1">
                <a:latin typeface="Times New Roman"/>
                <a:cs typeface="Times New Roman"/>
              </a:rPr>
              <a:t>intratiroidal</a:t>
            </a:r>
            <a:r>
              <a:rPr lang="tr-TR" i="1" dirty="0">
                <a:latin typeface="Times New Roman"/>
                <a:cs typeface="Times New Roman"/>
              </a:rPr>
              <a:t> </a:t>
            </a:r>
            <a:r>
              <a:rPr lang="tr-TR" i="1" dirty="0" err="1">
                <a:latin typeface="Times New Roman"/>
                <a:cs typeface="Times New Roman"/>
              </a:rPr>
              <a:t>karsinomlarda</a:t>
            </a:r>
            <a:r>
              <a:rPr lang="tr-TR" i="1" dirty="0">
                <a:latin typeface="Times New Roman"/>
                <a:cs typeface="Times New Roman"/>
              </a:rPr>
              <a:t> daha önce baş boyun radyasyon öyküsü, </a:t>
            </a:r>
            <a:r>
              <a:rPr lang="tr-TR" i="1" dirty="0" smtClean="0">
                <a:latin typeface="Times New Roman"/>
                <a:cs typeface="Times New Roman"/>
              </a:rPr>
              <a:t>ailesel </a:t>
            </a:r>
            <a:r>
              <a:rPr lang="tr-TR" i="1" dirty="0" err="1">
                <a:latin typeface="Times New Roman"/>
                <a:cs typeface="Times New Roman"/>
              </a:rPr>
              <a:t>tiroid</a:t>
            </a:r>
            <a:r>
              <a:rPr lang="tr-TR" i="1" dirty="0">
                <a:latin typeface="Times New Roman"/>
                <a:cs typeface="Times New Roman"/>
              </a:rPr>
              <a:t> </a:t>
            </a:r>
            <a:r>
              <a:rPr lang="tr-TR" i="1" dirty="0" err="1">
                <a:latin typeface="Times New Roman"/>
                <a:cs typeface="Times New Roman"/>
              </a:rPr>
              <a:t>karsinomu</a:t>
            </a:r>
            <a:r>
              <a:rPr lang="tr-TR" i="1" dirty="0">
                <a:latin typeface="Times New Roman"/>
                <a:cs typeface="Times New Roman"/>
              </a:rPr>
              <a:t>, veya klinik olarak tespit edilebilir </a:t>
            </a:r>
            <a:r>
              <a:rPr lang="tr-TR" i="1" dirty="0" smtClean="0">
                <a:latin typeface="Times New Roman"/>
                <a:cs typeface="Times New Roman"/>
              </a:rPr>
              <a:t>boyun lenf </a:t>
            </a:r>
            <a:r>
              <a:rPr lang="tr-TR" i="1" dirty="0" err="1" smtClean="0">
                <a:latin typeface="Times New Roman"/>
                <a:cs typeface="Times New Roman"/>
              </a:rPr>
              <a:t>nodu</a:t>
            </a:r>
            <a:r>
              <a:rPr lang="tr-TR" i="1" dirty="0" smtClean="0">
                <a:latin typeface="Times New Roman"/>
                <a:cs typeface="Times New Roman"/>
              </a:rPr>
              <a:t> metastazı </a:t>
            </a:r>
            <a:r>
              <a:rPr lang="tr-TR" i="1" dirty="0">
                <a:latin typeface="Times New Roman"/>
                <a:cs typeface="Times New Roman"/>
              </a:rPr>
              <a:t>yoksa tek başına </a:t>
            </a:r>
            <a:r>
              <a:rPr lang="tr-TR" i="1" dirty="0" err="1">
                <a:latin typeface="Times New Roman"/>
                <a:cs typeface="Times New Roman"/>
              </a:rPr>
              <a:t>lobektomi</a:t>
            </a:r>
            <a:r>
              <a:rPr lang="tr-TR" i="1" dirty="0">
                <a:latin typeface="Times New Roman"/>
                <a:cs typeface="Times New Roman"/>
              </a:rPr>
              <a:t> yeterli bir tedavidir. </a:t>
            </a:r>
            <a:r>
              <a:rPr lang="tr-TR" b="1" i="1" dirty="0">
                <a:solidFill>
                  <a:srgbClr val="FF0000"/>
                </a:solidFill>
                <a:latin typeface="Times New Roman"/>
                <a:cs typeface="Times New Roman"/>
              </a:rPr>
              <a:t>(Güçlü öneri, orta düzey kanıt) </a:t>
            </a:r>
            <a:endParaRPr lang="en-US" b="1" i="1" dirty="0">
              <a:solidFill>
                <a:srgbClr val="FF0000"/>
              </a:solidFill>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tr-TR" sz="2800" i="1" dirty="0" smtClean="0">
                <a:latin typeface="Times New Roman"/>
                <a:cs typeface="Times New Roman"/>
              </a:rPr>
              <a:t>[B 7] </a:t>
            </a:r>
            <a:r>
              <a:rPr lang="tr-TR" sz="2800" i="1" dirty="0" err="1" smtClean="0">
                <a:latin typeface="Times New Roman"/>
                <a:cs typeface="Times New Roman"/>
              </a:rPr>
              <a:t>Folliküler</a:t>
            </a:r>
            <a:r>
              <a:rPr lang="tr-TR" sz="2800" i="1" dirty="0" smtClean="0">
                <a:latin typeface="Times New Roman"/>
                <a:cs typeface="Times New Roman"/>
              </a:rPr>
              <a:t> </a:t>
            </a:r>
            <a:r>
              <a:rPr lang="tr-TR" sz="2800" i="1" dirty="0">
                <a:latin typeface="Times New Roman"/>
                <a:cs typeface="Times New Roman"/>
              </a:rPr>
              <a:t>hücreli </a:t>
            </a:r>
            <a:r>
              <a:rPr lang="tr-TR" sz="2800" i="1" dirty="0" err="1">
                <a:latin typeface="Times New Roman"/>
                <a:cs typeface="Times New Roman"/>
              </a:rPr>
              <a:t>maligniteler</a:t>
            </a:r>
            <a:r>
              <a:rPr lang="tr-TR" sz="2800" i="1" dirty="0">
                <a:latin typeface="Times New Roman"/>
                <a:cs typeface="Times New Roman"/>
              </a:rPr>
              <a:t> açısından tanısal </a:t>
            </a:r>
            <a:r>
              <a:rPr lang="tr-TR" sz="2800" i="1" dirty="0" smtClean="0">
                <a:latin typeface="Times New Roman"/>
                <a:cs typeface="Times New Roman"/>
              </a:rPr>
              <a:t>biyopsi </a:t>
            </a:r>
            <a:r>
              <a:rPr lang="tr-TR" sz="2800" i="1" dirty="0">
                <a:latin typeface="Times New Roman"/>
                <a:cs typeface="Times New Roman"/>
              </a:rPr>
              <a:t>için </a:t>
            </a:r>
            <a:r>
              <a:rPr lang="tr-TR" sz="2800" i="1" dirty="0" err="1">
                <a:latin typeface="Times New Roman"/>
                <a:cs typeface="Times New Roman"/>
              </a:rPr>
              <a:t>operatif</a:t>
            </a:r>
            <a:r>
              <a:rPr lang="tr-TR" sz="2800" i="1" dirty="0">
                <a:latin typeface="Times New Roman"/>
                <a:cs typeface="Times New Roman"/>
              </a:rPr>
              <a:t> </a:t>
            </a:r>
            <a:r>
              <a:rPr lang="tr-TR" sz="2800" i="1" dirty="0" smtClean="0">
                <a:latin typeface="Times New Roman"/>
                <a:cs typeface="Times New Roman"/>
              </a:rPr>
              <a:t>yaklaşım</a:t>
            </a:r>
            <a:endParaRPr lang="en-US" sz="2800" dirty="0">
              <a:latin typeface="Times New Roman"/>
              <a:cs typeface="Times New Roman"/>
            </a:endParaRPr>
          </a:p>
        </p:txBody>
      </p:sp>
    </p:spTree>
    <p:extLst>
      <p:ext uri="{BB962C8B-B14F-4D97-AF65-F5344CB8AC3E}">
        <p14:creationId xmlns:p14="http://schemas.microsoft.com/office/powerpoint/2010/main" val="1517505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i="1" dirty="0" smtClean="0">
                <a:latin typeface="Times New Roman"/>
                <a:cs typeface="Times New Roman"/>
              </a:rPr>
              <a:t>[B 10] Ses </a:t>
            </a:r>
            <a:r>
              <a:rPr lang="tr-TR" sz="2800" i="1" dirty="0">
                <a:latin typeface="Times New Roman"/>
                <a:cs typeface="Times New Roman"/>
              </a:rPr>
              <a:t>ve </a:t>
            </a:r>
            <a:r>
              <a:rPr lang="tr-TR" sz="2800" i="1" dirty="0" err="1">
                <a:latin typeface="Times New Roman"/>
                <a:cs typeface="Times New Roman"/>
              </a:rPr>
              <a:t>paratiroid</a:t>
            </a:r>
            <a:r>
              <a:rPr lang="tr-TR" sz="2800" i="1" dirty="0">
                <a:latin typeface="Times New Roman"/>
                <a:cs typeface="Times New Roman"/>
              </a:rPr>
              <a:t> konularındaki uygun </a:t>
            </a:r>
            <a:r>
              <a:rPr lang="tr-TR" sz="2800" i="1" dirty="0" err="1">
                <a:latin typeface="Times New Roman"/>
                <a:cs typeface="Times New Roman"/>
              </a:rPr>
              <a:t>perioperatif</a:t>
            </a:r>
            <a:r>
              <a:rPr lang="tr-TR" sz="2800" i="1" dirty="0">
                <a:latin typeface="Times New Roman"/>
                <a:cs typeface="Times New Roman"/>
              </a:rPr>
              <a:t> yaklaşım nedir</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114948"/>
            <a:ext cx="8229600" cy="3764274"/>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marL="0" indent="0">
              <a:buNone/>
            </a:pPr>
            <a:r>
              <a:rPr lang="en-US" b="1" dirty="0">
                <a:latin typeface="Times New Roman"/>
                <a:cs typeface="Times New Roman"/>
              </a:rPr>
              <a:t>ÖNERİ 39 </a:t>
            </a:r>
            <a:endParaRPr lang="tr-TR" dirty="0">
              <a:latin typeface="Times New Roman"/>
              <a:cs typeface="Times New Roman"/>
            </a:endParaRPr>
          </a:p>
          <a:p>
            <a:r>
              <a:rPr lang="tr-TR" dirty="0" smtClean="0">
                <a:latin typeface="Times New Roman"/>
                <a:cs typeface="Times New Roman"/>
              </a:rPr>
              <a:t>Ameliyat</a:t>
            </a:r>
            <a:r>
              <a:rPr lang="en-US" dirty="0" smtClean="0">
                <a:latin typeface="Times New Roman"/>
                <a:cs typeface="Times New Roman"/>
              </a:rPr>
              <a:t> </a:t>
            </a:r>
            <a:r>
              <a:rPr lang="en-US" dirty="0" err="1">
                <a:latin typeface="Times New Roman"/>
                <a:cs typeface="Times New Roman"/>
              </a:rPr>
              <a:t>öncesinde</a:t>
            </a:r>
            <a:r>
              <a:rPr lang="en-US" dirty="0">
                <a:latin typeface="Times New Roman"/>
                <a:cs typeface="Times New Roman"/>
              </a:rPr>
              <a:t>, </a:t>
            </a:r>
            <a:r>
              <a:rPr lang="en-US" dirty="0" err="1">
                <a:latin typeface="Times New Roman"/>
                <a:cs typeface="Times New Roman"/>
              </a:rPr>
              <a:t>cerrah</a:t>
            </a:r>
            <a:r>
              <a:rPr lang="en-US" dirty="0">
                <a:latin typeface="Times New Roman"/>
                <a:cs typeface="Times New Roman"/>
              </a:rPr>
              <a:t> </a:t>
            </a:r>
            <a:r>
              <a:rPr lang="tr-TR" dirty="0" smtClean="0">
                <a:latin typeface="Times New Roman"/>
                <a:cs typeface="Times New Roman"/>
              </a:rPr>
              <a:t>ameliyat</a:t>
            </a:r>
            <a:r>
              <a:rPr lang="en-US" dirty="0" smtClean="0">
                <a:latin typeface="Times New Roman"/>
                <a:cs typeface="Times New Roman"/>
              </a:rPr>
              <a:t> </a:t>
            </a:r>
            <a:r>
              <a:rPr lang="en-US" dirty="0" err="1">
                <a:latin typeface="Times New Roman"/>
                <a:cs typeface="Times New Roman"/>
              </a:rPr>
              <a:t>riskleri</a:t>
            </a:r>
            <a:r>
              <a:rPr lang="en-US" dirty="0">
                <a:latin typeface="Times New Roman"/>
                <a:cs typeface="Times New Roman"/>
              </a:rPr>
              <a:t> </a:t>
            </a:r>
            <a:r>
              <a:rPr lang="en-US" dirty="0" err="1">
                <a:latin typeface="Times New Roman"/>
                <a:cs typeface="Times New Roman"/>
              </a:rPr>
              <a:t>ile</a:t>
            </a:r>
            <a:r>
              <a:rPr lang="en-US" dirty="0">
                <a:latin typeface="Times New Roman"/>
                <a:cs typeface="Times New Roman"/>
              </a:rPr>
              <a:t> </a:t>
            </a:r>
            <a:r>
              <a:rPr lang="en-US" dirty="0" err="1">
                <a:latin typeface="Times New Roman"/>
                <a:cs typeface="Times New Roman"/>
              </a:rPr>
              <a:t>ilgili</a:t>
            </a:r>
            <a:r>
              <a:rPr lang="en-US" dirty="0">
                <a:latin typeface="Times New Roman"/>
                <a:cs typeface="Times New Roman"/>
              </a:rPr>
              <a:t> </a:t>
            </a:r>
            <a:r>
              <a:rPr lang="en-US" dirty="0" err="1">
                <a:latin typeface="Times New Roman"/>
                <a:cs typeface="Times New Roman"/>
              </a:rPr>
              <a:t>özellikle</a:t>
            </a:r>
            <a:r>
              <a:rPr lang="en-US" dirty="0">
                <a:latin typeface="Times New Roman"/>
                <a:cs typeface="Times New Roman"/>
              </a:rPr>
              <a:t> </a:t>
            </a:r>
            <a:r>
              <a:rPr lang="en-US" dirty="0" err="1">
                <a:latin typeface="Times New Roman"/>
                <a:cs typeface="Times New Roman"/>
              </a:rPr>
              <a:t>sinir</a:t>
            </a:r>
            <a:r>
              <a:rPr lang="en-US" dirty="0">
                <a:latin typeface="Times New Roman"/>
                <a:cs typeface="Times New Roman"/>
              </a:rPr>
              <a:t> </a:t>
            </a:r>
            <a:r>
              <a:rPr lang="en-US" dirty="0" err="1">
                <a:latin typeface="Times New Roman"/>
                <a:cs typeface="Times New Roman"/>
              </a:rPr>
              <a:t>ve</a:t>
            </a:r>
            <a:r>
              <a:rPr lang="en-US" dirty="0">
                <a:latin typeface="Times New Roman"/>
                <a:cs typeface="Times New Roman"/>
              </a:rPr>
              <a:t> </a:t>
            </a:r>
            <a:r>
              <a:rPr lang="en-US" dirty="0" err="1">
                <a:latin typeface="Times New Roman"/>
                <a:cs typeface="Times New Roman"/>
              </a:rPr>
              <a:t>paratiroid</a:t>
            </a:r>
            <a:r>
              <a:rPr lang="en-US" dirty="0">
                <a:latin typeface="Times New Roman"/>
                <a:cs typeface="Times New Roman"/>
              </a:rPr>
              <a:t> </a:t>
            </a:r>
            <a:r>
              <a:rPr lang="en-US" dirty="0" err="1">
                <a:latin typeface="Times New Roman"/>
                <a:cs typeface="Times New Roman"/>
              </a:rPr>
              <a:t>hasarlarını</a:t>
            </a:r>
            <a:r>
              <a:rPr lang="en-US" dirty="0">
                <a:latin typeface="Times New Roman"/>
                <a:cs typeface="Times New Roman"/>
              </a:rPr>
              <a:t> da </a:t>
            </a:r>
            <a:r>
              <a:rPr lang="en-US" dirty="0" err="1">
                <a:latin typeface="Times New Roman"/>
                <a:cs typeface="Times New Roman"/>
              </a:rPr>
              <a:t>kapsayacak</a:t>
            </a:r>
            <a:r>
              <a:rPr lang="en-US" dirty="0">
                <a:latin typeface="Times New Roman"/>
                <a:cs typeface="Times New Roman"/>
              </a:rPr>
              <a:t> </a:t>
            </a:r>
            <a:r>
              <a:rPr lang="en-US" dirty="0" err="1">
                <a:latin typeface="Times New Roman"/>
                <a:cs typeface="Times New Roman"/>
              </a:rPr>
              <a:t>şekilde</a:t>
            </a:r>
            <a:r>
              <a:rPr lang="en-US" dirty="0">
                <a:latin typeface="Times New Roman"/>
                <a:cs typeface="Times New Roman"/>
              </a:rPr>
              <a:t> hasta </a:t>
            </a:r>
            <a:r>
              <a:rPr lang="en-US" dirty="0" err="1">
                <a:latin typeface="Times New Roman"/>
                <a:cs typeface="Times New Roman"/>
              </a:rPr>
              <a:t>ile</a:t>
            </a:r>
            <a:r>
              <a:rPr lang="en-US" dirty="0">
                <a:latin typeface="Times New Roman"/>
                <a:cs typeface="Times New Roman"/>
              </a:rPr>
              <a:t> </a:t>
            </a:r>
            <a:r>
              <a:rPr lang="en-US" dirty="0" err="1">
                <a:latin typeface="Times New Roman"/>
                <a:cs typeface="Times New Roman"/>
              </a:rPr>
              <a:t>iletişim</a:t>
            </a:r>
            <a:r>
              <a:rPr lang="en-US" dirty="0">
                <a:latin typeface="Times New Roman"/>
                <a:cs typeface="Times New Roman"/>
              </a:rPr>
              <a:t> </a:t>
            </a:r>
            <a:r>
              <a:rPr lang="en-US" dirty="0" err="1">
                <a:latin typeface="Times New Roman"/>
                <a:cs typeface="Times New Roman"/>
              </a:rPr>
              <a:t>kurmalı</a:t>
            </a:r>
            <a:r>
              <a:rPr lang="en-US" dirty="0">
                <a:latin typeface="Times New Roman"/>
                <a:cs typeface="Times New Roman"/>
              </a:rPr>
              <a:t>, </a:t>
            </a:r>
            <a:r>
              <a:rPr lang="en-US" dirty="0" err="1">
                <a:latin typeface="Times New Roman"/>
                <a:cs typeface="Times New Roman"/>
              </a:rPr>
              <a:t>aydınlatılmış</a:t>
            </a:r>
            <a:r>
              <a:rPr lang="en-US" dirty="0">
                <a:latin typeface="Times New Roman"/>
                <a:cs typeface="Times New Roman"/>
              </a:rPr>
              <a:t> </a:t>
            </a:r>
            <a:r>
              <a:rPr lang="en-US" dirty="0" err="1">
                <a:latin typeface="Times New Roman"/>
                <a:cs typeface="Times New Roman"/>
              </a:rPr>
              <a:t>onam</a:t>
            </a:r>
            <a:r>
              <a:rPr lang="en-US" dirty="0">
                <a:latin typeface="Times New Roman"/>
                <a:cs typeface="Times New Roman"/>
              </a:rPr>
              <a:t> </a:t>
            </a:r>
            <a:r>
              <a:rPr lang="en-US" dirty="0" err="1">
                <a:latin typeface="Times New Roman"/>
                <a:cs typeface="Times New Roman"/>
              </a:rPr>
              <a:t>almalı</a:t>
            </a:r>
            <a:r>
              <a:rPr lang="en-US" dirty="0">
                <a:latin typeface="Times New Roman"/>
                <a:cs typeface="Times New Roman"/>
              </a:rPr>
              <a:t>, </a:t>
            </a:r>
            <a:r>
              <a:rPr lang="en-US" dirty="0" err="1">
                <a:latin typeface="Times New Roman"/>
                <a:cs typeface="Times New Roman"/>
              </a:rPr>
              <a:t>preoperatif</a:t>
            </a:r>
            <a:r>
              <a:rPr lang="en-US" dirty="0">
                <a:latin typeface="Times New Roman"/>
                <a:cs typeface="Times New Roman"/>
              </a:rPr>
              <a:t> </a:t>
            </a:r>
            <a:r>
              <a:rPr lang="en-US" dirty="0" err="1">
                <a:latin typeface="Times New Roman"/>
                <a:cs typeface="Times New Roman"/>
              </a:rPr>
              <a:t>değerlendirmede</a:t>
            </a:r>
            <a:r>
              <a:rPr lang="en-US" dirty="0">
                <a:latin typeface="Times New Roman"/>
                <a:cs typeface="Times New Roman"/>
              </a:rPr>
              <a:t> </a:t>
            </a:r>
            <a:r>
              <a:rPr lang="en-US" dirty="0" err="1">
                <a:latin typeface="Times New Roman"/>
                <a:cs typeface="Times New Roman"/>
              </a:rPr>
              <a:t>edindiği</a:t>
            </a:r>
            <a:r>
              <a:rPr lang="en-US" dirty="0">
                <a:latin typeface="Times New Roman"/>
                <a:cs typeface="Times New Roman"/>
              </a:rPr>
              <a:t> </a:t>
            </a:r>
            <a:r>
              <a:rPr lang="en-US" dirty="0" err="1">
                <a:latin typeface="Times New Roman"/>
                <a:cs typeface="Times New Roman"/>
              </a:rPr>
              <a:t>bilgileri</a:t>
            </a:r>
            <a:r>
              <a:rPr lang="en-US" dirty="0">
                <a:latin typeface="Times New Roman"/>
                <a:cs typeface="Times New Roman"/>
              </a:rPr>
              <a:t> de </a:t>
            </a:r>
            <a:r>
              <a:rPr lang="en-US" dirty="0" err="1">
                <a:latin typeface="Times New Roman"/>
                <a:cs typeface="Times New Roman"/>
              </a:rPr>
              <a:t>diğer</a:t>
            </a:r>
            <a:r>
              <a:rPr lang="en-US" dirty="0">
                <a:latin typeface="Times New Roman"/>
                <a:cs typeface="Times New Roman"/>
              </a:rPr>
              <a:t> </a:t>
            </a:r>
            <a:r>
              <a:rPr lang="en-US" dirty="0" err="1">
                <a:latin typeface="Times New Roman"/>
                <a:cs typeface="Times New Roman"/>
              </a:rPr>
              <a:t>hekimler</a:t>
            </a:r>
            <a:r>
              <a:rPr lang="en-US" dirty="0">
                <a:latin typeface="Times New Roman"/>
                <a:cs typeface="Times New Roman"/>
              </a:rPr>
              <a:t> </a:t>
            </a:r>
            <a:r>
              <a:rPr lang="en-US" dirty="0" err="1">
                <a:latin typeface="Times New Roman"/>
                <a:cs typeface="Times New Roman"/>
              </a:rPr>
              <a:t>ve</a:t>
            </a:r>
            <a:r>
              <a:rPr lang="en-US" dirty="0">
                <a:latin typeface="Times New Roman"/>
                <a:cs typeface="Times New Roman"/>
              </a:rPr>
              <a:t> </a:t>
            </a:r>
            <a:r>
              <a:rPr lang="en-US" dirty="0" err="1">
                <a:latin typeface="Times New Roman"/>
                <a:cs typeface="Times New Roman"/>
              </a:rPr>
              <a:t>anestezi</a:t>
            </a:r>
            <a:r>
              <a:rPr lang="en-US" dirty="0">
                <a:latin typeface="Times New Roman"/>
                <a:cs typeface="Times New Roman"/>
              </a:rPr>
              <a:t> </a:t>
            </a:r>
            <a:r>
              <a:rPr lang="en-US" dirty="0" err="1">
                <a:latin typeface="Times New Roman"/>
                <a:cs typeface="Times New Roman"/>
              </a:rPr>
              <a:t>personeli</a:t>
            </a:r>
            <a:r>
              <a:rPr lang="en-US" dirty="0">
                <a:latin typeface="Times New Roman"/>
                <a:cs typeface="Times New Roman"/>
              </a:rPr>
              <a:t> </a:t>
            </a:r>
            <a:r>
              <a:rPr lang="en-US" dirty="0" err="1">
                <a:latin typeface="Times New Roman"/>
                <a:cs typeface="Times New Roman"/>
              </a:rPr>
              <a:t>ile</a:t>
            </a:r>
            <a:r>
              <a:rPr lang="en-US" dirty="0">
                <a:latin typeface="Times New Roman"/>
                <a:cs typeface="Times New Roman"/>
              </a:rPr>
              <a:t> </a:t>
            </a:r>
            <a:r>
              <a:rPr lang="en-US" dirty="0" err="1">
                <a:latin typeface="Times New Roman"/>
                <a:cs typeface="Times New Roman"/>
              </a:rPr>
              <a:t>paylaşmalıdır</a:t>
            </a:r>
            <a:r>
              <a:rPr lang="en-US" dirty="0">
                <a:latin typeface="Times New Roman"/>
                <a:cs typeface="Times New Roman"/>
              </a:rPr>
              <a:t>. </a:t>
            </a:r>
            <a:r>
              <a:rPr lang="en-US" b="1" dirty="0">
                <a:solidFill>
                  <a:srgbClr val="FF0000"/>
                </a:solidFill>
                <a:latin typeface="Times New Roman"/>
                <a:cs typeface="Times New Roman"/>
              </a:rPr>
              <a:t>(</a:t>
            </a:r>
            <a:r>
              <a:rPr lang="en-US" b="1" dirty="0" err="1">
                <a:solidFill>
                  <a:srgbClr val="FF0000"/>
                </a:solidFill>
                <a:latin typeface="Times New Roman"/>
                <a:cs typeface="Times New Roman"/>
              </a:rPr>
              <a:t>Güçlü</a:t>
            </a:r>
            <a:r>
              <a:rPr lang="en-US" b="1" dirty="0">
                <a:solidFill>
                  <a:srgbClr val="FF0000"/>
                </a:solidFill>
                <a:latin typeface="Times New Roman"/>
                <a:cs typeface="Times New Roman"/>
              </a:rPr>
              <a:t> </a:t>
            </a:r>
            <a:r>
              <a:rPr lang="en-US" b="1" dirty="0" err="1">
                <a:solidFill>
                  <a:srgbClr val="FF0000"/>
                </a:solidFill>
                <a:latin typeface="Times New Roman"/>
                <a:cs typeface="Times New Roman"/>
              </a:rPr>
              <a:t>öneri</a:t>
            </a:r>
            <a:r>
              <a:rPr lang="en-US" b="1" dirty="0">
                <a:solidFill>
                  <a:srgbClr val="FF0000"/>
                </a:solidFill>
                <a:latin typeface="Times New Roman"/>
                <a:cs typeface="Times New Roman"/>
              </a:rPr>
              <a:t>, </a:t>
            </a:r>
            <a:r>
              <a:rPr lang="en-US" b="1" dirty="0" err="1">
                <a:solidFill>
                  <a:srgbClr val="FF0000"/>
                </a:solidFill>
                <a:latin typeface="Times New Roman"/>
                <a:cs typeface="Times New Roman"/>
              </a:rPr>
              <a:t>orta</a:t>
            </a:r>
            <a:r>
              <a:rPr lang="en-US" b="1" dirty="0">
                <a:solidFill>
                  <a:srgbClr val="FF0000"/>
                </a:solidFill>
                <a:latin typeface="Times New Roman"/>
                <a:cs typeface="Times New Roman"/>
              </a:rPr>
              <a:t> </a:t>
            </a:r>
            <a:r>
              <a:rPr lang="en-US" b="1" dirty="0" err="1">
                <a:solidFill>
                  <a:srgbClr val="FF0000"/>
                </a:solidFill>
                <a:latin typeface="Times New Roman"/>
                <a:cs typeface="Times New Roman"/>
              </a:rPr>
              <a:t>düzey</a:t>
            </a:r>
            <a:r>
              <a:rPr lang="en-US" b="1" dirty="0">
                <a:solidFill>
                  <a:srgbClr val="FF0000"/>
                </a:solidFill>
                <a:latin typeface="Times New Roman"/>
                <a:cs typeface="Times New Roman"/>
              </a:rPr>
              <a:t> </a:t>
            </a:r>
            <a:r>
              <a:rPr lang="en-US" b="1" dirty="0" err="1">
                <a:solidFill>
                  <a:srgbClr val="FF0000"/>
                </a:solidFill>
                <a:latin typeface="Times New Roman"/>
                <a:cs typeface="Times New Roman"/>
              </a:rPr>
              <a:t>kanıt</a:t>
            </a:r>
            <a:r>
              <a:rPr lang="en-US" b="1" dirty="0">
                <a:solidFill>
                  <a:srgbClr val="FF0000"/>
                </a:solidFill>
                <a:latin typeface="Times New Roman"/>
                <a:cs typeface="Times New Roman"/>
              </a:rPr>
              <a:t>) </a:t>
            </a:r>
            <a:endParaRPr lang="tr-TR" dirty="0">
              <a:solidFill>
                <a:srgbClr val="FF0000"/>
              </a:solidFill>
              <a:latin typeface="Times New Roman"/>
              <a:cs typeface="Times New Roman"/>
            </a:endParaRPr>
          </a:p>
          <a:p>
            <a:endParaRPr lang="en-US" dirty="0"/>
          </a:p>
        </p:txBody>
      </p:sp>
      <p:sp>
        <p:nvSpPr>
          <p:cNvPr id="4" name="Title 1"/>
          <p:cNvSpPr txBox="1">
            <a:spLocks/>
          </p:cNvSpPr>
          <p:nvPr/>
        </p:nvSpPr>
        <p:spPr>
          <a:xfrm>
            <a:off x="457200" y="92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i="1" dirty="0" smtClean="0">
                <a:latin typeface="Times New Roman"/>
                <a:cs typeface="Times New Roman"/>
              </a:rPr>
              <a:t>[B 11] </a:t>
            </a:r>
            <a:r>
              <a:rPr lang="tr-TR" sz="2800" i="1" dirty="0" err="1" smtClean="0">
                <a:latin typeface="Times New Roman"/>
                <a:cs typeface="Times New Roman"/>
              </a:rPr>
              <a:t>Preoperatif</a:t>
            </a:r>
            <a:r>
              <a:rPr lang="tr-TR" sz="2800" i="1" dirty="0" smtClean="0">
                <a:latin typeface="Times New Roman"/>
                <a:cs typeface="Times New Roman"/>
              </a:rPr>
              <a:t> iletişim</a:t>
            </a:r>
            <a:endParaRPr lang="en-US" sz="2800" dirty="0">
              <a:latin typeface="Times New Roman"/>
              <a:cs typeface="Times New Roman"/>
            </a:endParaRPr>
          </a:p>
        </p:txBody>
      </p:sp>
    </p:spTree>
    <p:extLst>
      <p:ext uri="{BB962C8B-B14F-4D97-AF65-F5344CB8AC3E}">
        <p14:creationId xmlns:p14="http://schemas.microsoft.com/office/powerpoint/2010/main" val="146806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i="1" dirty="0" smtClean="0">
                <a:latin typeface="Times New Roman"/>
                <a:cs typeface="Times New Roman"/>
              </a:rPr>
              <a:t>[B 10] Ses </a:t>
            </a:r>
            <a:r>
              <a:rPr lang="tr-TR" sz="2800" i="1" dirty="0">
                <a:latin typeface="Times New Roman"/>
                <a:cs typeface="Times New Roman"/>
              </a:rPr>
              <a:t>ve </a:t>
            </a:r>
            <a:r>
              <a:rPr lang="tr-TR" sz="2800" i="1" dirty="0" err="1">
                <a:latin typeface="Times New Roman"/>
                <a:cs typeface="Times New Roman"/>
              </a:rPr>
              <a:t>paratiroid</a:t>
            </a:r>
            <a:r>
              <a:rPr lang="tr-TR" sz="2800" i="1" dirty="0">
                <a:latin typeface="Times New Roman"/>
                <a:cs typeface="Times New Roman"/>
              </a:rPr>
              <a:t> konularındaki uygun </a:t>
            </a:r>
            <a:r>
              <a:rPr lang="tr-TR" sz="2800" i="1" dirty="0" err="1">
                <a:latin typeface="Times New Roman"/>
                <a:cs typeface="Times New Roman"/>
              </a:rPr>
              <a:t>perioperatif</a:t>
            </a:r>
            <a:r>
              <a:rPr lang="tr-TR" sz="2800" i="1" dirty="0">
                <a:latin typeface="Times New Roman"/>
                <a:cs typeface="Times New Roman"/>
              </a:rPr>
              <a:t> yaklaşım nedir</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327331" y="1896773"/>
            <a:ext cx="8489337" cy="3499612"/>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tr-TR" dirty="0" smtClean="0">
                <a:solidFill>
                  <a:schemeClr val="tx1"/>
                </a:solidFill>
                <a:latin typeface="Times New Roman"/>
                <a:cs typeface="Times New Roman"/>
              </a:rPr>
              <a:t>Ameliyat </a:t>
            </a:r>
            <a:r>
              <a:rPr lang="tr-TR" dirty="0">
                <a:solidFill>
                  <a:schemeClr val="tx1"/>
                </a:solidFill>
                <a:latin typeface="Times New Roman"/>
                <a:cs typeface="Times New Roman"/>
              </a:rPr>
              <a:t>öncesi onam </a:t>
            </a:r>
            <a:r>
              <a:rPr lang="tr-TR" dirty="0" smtClean="0">
                <a:solidFill>
                  <a:schemeClr val="tx1"/>
                </a:solidFill>
                <a:latin typeface="Times New Roman"/>
                <a:cs typeface="Times New Roman"/>
              </a:rPr>
              <a:t>sürecinde;</a:t>
            </a:r>
          </a:p>
          <a:p>
            <a:pPr lvl="1"/>
            <a:r>
              <a:rPr lang="tr-TR" dirty="0" smtClean="0">
                <a:solidFill>
                  <a:schemeClr val="tx1"/>
                </a:solidFill>
                <a:latin typeface="Times New Roman"/>
                <a:cs typeface="Times New Roman"/>
              </a:rPr>
              <a:t> </a:t>
            </a:r>
            <a:r>
              <a:rPr lang="tr-TR" dirty="0">
                <a:solidFill>
                  <a:schemeClr val="tx1"/>
                </a:solidFill>
                <a:latin typeface="Times New Roman"/>
                <a:cs typeface="Times New Roman"/>
              </a:rPr>
              <a:t>geçici veya kalıcı potansiyel sinir hasarı ve klinik karşılığı </a:t>
            </a:r>
            <a:r>
              <a:rPr lang="tr-TR" sz="2400" dirty="0">
                <a:solidFill>
                  <a:schemeClr val="tx1"/>
                </a:solidFill>
                <a:latin typeface="Times New Roman"/>
                <a:cs typeface="Times New Roman"/>
              </a:rPr>
              <a:t>(ses değişikliği, yutmada zorluk, </a:t>
            </a:r>
            <a:r>
              <a:rPr lang="tr-TR" sz="2400" dirty="0" err="1">
                <a:solidFill>
                  <a:srgbClr val="000000"/>
                </a:solidFill>
                <a:latin typeface="Times New Roman"/>
                <a:cs typeface="Times New Roman"/>
              </a:rPr>
              <a:t>aspirasyon</a:t>
            </a:r>
            <a:r>
              <a:rPr lang="tr-TR" sz="2400" dirty="0">
                <a:solidFill>
                  <a:srgbClr val="000000"/>
                </a:solidFill>
                <a:latin typeface="Times New Roman"/>
                <a:cs typeface="Times New Roman"/>
              </a:rPr>
              <a:t> ve </a:t>
            </a:r>
            <a:r>
              <a:rPr lang="tr-TR" sz="2400" dirty="0" err="1">
                <a:solidFill>
                  <a:schemeClr val="tx1"/>
                </a:solidFill>
                <a:latin typeface="Times New Roman"/>
                <a:cs typeface="Times New Roman"/>
              </a:rPr>
              <a:t>trakeostomi</a:t>
            </a:r>
            <a:r>
              <a:rPr lang="tr-TR" sz="2400" dirty="0">
                <a:solidFill>
                  <a:schemeClr val="tx1"/>
                </a:solidFill>
                <a:latin typeface="Times New Roman"/>
                <a:cs typeface="Times New Roman"/>
              </a:rPr>
              <a:t> riski</a:t>
            </a:r>
            <a:r>
              <a:rPr lang="tr-TR" sz="2400" dirty="0" smtClean="0">
                <a:solidFill>
                  <a:schemeClr val="tx1"/>
                </a:solidFill>
                <a:latin typeface="Times New Roman"/>
                <a:cs typeface="Times New Roman"/>
              </a:rPr>
              <a:t>)</a:t>
            </a:r>
          </a:p>
          <a:p>
            <a:pPr lvl="1"/>
            <a:r>
              <a:rPr lang="tr-TR" dirty="0" err="1" smtClean="0">
                <a:solidFill>
                  <a:schemeClr val="tx1"/>
                </a:solidFill>
                <a:latin typeface="Times New Roman"/>
                <a:cs typeface="Times New Roman"/>
              </a:rPr>
              <a:t>hipoparatiroidi</a:t>
            </a:r>
            <a:r>
              <a:rPr lang="tr-TR" dirty="0" smtClean="0">
                <a:solidFill>
                  <a:schemeClr val="tx1"/>
                </a:solidFill>
                <a:latin typeface="Times New Roman"/>
                <a:cs typeface="Times New Roman"/>
              </a:rPr>
              <a:t> </a:t>
            </a:r>
          </a:p>
          <a:p>
            <a:pPr lvl="1"/>
            <a:r>
              <a:rPr lang="tr-TR" dirty="0" smtClean="0">
                <a:solidFill>
                  <a:schemeClr val="tx1"/>
                </a:solidFill>
                <a:latin typeface="Times New Roman"/>
                <a:cs typeface="Times New Roman"/>
              </a:rPr>
              <a:t>kanama </a:t>
            </a:r>
          </a:p>
          <a:p>
            <a:pPr lvl="1"/>
            <a:r>
              <a:rPr lang="tr-TR" dirty="0" smtClean="0">
                <a:solidFill>
                  <a:schemeClr val="tx1"/>
                </a:solidFill>
                <a:latin typeface="Times New Roman"/>
                <a:cs typeface="Times New Roman"/>
              </a:rPr>
              <a:t>yara izi</a:t>
            </a:r>
          </a:p>
          <a:p>
            <a:pPr lvl="1"/>
            <a:r>
              <a:rPr lang="tr-TR" dirty="0" smtClean="0">
                <a:solidFill>
                  <a:schemeClr val="tx1"/>
                </a:solidFill>
                <a:latin typeface="Times New Roman"/>
                <a:cs typeface="Times New Roman"/>
              </a:rPr>
              <a:t>hastalık </a:t>
            </a:r>
            <a:r>
              <a:rPr lang="tr-TR" dirty="0" err="1" smtClean="0">
                <a:solidFill>
                  <a:schemeClr val="tx1"/>
                </a:solidFill>
                <a:latin typeface="Times New Roman"/>
                <a:cs typeface="Times New Roman"/>
              </a:rPr>
              <a:t>nüksü</a:t>
            </a:r>
            <a:endParaRPr lang="tr-TR" dirty="0" smtClean="0">
              <a:solidFill>
                <a:schemeClr val="tx1"/>
              </a:solidFill>
              <a:latin typeface="Times New Roman"/>
              <a:cs typeface="Times New Roman"/>
            </a:endParaRPr>
          </a:p>
          <a:p>
            <a:pPr lvl="1"/>
            <a:r>
              <a:rPr lang="tr-TR" dirty="0" smtClean="0">
                <a:solidFill>
                  <a:schemeClr val="tx1"/>
                </a:solidFill>
                <a:latin typeface="Times New Roman"/>
                <a:cs typeface="Times New Roman"/>
              </a:rPr>
              <a:t>post</a:t>
            </a:r>
            <a:r>
              <a:rPr lang="tr-TR" dirty="0">
                <a:solidFill>
                  <a:schemeClr val="tx1"/>
                </a:solidFill>
                <a:latin typeface="Times New Roman"/>
                <a:cs typeface="Times New Roman"/>
              </a:rPr>
              <a:t>-</a:t>
            </a:r>
            <a:r>
              <a:rPr lang="tr-TR" dirty="0" err="1">
                <a:solidFill>
                  <a:schemeClr val="tx1"/>
                </a:solidFill>
                <a:latin typeface="Times New Roman"/>
                <a:cs typeface="Times New Roman"/>
              </a:rPr>
              <a:t>operatif</a:t>
            </a:r>
            <a:r>
              <a:rPr lang="tr-TR" dirty="0">
                <a:solidFill>
                  <a:schemeClr val="tx1"/>
                </a:solidFill>
                <a:latin typeface="Times New Roman"/>
                <a:cs typeface="Times New Roman"/>
              </a:rPr>
              <a:t> ilave tedavi </a:t>
            </a:r>
            <a:r>
              <a:rPr lang="tr-TR" dirty="0" smtClean="0">
                <a:solidFill>
                  <a:schemeClr val="tx1"/>
                </a:solidFill>
                <a:latin typeface="Times New Roman"/>
                <a:cs typeface="Times New Roman"/>
              </a:rPr>
              <a:t>gerekliliği </a:t>
            </a:r>
          </a:p>
          <a:p>
            <a:pPr lvl="1"/>
            <a:r>
              <a:rPr lang="tr-TR" dirty="0" err="1" smtClean="0">
                <a:solidFill>
                  <a:schemeClr val="tx1"/>
                </a:solidFill>
                <a:latin typeface="Times New Roman"/>
                <a:cs typeface="Times New Roman"/>
              </a:rPr>
              <a:t>tiroid</a:t>
            </a:r>
            <a:r>
              <a:rPr lang="tr-TR" dirty="0" smtClean="0">
                <a:solidFill>
                  <a:schemeClr val="tx1"/>
                </a:solidFill>
                <a:latin typeface="Times New Roman"/>
                <a:cs typeface="Times New Roman"/>
              </a:rPr>
              <a:t> </a:t>
            </a:r>
            <a:r>
              <a:rPr lang="tr-TR" dirty="0">
                <a:solidFill>
                  <a:schemeClr val="tx1"/>
                </a:solidFill>
                <a:latin typeface="Times New Roman"/>
                <a:cs typeface="Times New Roman"/>
              </a:rPr>
              <a:t>hormon </a:t>
            </a:r>
            <a:r>
              <a:rPr lang="tr-TR" dirty="0" smtClean="0">
                <a:solidFill>
                  <a:schemeClr val="tx1"/>
                </a:solidFill>
                <a:latin typeface="Times New Roman"/>
                <a:cs typeface="Times New Roman"/>
              </a:rPr>
              <a:t>ihtiyacı</a:t>
            </a:r>
          </a:p>
          <a:p>
            <a:pPr lvl="1"/>
            <a:r>
              <a:rPr lang="tr-TR" dirty="0" err="1" smtClean="0">
                <a:solidFill>
                  <a:srgbClr val="000000"/>
                </a:solidFill>
                <a:latin typeface="Times New Roman"/>
                <a:cs typeface="Times New Roman"/>
              </a:rPr>
              <a:t>tiroid</a:t>
            </a:r>
            <a:r>
              <a:rPr lang="tr-TR" dirty="0" smtClean="0">
                <a:solidFill>
                  <a:srgbClr val="000000"/>
                </a:solidFill>
                <a:latin typeface="Times New Roman"/>
                <a:cs typeface="Times New Roman"/>
              </a:rPr>
              <a:t> </a:t>
            </a:r>
            <a:r>
              <a:rPr lang="tr-TR" dirty="0">
                <a:solidFill>
                  <a:srgbClr val="000000"/>
                </a:solidFill>
                <a:latin typeface="Times New Roman"/>
                <a:cs typeface="Times New Roman"/>
              </a:rPr>
              <a:t>fonksiyon test takibi </a:t>
            </a:r>
            <a:r>
              <a:rPr lang="tr-TR" dirty="0" smtClean="0">
                <a:solidFill>
                  <a:srgbClr val="000000"/>
                </a:solidFill>
                <a:latin typeface="Times New Roman"/>
                <a:cs typeface="Times New Roman"/>
              </a:rPr>
              <a:t>			mutlaka konuşulmalıdır.</a:t>
            </a:r>
          </a:p>
        </p:txBody>
      </p:sp>
      <p:sp>
        <p:nvSpPr>
          <p:cNvPr id="4" name="Title 1"/>
          <p:cNvSpPr txBox="1">
            <a:spLocks/>
          </p:cNvSpPr>
          <p:nvPr/>
        </p:nvSpPr>
        <p:spPr>
          <a:xfrm>
            <a:off x="457200" y="92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i="1" dirty="0" smtClean="0">
                <a:latin typeface="Times New Roman"/>
                <a:cs typeface="Times New Roman"/>
              </a:rPr>
              <a:t>[B 11] </a:t>
            </a:r>
            <a:r>
              <a:rPr lang="tr-TR" sz="2800" i="1" dirty="0" err="1" smtClean="0">
                <a:latin typeface="Times New Roman"/>
                <a:cs typeface="Times New Roman"/>
              </a:rPr>
              <a:t>Preoperatif</a:t>
            </a:r>
            <a:r>
              <a:rPr lang="tr-TR" sz="2800" i="1" dirty="0" smtClean="0">
                <a:latin typeface="Times New Roman"/>
                <a:cs typeface="Times New Roman"/>
              </a:rPr>
              <a:t> iletişim</a:t>
            </a:r>
            <a:endParaRPr lang="en-US" sz="2800" dirty="0">
              <a:latin typeface="Times New Roman"/>
              <a:cs typeface="Times New Roman"/>
            </a:endParaRPr>
          </a:p>
        </p:txBody>
      </p:sp>
      <p:sp>
        <p:nvSpPr>
          <p:cNvPr id="5" name="TextBox 4"/>
          <p:cNvSpPr txBox="1"/>
          <p:nvPr/>
        </p:nvSpPr>
        <p:spPr>
          <a:xfrm>
            <a:off x="327331" y="5625711"/>
            <a:ext cx="8511362"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r>
              <a:rPr lang="tr-TR" sz="2400" dirty="0">
                <a:latin typeface="Times New Roman"/>
                <a:cs typeface="Times New Roman"/>
              </a:rPr>
              <a:t>B</a:t>
            </a:r>
            <a:r>
              <a:rPr lang="tr-TR" sz="2400" dirty="0" smtClean="0">
                <a:latin typeface="Times New Roman"/>
                <a:cs typeface="Times New Roman"/>
              </a:rPr>
              <a:t>u konuşma, ameliyatı </a:t>
            </a:r>
            <a:r>
              <a:rPr lang="tr-TR" sz="2400" dirty="0">
                <a:latin typeface="Times New Roman"/>
                <a:cs typeface="Times New Roman"/>
              </a:rPr>
              <a:t>yapacak cerrahın bireysel komplikasyon oranlarını da içermelidir. </a:t>
            </a:r>
          </a:p>
        </p:txBody>
      </p:sp>
    </p:spTree>
    <p:extLst>
      <p:ext uri="{BB962C8B-B14F-4D97-AF65-F5344CB8AC3E}">
        <p14:creationId xmlns:p14="http://schemas.microsoft.com/office/powerpoint/2010/main" val="259904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latin typeface="Times New Roman"/>
                <a:cs typeface="Times New Roman"/>
              </a:rPr>
              <a:t>Yöntem</a:t>
            </a:r>
            <a:endParaRPr lang="en-US" dirty="0">
              <a:latin typeface="Times New Roman"/>
              <a:cs typeface="Times New Roman"/>
            </a:endParaRPr>
          </a:p>
        </p:txBody>
      </p:sp>
      <p:sp>
        <p:nvSpPr>
          <p:cNvPr id="3" name="Content Placeholder 2"/>
          <p:cNvSpPr>
            <a:spLocks noGrp="1"/>
          </p:cNvSpPr>
          <p:nvPr>
            <p:ph idx="1"/>
          </p:nvPr>
        </p:nvSpPr>
        <p:spPr/>
        <p:txBody>
          <a:bodyPr/>
          <a:lstStyle/>
          <a:p>
            <a:r>
              <a:rPr lang="tr-TR" i="1" dirty="0" smtClean="0">
                <a:latin typeface="Times New Roman"/>
                <a:cs typeface="Times New Roman"/>
              </a:rPr>
              <a:t>Temelde</a:t>
            </a:r>
            <a:r>
              <a:rPr lang="tr-TR" i="1" dirty="0" smtClean="0">
                <a:latin typeface="Times New Roman"/>
                <a:cs typeface="Times New Roman"/>
                <a:sym typeface="Wingdings"/>
              </a:rPr>
              <a:t> </a:t>
            </a:r>
            <a:r>
              <a:rPr lang="tr-TR" i="1" dirty="0" err="1" smtClean="0">
                <a:latin typeface="Times New Roman"/>
                <a:cs typeface="Times New Roman"/>
              </a:rPr>
              <a:t>Americal</a:t>
            </a:r>
            <a:r>
              <a:rPr lang="tr-TR" i="1" dirty="0" smtClean="0">
                <a:latin typeface="Times New Roman"/>
                <a:cs typeface="Times New Roman"/>
              </a:rPr>
              <a:t> </a:t>
            </a:r>
            <a:r>
              <a:rPr lang="tr-TR" i="1" dirty="0" err="1">
                <a:latin typeface="Times New Roman"/>
                <a:cs typeface="Times New Roman"/>
              </a:rPr>
              <a:t>College</a:t>
            </a:r>
            <a:r>
              <a:rPr lang="tr-TR" i="1" dirty="0">
                <a:latin typeface="Times New Roman"/>
                <a:cs typeface="Times New Roman"/>
              </a:rPr>
              <a:t> of </a:t>
            </a:r>
            <a:r>
              <a:rPr lang="tr-TR" i="1" dirty="0" err="1">
                <a:latin typeface="Times New Roman"/>
                <a:cs typeface="Times New Roman"/>
              </a:rPr>
              <a:t>Physicians</a:t>
            </a:r>
            <a:r>
              <a:rPr lang="tr-TR" i="1" dirty="0">
                <a:latin typeface="Times New Roman"/>
                <a:cs typeface="Times New Roman"/>
              </a:rPr>
              <a:t>’ (ACP) Derecelendirme </a:t>
            </a:r>
            <a:r>
              <a:rPr lang="tr-TR" i="1" dirty="0" smtClean="0">
                <a:latin typeface="Times New Roman"/>
                <a:cs typeface="Times New Roman"/>
              </a:rPr>
              <a:t>Sistemi</a:t>
            </a:r>
          </a:p>
          <a:p>
            <a:pPr marL="0" indent="0">
              <a:buNone/>
            </a:pPr>
            <a:r>
              <a:rPr lang="tr-TR" dirty="0" smtClean="0">
                <a:latin typeface="Times New Roman"/>
                <a:cs typeface="Times New Roman"/>
              </a:rPr>
              <a:t> </a:t>
            </a:r>
          </a:p>
          <a:p>
            <a:r>
              <a:rPr lang="tr-TR" dirty="0">
                <a:latin typeface="Times New Roman"/>
                <a:cs typeface="Times New Roman"/>
              </a:rPr>
              <a:t>ATA kılavuzuna özel yeni test değerlendirme sistemleri </a:t>
            </a:r>
            <a:endParaRPr lang="en-US" dirty="0">
              <a:latin typeface="Times New Roman"/>
              <a:cs typeface="Times New Roman"/>
            </a:endParaRPr>
          </a:p>
        </p:txBody>
      </p:sp>
    </p:spTree>
    <p:extLst>
      <p:ext uri="{BB962C8B-B14F-4D97-AF65-F5344CB8AC3E}">
        <p14:creationId xmlns:p14="http://schemas.microsoft.com/office/powerpoint/2010/main" val="42840426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i="1" dirty="0" smtClean="0">
                <a:latin typeface="Times New Roman"/>
                <a:cs typeface="Times New Roman"/>
              </a:rPr>
              <a:t>[B 10] Ses </a:t>
            </a:r>
            <a:r>
              <a:rPr lang="tr-TR" sz="2800" i="1" dirty="0">
                <a:latin typeface="Times New Roman"/>
                <a:cs typeface="Times New Roman"/>
              </a:rPr>
              <a:t>ve </a:t>
            </a:r>
            <a:r>
              <a:rPr lang="tr-TR" sz="2800" i="1" dirty="0" err="1">
                <a:latin typeface="Times New Roman"/>
                <a:cs typeface="Times New Roman"/>
              </a:rPr>
              <a:t>paratiroid</a:t>
            </a:r>
            <a:r>
              <a:rPr lang="tr-TR" sz="2800" i="1" dirty="0">
                <a:latin typeface="Times New Roman"/>
                <a:cs typeface="Times New Roman"/>
              </a:rPr>
              <a:t> konularındaki uygun </a:t>
            </a:r>
            <a:r>
              <a:rPr lang="tr-TR" sz="2800" i="1" dirty="0" err="1">
                <a:latin typeface="Times New Roman"/>
                <a:cs typeface="Times New Roman"/>
              </a:rPr>
              <a:t>perioperatif</a:t>
            </a:r>
            <a:r>
              <a:rPr lang="tr-TR" sz="2800" i="1" dirty="0">
                <a:latin typeface="Times New Roman"/>
                <a:cs typeface="Times New Roman"/>
              </a:rPr>
              <a:t> yaklaşım nedir</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327332" y="1904722"/>
            <a:ext cx="8489337" cy="2507967"/>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0" indent="0">
              <a:buNone/>
            </a:pPr>
            <a:r>
              <a:rPr lang="en-US" b="1" dirty="0">
                <a:latin typeface="Times New Roman"/>
                <a:cs typeface="Times New Roman"/>
              </a:rPr>
              <a:t>ÖNERİ 40 </a:t>
            </a:r>
            <a:endParaRPr lang="tr-TR" dirty="0">
              <a:solidFill>
                <a:schemeClr val="tx1"/>
              </a:solidFill>
              <a:latin typeface="Times New Roman"/>
              <a:cs typeface="Times New Roman"/>
            </a:endParaRPr>
          </a:p>
          <a:p>
            <a:r>
              <a:rPr lang="en-US" i="1" dirty="0" err="1">
                <a:solidFill>
                  <a:schemeClr val="tx1"/>
                </a:solidFill>
                <a:latin typeface="Times New Roman"/>
                <a:cs typeface="Times New Roman"/>
              </a:rPr>
              <a:t>Tiroid</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cerrahisi</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yapılacak</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olan</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tüm</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hastalarda</a:t>
            </a:r>
            <a:r>
              <a:rPr lang="en-US" i="1" dirty="0">
                <a:solidFill>
                  <a:schemeClr val="tx1"/>
                </a:solidFill>
                <a:latin typeface="Times New Roman"/>
                <a:cs typeface="Times New Roman"/>
              </a:rPr>
              <a:t>, </a:t>
            </a:r>
            <a:r>
              <a:rPr lang="tr-TR" i="1" dirty="0" smtClean="0">
                <a:solidFill>
                  <a:schemeClr val="tx1"/>
                </a:solidFill>
                <a:latin typeface="Times New Roman"/>
                <a:cs typeface="Times New Roman"/>
              </a:rPr>
              <a:t>ameliyat</a:t>
            </a:r>
            <a:r>
              <a:rPr lang="en-US" i="1" dirty="0" smtClean="0">
                <a:solidFill>
                  <a:schemeClr val="tx1"/>
                </a:solidFill>
                <a:latin typeface="Times New Roman"/>
                <a:cs typeface="Times New Roman"/>
              </a:rPr>
              <a:t> </a:t>
            </a:r>
            <a:r>
              <a:rPr lang="en-US" i="1" dirty="0" err="1">
                <a:solidFill>
                  <a:schemeClr val="tx1"/>
                </a:solidFill>
                <a:latin typeface="Times New Roman"/>
                <a:cs typeface="Times New Roman"/>
              </a:rPr>
              <a:t>öncesi</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fizik</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muayenenin</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bir</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parçası</a:t>
            </a:r>
            <a:r>
              <a:rPr lang="en-US" i="1" dirty="0">
                <a:solidFill>
                  <a:schemeClr val="tx1"/>
                </a:solidFill>
                <a:latin typeface="Times New Roman"/>
                <a:cs typeface="Times New Roman"/>
              </a:rPr>
              <a:t> </a:t>
            </a:r>
            <a:r>
              <a:rPr lang="en-US" i="1" dirty="0" err="1">
                <a:latin typeface="Times New Roman"/>
                <a:cs typeface="Times New Roman"/>
              </a:rPr>
              <a:t>olarak</a:t>
            </a:r>
            <a:r>
              <a:rPr lang="en-US" i="1" dirty="0">
                <a:latin typeface="Times New Roman"/>
                <a:cs typeface="Times New Roman"/>
              </a:rPr>
              <a:t> </a:t>
            </a:r>
            <a:r>
              <a:rPr lang="en-US" i="1" dirty="0" err="1">
                <a:latin typeface="Times New Roman"/>
                <a:cs typeface="Times New Roman"/>
              </a:rPr>
              <a:t>ses</a:t>
            </a:r>
            <a:r>
              <a:rPr lang="en-US" i="1" dirty="0">
                <a:latin typeface="Times New Roman"/>
                <a:cs typeface="Times New Roman"/>
              </a:rPr>
              <a:t> </a:t>
            </a:r>
            <a:r>
              <a:rPr lang="en-US" i="1" dirty="0" err="1">
                <a:latin typeface="Times New Roman"/>
                <a:cs typeface="Times New Roman"/>
              </a:rPr>
              <a:t>değerlendirmesi</a:t>
            </a:r>
            <a:r>
              <a:rPr lang="en-US" i="1" dirty="0">
                <a:latin typeface="Times New Roman"/>
                <a:cs typeface="Times New Roman"/>
              </a:rPr>
              <a:t> </a:t>
            </a:r>
            <a:r>
              <a:rPr lang="en-US" i="1" dirty="0" err="1">
                <a:latin typeface="Times New Roman"/>
                <a:cs typeface="Times New Roman"/>
              </a:rPr>
              <a:t>mutlaka</a:t>
            </a:r>
            <a:r>
              <a:rPr lang="en-US" i="1" dirty="0">
                <a:latin typeface="Times New Roman"/>
                <a:cs typeface="Times New Roman"/>
              </a:rPr>
              <a:t> </a:t>
            </a:r>
            <a:r>
              <a:rPr lang="en-US" i="1" dirty="0" err="1">
                <a:latin typeface="Times New Roman"/>
                <a:cs typeface="Times New Roman"/>
              </a:rPr>
              <a:t>yapılmalıdır</a:t>
            </a:r>
            <a:r>
              <a:rPr lang="en-US" i="1" dirty="0">
                <a:latin typeface="Times New Roman"/>
                <a:cs typeface="Times New Roman"/>
              </a:rPr>
              <a:t>. </a:t>
            </a:r>
            <a:r>
              <a:rPr lang="en-US" i="1" dirty="0" err="1">
                <a:latin typeface="Times New Roman"/>
                <a:cs typeface="Times New Roman"/>
              </a:rPr>
              <a:t>Hastanın</a:t>
            </a:r>
            <a:r>
              <a:rPr lang="en-US" i="1" dirty="0">
                <a:latin typeface="Times New Roman"/>
                <a:cs typeface="Times New Roman"/>
              </a:rPr>
              <a:t> </a:t>
            </a:r>
            <a:r>
              <a:rPr lang="en-US" i="1" dirty="0" err="1">
                <a:latin typeface="Times New Roman"/>
                <a:cs typeface="Times New Roman"/>
              </a:rPr>
              <a:t>sesindeki</a:t>
            </a:r>
            <a:r>
              <a:rPr lang="en-US" i="1" dirty="0">
                <a:latin typeface="Times New Roman"/>
                <a:cs typeface="Times New Roman"/>
              </a:rPr>
              <a:t> </a:t>
            </a:r>
            <a:r>
              <a:rPr lang="en-US" i="1" dirty="0" err="1">
                <a:latin typeface="Times New Roman"/>
                <a:cs typeface="Times New Roman"/>
              </a:rPr>
              <a:t>değişmelerle</a:t>
            </a:r>
            <a:r>
              <a:rPr lang="en-US" i="1" dirty="0">
                <a:latin typeface="Times New Roman"/>
                <a:cs typeface="Times New Roman"/>
              </a:rPr>
              <a:t> </a:t>
            </a:r>
            <a:r>
              <a:rPr lang="en-US" i="1" dirty="0" err="1">
                <a:latin typeface="Times New Roman"/>
                <a:cs typeface="Times New Roman"/>
              </a:rPr>
              <a:t>ilgili</a:t>
            </a:r>
            <a:r>
              <a:rPr lang="en-US" i="1" dirty="0">
                <a:latin typeface="Times New Roman"/>
                <a:cs typeface="Times New Roman"/>
              </a:rPr>
              <a:t> </a:t>
            </a:r>
            <a:r>
              <a:rPr lang="en-US" i="1" dirty="0" err="1">
                <a:latin typeface="Times New Roman"/>
                <a:cs typeface="Times New Roman"/>
              </a:rPr>
              <a:t>şikayetleriyle</a:t>
            </a:r>
            <a:r>
              <a:rPr lang="en-US" i="1" dirty="0">
                <a:latin typeface="Times New Roman"/>
                <a:cs typeface="Times New Roman"/>
              </a:rPr>
              <a:t> </a:t>
            </a:r>
            <a:r>
              <a:rPr lang="en-US" i="1" dirty="0" err="1">
                <a:latin typeface="Times New Roman"/>
                <a:cs typeface="Times New Roman"/>
              </a:rPr>
              <a:t>birlikte</a:t>
            </a:r>
            <a:r>
              <a:rPr lang="en-US" i="1" dirty="0">
                <a:latin typeface="Times New Roman"/>
                <a:cs typeface="Times New Roman"/>
              </a:rPr>
              <a:t> </a:t>
            </a:r>
            <a:r>
              <a:rPr lang="en-US" i="1" dirty="0" err="1">
                <a:latin typeface="Times New Roman"/>
                <a:cs typeface="Times New Roman"/>
              </a:rPr>
              <a:t>hekimin</a:t>
            </a:r>
            <a:r>
              <a:rPr lang="en-US" i="1" dirty="0">
                <a:latin typeface="Times New Roman"/>
                <a:cs typeface="Times New Roman"/>
              </a:rPr>
              <a:t> </a:t>
            </a:r>
            <a:r>
              <a:rPr lang="en-US" i="1" dirty="0" err="1">
                <a:latin typeface="Times New Roman"/>
                <a:cs typeface="Times New Roman"/>
              </a:rPr>
              <a:t>kendi</a:t>
            </a:r>
            <a:r>
              <a:rPr lang="en-US" i="1" dirty="0">
                <a:latin typeface="Times New Roman"/>
                <a:cs typeface="Times New Roman"/>
              </a:rPr>
              <a:t> </a:t>
            </a:r>
            <a:r>
              <a:rPr lang="en-US" i="1" dirty="0" err="1">
                <a:latin typeface="Times New Roman"/>
                <a:cs typeface="Times New Roman"/>
              </a:rPr>
              <a:t>değerlendirmesi</a:t>
            </a:r>
            <a:r>
              <a:rPr lang="en-US" i="1" dirty="0">
                <a:latin typeface="Times New Roman"/>
                <a:cs typeface="Times New Roman"/>
              </a:rPr>
              <a:t> de not </a:t>
            </a:r>
            <a:r>
              <a:rPr lang="en-US" i="1" dirty="0" err="1">
                <a:latin typeface="Times New Roman"/>
                <a:cs typeface="Times New Roman"/>
              </a:rPr>
              <a:t>edilmelidir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 </a:t>
            </a:r>
            <a:endParaRPr lang="tr-TR" i="1" dirty="0">
              <a:solidFill>
                <a:srgbClr val="FF0000"/>
              </a:solidFill>
              <a:effectLst/>
              <a:latin typeface="Times New Roman"/>
              <a:cs typeface="Times New Roman"/>
            </a:endParaRPr>
          </a:p>
        </p:txBody>
      </p:sp>
      <p:sp>
        <p:nvSpPr>
          <p:cNvPr id="4" name="Title 1"/>
          <p:cNvSpPr txBox="1">
            <a:spLocks/>
          </p:cNvSpPr>
          <p:nvPr/>
        </p:nvSpPr>
        <p:spPr>
          <a:xfrm>
            <a:off x="457200" y="92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a:latin typeface="Times New Roman"/>
                <a:cs typeface="Times New Roman"/>
              </a:rPr>
              <a:t>[B12] </a:t>
            </a:r>
            <a:r>
              <a:rPr lang="en-US" sz="2800" i="1" dirty="0" err="1">
                <a:latin typeface="Times New Roman"/>
                <a:cs typeface="Times New Roman"/>
              </a:rPr>
              <a:t>Preoperatif</a:t>
            </a:r>
            <a:r>
              <a:rPr lang="en-US" sz="2800" i="1" dirty="0">
                <a:latin typeface="Times New Roman"/>
                <a:cs typeface="Times New Roman"/>
              </a:rPr>
              <a:t> </a:t>
            </a:r>
            <a:r>
              <a:rPr lang="en-US" sz="2800" i="1" dirty="0" err="1">
                <a:latin typeface="Times New Roman"/>
                <a:cs typeface="Times New Roman"/>
              </a:rPr>
              <a:t>ses</a:t>
            </a:r>
            <a:r>
              <a:rPr lang="en-US" sz="2800" i="1" dirty="0">
                <a:latin typeface="Times New Roman"/>
                <a:cs typeface="Times New Roman"/>
              </a:rPr>
              <a:t> </a:t>
            </a:r>
            <a:r>
              <a:rPr lang="en-US" sz="2800" i="1" dirty="0" err="1">
                <a:latin typeface="Times New Roman"/>
                <a:cs typeface="Times New Roman"/>
              </a:rPr>
              <a:t>değerlendirilmesi</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19059291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i="1" dirty="0" smtClean="0">
                <a:latin typeface="Times New Roman"/>
                <a:cs typeface="Times New Roman"/>
              </a:rPr>
              <a:t>[B 10] Ses </a:t>
            </a:r>
            <a:r>
              <a:rPr lang="tr-TR" sz="2800" i="1" dirty="0">
                <a:latin typeface="Times New Roman"/>
                <a:cs typeface="Times New Roman"/>
              </a:rPr>
              <a:t>ve </a:t>
            </a:r>
            <a:r>
              <a:rPr lang="tr-TR" sz="2800" i="1" dirty="0" err="1">
                <a:latin typeface="Times New Roman"/>
                <a:cs typeface="Times New Roman"/>
              </a:rPr>
              <a:t>paratiroid</a:t>
            </a:r>
            <a:r>
              <a:rPr lang="tr-TR" sz="2800" i="1" dirty="0">
                <a:latin typeface="Times New Roman"/>
                <a:cs typeface="Times New Roman"/>
              </a:rPr>
              <a:t> konularındaki uygun </a:t>
            </a:r>
            <a:r>
              <a:rPr lang="tr-TR" sz="2800" i="1" dirty="0" err="1">
                <a:latin typeface="Times New Roman"/>
                <a:cs typeface="Times New Roman"/>
              </a:rPr>
              <a:t>perioperatif</a:t>
            </a:r>
            <a:r>
              <a:rPr lang="tr-TR" sz="2800" i="1" dirty="0">
                <a:latin typeface="Times New Roman"/>
                <a:cs typeface="Times New Roman"/>
              </a:rPr>
              <a:t> yaklaşım nedir</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327331" y="1904723"/>
            <a:ext cx="8489337" cy="1696136"/>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pPr marL="0" indent="0">
              <a:buNone/>
            </a:pPr>
            <a:r>
              <a:rPr lang="tr-TR" dirty="0" err="1">
                <a:latin typeface="Times New Roman"/>
                <a:cs typeface="Times New Roman"/>
              </a:rPr>
              <a:t>Preoperatif</a:t>
            </a:r>
            <a:r>
              <a:rPr lang="tr-TR" dirty="0">
                <a:latin typeface="Times New Roman"/>
                <a:cs typeface="Times New Roman"/>
              </a:rPr>
              <a:t> ses değerlendirilmesinde hastanın ses anormalliği/değişiklikleri ile ilgili sorulara verdiği </a:t>
            </a:r>
            <a:r>
              <a:rPr lang="tr-TR" dirty="0" err="1">
                <a:latin typeface="Times New Roman"/>
                <a:cs typeface="Times New Roman"/>
              </a:rPr>
              <a:t>subjektif</a:t>
            </a:r>
            <a:r>
              <a:rPr lang="tr-TR" dirty="0">
                <a:latin typeface="Times New Roman"/>
                <a:cs typeface="Times New Roman"/>
              </a:rPr>
              <a:t> cevaplara ek olarak hekimin objektif değerlendirmesi için </a:t>
            </a:r>
            <a:r>
              <a:rPr lang="tr-TR" dirty="0" smtClean="0">
                <a:latin typeface="Times New Roman"/>
                <a:cs typeface="Times New Roman"/>
              </a:rPr>
              <a:t>tablodaki kriterler </a:t>
            </a:r>
            <a:r>
              <a:rPr lang="tr-TR" dirty="0">
                <a:latin typeface="Times New Roman"/>
                <a:cs typeface="Times New Roman"/>
              </a:rPr>
              <a:t>göz önünde </a:t>
            </a:r>
            <a:r>
              <a:rPr lang="tr-TR" dirty="0" smtClean="0">
                <a:latin typeface="Times New Roman"/>
                <a:cs typeface="Times New Roman"/>
              </a:rPr>
              <a:t>bulundurulabilir:</a:t>
            </a:r>
            <a:endParaRPr lang="tr-TR" i="1" dirty="0">
              <a:solidFill>
                <a:srgbClr val="FF0000"/>
              </a:solidFill>
              <a:effectLst/>
              <a:latin typeface="Times New Roman"/>
              <a:cs typeface="Times New Roman"/>
            </a:endParaRPr>
          </a:p>
        </p:txBody>
      </p:sp>
      <p:sp>
        <p:nvSpPr>
          <p:cNvPr id="4" name="Title 1"/>
          <p:cNvSpPr txBox="1">
            <a:spLocks/>
          </p:cNvSpPr>
          <p:nvPr/>
        </p:nvSpPr>
        <p:spPr>
          <a:xfrm>
            <a:off x="457200" y="92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a:latin typeface="Times New Roman"/>
                <a:cs typeface="Times New Roman"/>
              </a:rPr>
              <a:t>[B12] </a:t>
            </a:r>
            <a:r>
              <a:rPr lang="en-US" sz="2800" i="1" dirty="0" err="1">
                <a:latin typeface="Times New Roman"/>
                <a:cs typeface="Times New Roman"/>
              </a:rPr>
              <a:t>Preoperatif</a:t>
            </a:r>
            <a:r>
              <a:rPr lang="en-US" sz="2800" i="1" dirty="0">
                <a:latin typeface="Times New Roman"/>
                <a:cs typeface="Times New Roman"/>
              </a:rPr>
              <a:t> </a:t>
            </a:r>
            <a:r>
              <a:rPr lang="en-US" sz="2800" i="1" dirty="0" err="1">
                <a:latin typeface="Times New Roman"/>
                <a:cs typeface="Times New Roman"/>
              </a:rPr>
              <a:t>ses</a:t>
            </a:r>
            <a:r>
              <a:rPr lang="en-US" sz="2800" i="1" dirty="0">
                <a:latin typeface="Times New Roman"/>
                <a:cs typeface="Times New Roman"/>
              </a:rPr>
              <a:t> </a:t>
            </a:r>
            <a:r>
              <a:rPr lang="en-US" sz="2800" i="1" dirty="0" err="1">
                <a:latin typeface="Times New Roman"/>
                <a:cs typeface="Times New Roman"/>
              </a:rPr>
              <a:t>değerlendirilmesi</a:t>
            </a:r>
            <a:r>
              <a:rPr lang="en-US" sz="2800" i="1" dirty="0">
                <a:latin typeface="Times New Roman"/>
                <a:cs typeface="Times New Roman"/>
              </a:rPr>
              <a:t> </a:t>
            </a:r>
            <a:endParaRPr lang="tr-TR" sz="2800" dirty="0">
              <a:effectLst/>
              <a:latin typeface="Times New Roman"/>
              <a:cs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287200851"/>
              </p:ext>
            </p:extLst>
          </p:nvPr>
        </p:nvGraphicFramePr>
        <p:xfrm>
          <a:off x="355577" y="3868195"/>
          <a:ext cx="8432846" cy="2744293"/>
        </p:xfrm>
        <a:graphic>
          <a:graphicData uri="http://schemas.openxmlformats.org/drawingml/2006/table">
            <a:tbl>
              <a:tblPr firstRow="1" bandRow="1">
                <a:tableStyleId>{616DA210-FB5B-4158-B5E0-FEB733F419BA}</a:tableStyleId>
              </a:tblPr>
              <a:tblGrid>
                <a:gridCol w="8432846">
                  <a:extLst>
                    <a:ext uri="{9D8B030D-6E8A-4147-A177-3AD203B41FA5}">
                      <a16:colId xmlns:a16="http://schemas.microsoft.com/office/drawing/2014/main" val="20000"/>
                    </a:ext>
                  </a:extLst>
                </a:gridCol>
              </a:tblGrid>
              <a:tr h="5777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u="none" dirty="0" err="1" smtClean="0">
                          <a:latin typeface="Times New Roman"/>
                          <a:cs typeface="Times New Roman"/>
                        </a:rPr>
                        <a:t>Laringeal</a:t>
                      </a:r>
                      <a:r>
                        <a:rPr lang="tr-TR" sz="1800" u="none" dirty="0" smtClean="0">
                          <a:latin typeface="Times New Roman"/>
                          <a:cs typeface="Times New Roman"/>
                        </a:rPr>
                        <a:t> sinir </a:t>
                      </a:r>
                      <a:r>
                        <a:rPr lang="tr-TR" sz="1800" u="none" dirty="0" err="1" smtClean="0">
                          <a:latin typeface="Times New Roman"/>
                          <a:cs typeface="Times New Roman"/>
                        </a:rPr>
                        <a:t>disfonksiyonu</a:t>
                      </a:r>
                      <a:r>
                        <a:rPr lang="tr-TR" sz="1800" u="none" dirty="0" smtClean="0">
                          <a:latin typeface="Times New Roman"/>
                          <a:cs typeface="Times New Roman"/>
                        </a:rPr>
                        <a:t> ile ilgili olabilecek </a:t>
                      </a:r>
                      <a:r>
                        <a:rPr lang="tr-TR" sz="1800" u="none" dirty="0" err="1" smtClean="0">
                          <a:latin typeface="Times New Roman"/>
                          <a:cs typeface="Times New Roman"/>
                        </a:rPr>
                        <a:t>preoperatif</a:t>
                      </a:r>
                      <a:r>
                        <a:rPr lang="tr-TR" sz="1800" u="none" dirty="0" smtClean="0">
                          <a:latin typeface="Times New Roman"/>
                          <a:cs typeface="Times New Roman"/>
                        </a:rPr>
                        <a:t> faktörler</a:t>
                      </a:r>
                    </a:p>
                  </a:txBody>
                  <a:tcPr/>
                </a:tc>
                <a:extLst>
                  <a:ext uri="{0D108BD9-81ED-4DB2-BD59-A6C34878D82A}">
                    <a16:rowId xmlns:a16="http://schemas.microsoft.com/office/drawing/2014/main" val="10000"/>
                  </a:ext>
                </a:extLst>
              </a:tr>
              <a:tr h="5914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u="sng" dirty="0" smtClean="0">
                          <a:latin typeface="Times New Roman"/>
                          <a:cs typeface="Times New Roman"/>
                        </a:rPr>
                        <a:t>Hikaye:</a:t>
                      </a:r>
                      <a:r>
                        <a:rPr lang="tr-TR" sz="1800" dirty="0" smtClean="0">
                          <a:latin typeface="Times New Roman"/>
                          <a:cs typeface="Times New Roman"/>
                        </a:rPr>
                        <a:t> Ses anomalisi, </a:t>
                      </a:r>
                      <a:r>
                        <a:rPr lang="tr-TR" sz="1800" dirty="0" err="1" smtClean="0">
                          <a:latin typeface="Times New Roman"/>
                          <a:cs typeface="Times New Roman"/>
                        </a:rPr>
                        <a:t>disfaji</a:t>
                      </a:r>
                      <a:r>
                        <a:rPr lang="tr-TR" sz="1800" dirty="0" smtClean="0">
                          <a:latin typeface="Times New Roman"/>
                          <a:cs typeface="Times New Roman"/>
                        </a:rPr>
                        <a:t>, hava yolu semptomları, </a:t>
                      </a:r>
                      <a:r>
                        <a:rPr lang="tr-TR" sz="1800" dirty="0" err="1" smtClean="0">
                          <a:latin typeface="Times New Roman"/>
                          <a:cs typeface="Times New Roman"/>
                        </a:rPr>
                        <a:t>hemoptizi</a:t>
                      </a:r>
                      <a:r>
                        <a:rPr lang="tr-TR" sz="1800" dirty="0" smtClean="0">
                          <a:latin typeface="Times New Roman"/>
                          <a:cs typeface="Times New Roman"/>
                        </a:rPr>
                        <a:t>, ağrı, hızlı </a:t>
                      </a:r>
                      <a:r>
                        <a:rPr lang="tr-TR" sz="1800" dirty="0" err="1" smtClean="0">
                          <a:latin typeface="Times New Roman"/>
                          <a:cs typeface="Times New Roman"/>
                        </a:rPr>
                        <a:t>progresyon</a:t>
                      </a:r>
                      <a:endParaRPr lang="tr-TR" sz="1800" dirty="0" smtClean="0">
                        <a:latin typeface="Times New Roman"/>
                        <a:cs typeface="Times New Roman"/>
                      </a:endParaRPr>
                    </a:p>
                  </a:txBody>
                  <a:tcPr>
                    <a:solidFill>
                      <a:schemeClr val="bg1">
                        <a:lumMod val="75000"/>
                      </a:schemeClr>
                    </a:solidFill>
                  </a:tcPr>
                </a:tc>
                <a:extLst>
                  <a:ext uri="{0D108BD9-81ED-4DB2-BD59-A6C34878D82A}">
                    <a16:rowId xmlns:a16="http://schemas.microsoft.com/office/drawing/2014/main" val="10001"/>
                  </a:ext>
                </a:extLst>
              </a:tr>
              <a:tr h="5777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u="sng" dirty="0" smtClean="0">
                          <a:latin typeface="Times New Roman"/>
                          <a:cs typeface="Times New Roman"/>
                        </a:rPr>
                        <a:t>Fizik Muayene:</a:t>
                      </a:r>
                      <a:r>
                        <a:rPr lang="tr-TR" sz="1800" dirty="0" smtClean="0">
                          <a:latin typeface="Times New Roman"/>
                          <a:cs typeface="Times New Roman"/>
                        </a:rPr>
                        <a:t> </a:t>
                      </a:r>
                      <a:r>
                        <a:rPr lang="tr-TR" sz="1800" dirty="0" err="1" smtClean="0">
                          <a:latin typeface="Times New Roman"/>
                          <a:cs typeface="Times New Roman"/>
                        </a:rPr>
                        <a:t>Larinks</a:t>
                      </a:r>
                      <a:r>
                        <a:rPr lang="tr-TR" sz="1800" dirty="0" smtClean="0">
                          <a:latin typeface="Times New Roman"/>
                          <a:cs typeface="Times New Roman"/>
                        </a:rPr>
                        <a:t> veya </a:t>
                      </a:r>
                      <a:r>
                        <a:rPr lang="tr-TR" sz="1800" dirty="0" err="1" smtClean="0">
                          <a:latin typeface="Times New Roman"/>
                          <a:cs typeface="Times New Roman"/>
                        </a:rPr>
                        <a:t>trakeayı</a:t>
                      </a:r>
                      <a:r>
                        <a:rPr lang="tr-TR" sz="1800" dirty="0" smtClean="0">
                          <a:latin typeface="Times New Roman"/>
                          <a:cs typeface="Times New Roman"/>
                        </a:rPr>
                        <a:t> tutmuş geniş, sert kitle</a:t>
                      </a:r>
                    </a:p>
                  </a:txBody>
                  <a:tcPr>
                    <a:solidFill>
                      <a:schemeClr val="bg1">
                        <a:lumMod val="75000"/>
                      </a:schemeClr>
                    </a:solidFill>
                  </a:tcPr>
                </a:tc>
                <a:extLst>
                  <a:ext uri="{0D108BD9-81ED-4DB2-BD59-A6C34878D82A}">
                    <a16:rowId xmlns:a16="http://schemas.microsoft.com/office/drawing/2014/main" val="10002"/>
                  </a:ext>
                </a:extLst>
              </a:tr>
              <a:tr h="9972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u="sng" dirty="0" smtClean="0">
                          <a:latin typeface="Times New Roman"/>
                          <a:cs typeface="Times New Roman"/>
                        </a:rPr>
                        <a:t>Görüntüleme:</a:t>
                      </a:r>
                      <a:r>
                        <a:rPr lang="tr-TR" sz="1800" dirty="0" smtClean="0">
                          <a:latin typeface="Times New Roman"/>
                          <a:cs typeface="Times New Roman"/>
                        </a:rPr>
                        <a:t> </a:t>
                      </a:r>
                      <a:r>
                        <a:rPr lang="tr-TR" sz="1800" dirty="0" err="1" smtClean="0">
                          <a:latin typeface="Times New Roman"/>
                          <a:cs typeface="Times New Roman"/>
                        </a:rPr>
                        <a:t>Tiroid</a:t>
                      </a:r>
                      <a:r>
                        <a:rPr lang="tr-TR" sz="1800" dirty="0" smtClean="0">
                          <a:latin typeface="Times New Roman"/>
                          <a:cs typeface="Times New Roman"/>
                        </a:rPr>
                        <a:t> lobunun arkasında uzanan kitle ve/veya </a:t>
                      </a:r>
                      <a:r>
                        <a:rPr lang="tr-TR" sz="1800" dirty="0" err="1" smtClean="0">
                          <a:latin typeface="Times New Roman"/>
                          <a:cs typeface="Times New Roman"/>
                        </a:rPr>
                        <a:t>trakeoözofageal</a:t>
                      </a:r>
                      <a:r>
                        <a:rPr lang="tr-TR" sz="1800" dirty="0" smtClean="0">
                          <a:latin typeface="Times New Roman"/>
                          <a:cs typeface="Times New Roman"/>
                        </a:rPr>
                        <a:t> </a:t>
                      </a:r>
                      <a:r>
                        <a:rPr lang="tr-TR" sz="1800" dirty="0" err="1" smtClean="0">
                          <a:latin typeface="Times New Roman"/>
                          <a:cs typeface="Times New Roman"/>
                        </a:rPr>
                        <a:t>infiltrasyon</a:t>
                      </a:r>
                      <a:r>
                        <a:rPr lang="tr-TR" sz="1800" dirty="0" smtClean="0">
                          <a:latin typeface="Times New Roman"/>
                          <a:cs typeface="Times New Roman"/>
                        </a:rPr>
                        <a:t>, veya RLN ya da </a:t>
                      </a:r>
                      <a:r>
                        <a:rPr lang="tr-TR" sz="1800" dirty="0" err="1" smtClean="0">
                          <a:latin typeface="Times New Roman"/>
                          <a:cs typeface="Times New Roman"/>
                        </a:rPr>
                        <a:t>vagus</a:t>
                      </a:r>
                      <a:r>
                        <a:rPr lang="tr-TR" sz="1800" dirty="0" smtClean="0">
                          <a:latin typeface="Times New Roman"/>
                          <a:cs typeface="Times New Roman"/>
                        </a:rPr>
                        <a:t> siniri boyunca büyük </a:t>
                      </a:r>
                      <a:r>
                        <a:rPr lang="tr-TR" sz="1800" dirty="0" err="1" smtClean="0">
                          <a:latin typeface="Times New Roman"/>
                          <a:cs typeface="Times New Roman"/>
                        </a:rPr>
                        <a:t>lenfadenopati</a:t>
                      </a:r>
                      <a:endParaRPr lang="tr-TR" sz="1800" dirty="0" smtClean="0">
                        <a:latin typeface="Times New Roman"/>
                        <a:cs typeface="Times New Roman"/>
                      </a:endParaRPr>
                    </a:p>
                  </a:txBody>
                  <a:tcPr>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31824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i="1" dirty="0" smtClean="0">
                <a:latin typeface="Times New Roman"/>
                <a:cs typeface="Times New Roman"/>
              </a:rPr>
              <a:t>[B 10] Ses </a:t>
            </a:r>
            <a:r>
              <a:rPr lang="tr-TR" sz="2800" i="1" dirty="0">
                <a:latin typeface="Times New Roman"/>
                <a:cs typeface="Times New Roman"/>
              </a:rPr>
              <a:t>ve </a:t>
            </a:r>
            <a:r>
              <a:rPr lang="tr-TR" sz="2800" i="1" dirty="0" err="1">
                <a:latin typeface="Times New Roman"/>
                <a:cs typeface="Times New Roman"/>
              </a:rPr>
              <a:t>paratiroid</a:t>
            </a:r>
            <a:r>
              <a:rPr lang="tr-TR" sz="2800" i="1" dirty="0">
                <a:latin typeface="Times New Roman"/>
                <a:cs typeface="Times New Roman"/>
              </a:rPr>
              <a:t> konularındaki uygun </a:t>
            </a:r>
            <a:r>
              <a:rPr lang="tr-TR" sz="2800" i="1" dirty="0" err="1">
                <a:latin typeface="Times New Roman"/>
                <a:cs typeface="Times New Roman"/>
              </a:rPr>
              <a:t>perioperatif</a:t>
            </a:r>
            <a:r>
              <a:rPr lang="tr-TR" sz="2800" i="1" dirty="0">
                <a:latin typeface="Times New Roman"/>
                <a:cs typeface="Times New Roman"/>
              </a:rPr>
              <a:t> yaklaşım nedir</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327332" y="1904722"/>
            <a:ext cx="8489337" cy="4288756"/>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a:latin typeface="Times New Roman"/>
                <a:cs typeface="Times New Roman"/>
              </a:rPr>
              <a:t>ÖNERİ </a:t>
            </a:r>
            <a:r>
              <a:rPr lang="en-US" b="1" dirty="0" smtClean="0">
                <a:latin typeface="Times New Roman"/>
                <a:cs typeface="Times New Roman"/>
              </a:rPr>
              <a:t>41</a:t>
            </a:r>
            <a:endParaRPr lang="tr-TR" dirty="0">
              <a:latin typeface="Times New Roman"/>
              <a:cs typeface="Times New Roman"/>
            </a:endParaRPr>
          </a:p>
          <a:p>
            <a:pPr marL="0" indent="0">
              <a:buNone/>
            </a:pPr>
            <a:r>
              <a:rPr lang="en-US" i="1" dirty="0" err="1">
                <a:latin typeface="Times New Roman"/>
                <a:cs typeface="Times New Roman"/>
              </a:rPr>
              <a:t>Şu</a:t>
            </a:r>
            <a:r>
              <a:rPr lang="en-US" i="1" dirty="0">
                <a:latin typeface="Times New Roman"/>
                <a:cs typeface="Times New Roman"/>
              </a:rPr>
              <a:t> </a:t>
            </a:r>
            <a:r>
              <a:rPr lang="en-US" i="1" dirty="0" err="1">
                <a:latin typeface="Times New Roman"/>
                <a:cs typeface="Times New Roman"/>
              </a:rPr>
              <a:t>özellikleri</a:t>
            </a:r>
            <a:r>
              <a:rPr lang="en-US" i="1" dirty="0">
                <a:latin typeface="Times New Roman"/>
                <a:cs typeface="Times New Roman"/>
              </a:rPr>
              <a:t> </a:t>
            </a:r>
            <a:r>
              <a:rPr lang="en-US" i="1" dirty="0" err="1">
                <a:latin typeface="Times New Roman"/>
                <a:cs typeface="Times New Roman"/>
              </a:rPr>
              <a:t>taşıyan</a:t>
            </a:r>
            <a:r>
              <a:rPr lang="en-US" i="1" dirty="0">
                <a:latin typeface="Times New Roman"/>
                <a:cs typeface="Times New Roman"/>
              </a:rPr>
              <a:t> </a:t>
            </a:r>
            <a:r>
              <a:rPr lang="en-US" i="1" dirty="0" err="1">
                <a:latin typeface="Times New Roman"/>
                <a:cs typeface="Times New Roman"/>
              </a:rPr>
              <a:t>tüm</a:t>
            </a:r>
            <a:r>
              <a:rPr lang="en-US" i="1" dirty="0">
                <a:latin typeface="Times New Roman"/>
                <a:cs typeface="Times New Roman"/>
              </a:rPr>
              <a:t> </a:t>
            </a:r>
            <a:r>
              <a:rPr lang="en-US" i="1" dirty="0" err="1">
                <a:latin typeface="Times New Roman"/>
                <a:cs typeface="Times New Roman"/>
              </a:rPr>
              <a:t>hastalarda</a:t>
            </a:r>
            <a:r>
              <a:rPr lang="en-US" i="1" dirty="0">
                <a:latin typeface="Times New Roman"/>
                <a:cs typeface="Times New Roman"/>
              </a:rPr>
              <a:t> </a:t>
            </a:r>
            <a:r>
              <a:rPr lang="en-US" i="1" dirty="0" err="1">
                <a:latin typeface="Times New Roman"/>
                <a:cs typeface="Times New Roman"/>
              </a:rPr>
              <a:t>operasyon</a:t>
            </a:r>
            <a:r>
              <a:rPr lang="en-US" i="1" dirty="0">
                <a:latin typeface="Times New Roman"/>
                <a:cs typeface="Times New Roman"/>
              </a:rPr>
              <a:t> </a:t>
            </a:r>
            <a:r>
              <a:rPr lang="en-US" i="1" dirty="0" err="1">
                <a:latin typeface="Times New Roman"/>
                <a:cs typeface="Times New Roman"/>
              </a:rPr>
              <a:t>öncesi</a:t>
            </a:r>
            <a:r>
              <a:rPr lang="en-US" i="1" dirty="0">
                <a:latin typeface="Times New Roman"/>
                <a:cs typeface="Times New Roman"/>
              </a:rPr>
              <a:t> </a:t>
            </a:r>
            <a:r>
              <a:rPr lang="en-US" i="1" dirty="0" err="1">
                <a:latin typeface="Times New Roman"/>
                <a:cs typeface="Times New Roman"/>
              </a:rPr>
              <a:t>laringeal</a:t>
            </a:r>
            <a:r>
              <a:rPr lang="en-US" i="1" dirty="0">
                <a:latin typeface="Times New Roman"/>
                <a:cs typeface="Times New Roman"/>
              </a:rPr>
              <a:t> </a:t>
            </a:r>
            <a:r>
              <a:rPr lang="en-US" i="1" dirty="0" err="1">
                <a:latin typeface="Times New Roman"/>
                <a:cs typeface="Times New Roman"/>
              </a:rPr>
              <a:t>muayene</a:t>
            </a:r>
            <a:r>
              <a:rPr lang="en-US" i="1" dirty="0">
                <a:latin typeface="Times New Roman"/>
                <a:cs typeface="Times New Roman"/>
              </a:rPr>
              <a:t> </a:t>
            </a:r>
            <a:r>
              <a:rPr lang="en-US" i="1" dirty="0" err="1">
                <a:latin typeface="Times New Roman"/>
                <a:cs typeface="Times New Roman"/>
              </a:rPr>
              <a:t>yapılmalıdır</a:t>
            </a:r>
            <a:r>
              <a:rPr lang="en-US" i="1" dirty="0">
                <a:latin typeface="Times New Roman"/>
                <a:cs typeface="Times New Roman"/>
              </a:rPr>
              <a:t>: </a:t>
            </a:r>
            <a:endParaRPr lang="tr-TR" i="1" dirty="0">
              <a:latin typeface="Times New Roman"/>
              <a:cs typeface="Times New Roman"/>
            </a:endParaRPr>
          </a:p>
          <a:p>
            <a:r>
              <a:rPr lang="en-US" i="1" dirty="0">
                <a:latin typeface="Times New Roman"/>
                <a:cs typeface="Times New Roman"/>
              </a:rPr>
              <a:t>A) </a:t>
            </a:r>
            <a:r>
              <a:rPr lang="en-US" i="1" dirty="0" err="1">
                <a:latin typeface="Times New Roman"/>
                <a:cs typeface="Times New Roman"/>
              </a:rPr>
              <a:t>Preoperatif</a:t>
            </a:r>
            <a:r>
              <a:rPr lang="en-US" i="1" dirty="0">
                <a:latin typeface="Times New Roman"/>
                <a:cs typeface="Times New Roman"/>
              </a:rPr>
              <a:t> </a:t>
            </a:r>
            <a:r>
              <a:rPr lang="en-US" i="1" dirty="0" err="1">
                <a:latin typeface="Times New Roman"/>
                <a:cs typeface="Times New Roman"/>
              </a:rPr>
              <a:t>ses</a:t>
            </a:r>
            <a:r>
              <a:rPr lang="en-US" i="1" dirty="0">
                <a:latin typeface="Times New Roman"/>
                <a:cs typeface="Times New Roman"/>
              </a:rPr>
              <a:t> </a:t>
            </a:r>
            <a:r>
              <a:rPr lang="en-US" i="1" dirty="0" err="1">
                <a:latin typeface="Times New Roman"/>
                <a:cs typeface="Times New Roman"/>
              </a:rPr>
              <a:t>değişiklikleri</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 </a:t>
            </a:r>
            <a:endParaRPr lang="tr-TR" i="1" dirty="0">
              <a:solidFill>
                <a:srgbClr val="FF0000"/>
              </a:solidFill>
              <a:latin typeface="Times New Roman"/>
              <a:cs typeface="Times New Roman"/>
            </a:endParaRPr>
          </a:p>
          <a:p>
            <a:r>
              <a:rPr lang="en-US" i="1" dirty="0">
                <a:latin typeface="Times New Roman"/>
                <a:cs typeface="Times New Roman"/>
              </a:rPr>
              <a:t>B) </a:t>
            </a:r>
            <a:r>
              <a:rPr lang="en-US" i="1" dirty="0" err="1">
                <a:latin typeface="Times New Roman"/>
                <a:cs typeface="Times New Roman"/>
              </a:rPr>
              <a:t>Servikal</a:t>
            </a:r>
            <a:r>
              <a:rPr lang="en-US" i="1" dirty="0">
                <a:latin typeface="Times New Roman"/>
                <a:cs typeface="Times New Roman"/>
              </a:rPr>
              <a:t> </a:t>
            </a:r>
            <a:r>
              <a:rPr lang="en-US" i="1" dirty="0" err="1">
                <a:latin typeface="Times New Roman"/>
                <a:cs typeface="Times New Roman"/>
              </a:rPr>
              <a:t>veya</a:t>
            </a:r>
            <a:r>
              <a:rPr lang="en-US" i="1" dirty="0">
                <a:latin typeface="Times New Roman"/>
                <a:cs typeface="Times New Roman"/>
              </a:rPr>
              <a:t> </a:t>
            </a:r>
            <a:r>
              <a:rPr lang="en-US" i="1" dirty="0" err="1">
                <a:latin typeface="Times New Roman"/>
                <a:cs typeface="Times New Roman"/>
              </a:rPr>
              <a:t>üst</a:t>
            </a:r>
            <a:r>
              <a:rPr lang="en-US" i="1" dirty="0">
                <a:latin typeface="Times New Roman"/>
                <a:cs typeface="Times New Roman"/>
              </a:rPr>
              <a:t> </a:t>
            </a:r>
            <a:r>
              <a:rPr lang="en-US" i="1" dirty="0" err="1">
                <a:latin typeface="Times New Roman"/>
                <a:cs typeface="Times New Roman"/>
              </a:rPr>
              <a:t>torakal</a:t>
            </a:r>
            <a:r>
              <a:rPr lang="en-US" i="1" dirty="0">
                <a:latin typeface="Times New Roman"/>
                <a:cs typeface="Times New Roman"/>
              </a:rPr>
              <a:t> </a:t>
            </a:r>
            <a:r>
              <a:rPr lang="en-US" i="1" dirty="0" err="1">
                <a:latin typeface="Times New Roman"/>
                <a:cs typeface="Times New Roman"/>
              </a:rPr>
              <a:t>bölgeye</a:t>
            </a:r>
            <a:r>
              <a:rPr lang="en-US" i="1" dirty="0">
                <a:latin typeface="Times New Roman"/>
                <a:cs typeface="Times New Roman"/>
              </a:rPr>
              <a:t> </a:t>
            </a:r>
            <a:r>
              <a:rPr lang="en-US" i="1" dirty="0" err="1">
                <a:latin typeface="Times New Roman"/>
                <a:cs typeface="Times New Roman"/>
              </a:rPr>
              <a:t>cerrahi</a:t>
            </a:r>
            <a:r>
              <a:rPr lang="en-US" i="1" dirty="0">
                <a:latin typeface="Times New Roman"/>
                <a:cs typeface="Times New Roman"/>
              </a:rPr>
              <a:t> </a:t>
            </a:r>
            <a:r>
              <a:rPr lang="en-US" i="1" dirty="0" err="1">
                <a:latin typeface="Times New Roman"/>
                <a:cs typeface="Times New Roman"/>
              </a:rPr>
              <a:t>uygulanmış</a:t>
            </a:r>
            <a:r>
              <a:rPr lang="en-US" i="1" dirty="0">
                <a:latin typeface="Times New Roman"/>
                <a:cs typeface="Times New Roman"/>
              </a:rPr>
              <a:t> </a:t>
            </a:r>
            <a:r>
              <a:rPr lang="en-US" i="1" dirty="0" err="1">
                <a:latin typeface="Times New Roman"/>
                <a:cs typeface="Times New Roman"/>
              </a:rPr>
              <a:t>hastalar</a:t>
            </a:r>
            <a:r>
              <a:rPr lang="en-US" i="1" dirty="0">
                <a:latin typeface="Times New Roman"/>
                <a:cs typeface="Times New Roman"/>
              </a:rPr>
              <a:t> (</a:t>
            </a:r>
            <a:r>
              <a:rPr lang="en-US" i="1" dirty="0" err="1">
                <a:latin typeface="Times New Roman"/>
                <a:cs typeface="Times New Roman"/>
              </a:rPr>
              <a:t>rekürren</a:t>
            </a:r>
            <a:r>
              <a:rPr lang="en-US" i="1" dirty="0">
                <a:latin typeface="Times New Roman"/>
                <a:cs typeface="Times New Roman"/>
              </a:rPr>
              <a:t> </a:t>
            </a:r>
            <a:r>
              <a:rPr lang="en-US" i="1" dirty="0" err="1">
                <a:latin typeface="Times New Roman"/>
                <a:cs typeface="Times New Roman"/>
              </a:rPr>
              <a:t>laringeal</a:t>
            </a:r>
            <a:r>
              <a:rPr lang="en-US" i="1" dirty="0">
                <a:latin typeface="Times New Roman"/>
                <a:cs typeface="Times New Roman"/>
              </a:rPr>
              <a:t> </a:t>
            </a:r>
            <a:r>
              <a:rPr lang="en-US" i="1" dirty="0" err="1">
                <a:latin typeface="Times New Roman"/>
                <a:cs typeface="Times New Roman"/>
              </a:rPr>
              <a:t>sinir</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a:t>
            </a:r>
            <a:r>
              <a:rPr lang="en-US" i="1" dirty="0" err="1">
                <a:latin typeface="Times New Roman"/>
                <a:cs typeface="Times New Roman"/>
              </a:rPr>
              <a:t>vagus</a:t>
            </a:r>
            <a:r>
              <a:rPr lang="en-US" i="1" dirty="0">
                <a:latin typeface="Times New Roman"/>
                <a:cs typeface="Times New Roman"/>
              </a:rPr>
              <a:t> </a:t>
            </a:r>
            <a:r>
              <a:rPr lang="en-US" i="1" dirty="0" err="1">
                <a:latin typeface="Times New Roman"/>
                <a:cs typeface="Times New Roman"/>
              </a:rPr>
              <a:t>sinirleri</a:t>
            </a:r>
            <a:r>
              <a:rPr lang="en-US" i="1" dirty="0">
                <a:latin typeface="Times New Roman"/>
                <a:cs typeface="Times New Roman"/>
              </a:rPr>
              <a:t> </a:t>
            </a:r>
            <a:r>
              <a:rPr lang="en-US" i="1" dirty="0" err="1">
                <a:latin typeface="Times New Roman"/>
                <a:cs typeface="Times New Roman"/>
              </a:rPr>
              <a:t>açısından</a:t>
            </a:r>
            <a:r>
              <a:rPr lang="en-US" i="1" dirty="0">
                <a:latin typeface="Times New Roman"/>
                <a:cs typeface="Times New Roman"/>
              </a:rPr>
              <a:t> risk </a:t>
            </a:r>
            <a:r>
              <a:rPr lang="en-US" i="1" dirty="0" err="1">
                <a:latin typeface="Times New Roman"/>
                <a:cs typeface="Times New Roman"/>
              </a:rPr>
              <a:t>oluşturduğundan</a:t>
            </a:r>
            <a:r>
              <a:rPr lang="en-US" i="1" dirty="0">
                <a:latin typeface="Times New Roman"/>
                <a:cs typeface="Times New Roman"/>
              </a:rPr>
              <a:t>)  </a:t>
            </a:r>
            <a:r>
              <a:rPr lang="en-US" b="1" i="1" dirty="0" smtClean="0">
                <a:solidFill>
                  <a:srgbClr val="FF0000"/>
                </a:solidFill>
                <a:latin typeface="Times New Roman"/>
                <a:cs typeface="Times New Roman"/>
              </a:rPr>
              <a:t>(</a:t>
            </a:r>
            <a:r>
              <a:rPr lang="en-US" b="1" i="1" dirty="0" err="1">
                <a:solidFill>
                  <a:srgbClr val="FF0000"/>
                </a:solidFill>
                <a:latin typeface="Times New Roman"/>
                <a:cs typeface="Times New Roman"/>
              </a:rPr>
              <a:t>G</a:t>
            </a:r>
            <a:r>
              <a:rPr lang="en-US" b="1" i="1" dirty="0" err="1" smtClean="0">
                <a:solidFill>
                  <a:srgbClr val="FF0000"/>
                </a:solidFill>
                <a:latin typeface="Times New Roman"/>
                <a:cs typeface="Times New Roman"/>
              </a:rPr>
              <a:t>üçlü</a:t>
            </a:r>
            <a:r>
              <a:rPr lang="en-US" b="1" i="1" dirty="0" smtClean="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r>
              <a:rPr lang="en-US" b="1" i="1" dirty="0">
                <a:latin typeface="Times New Roman"/>
                <a:cs typeface="Times New Roman"/>
              </a:rPr>
              <a:t> </a:t>
            </a:r>
            <a:endParaRPr lang="tr-TR" i="1" dirty="0">
              <a:latin typeface="Times New Roman"/>
              <a:cs typeface="Times New Roman"/>
            </a:endParaRPr>
          </a:p>
          <a:p>
            <a:r>
              <a:rPr lang="en-US" i="1" dirty="0">
                <a:latin typeface="Times New Roman"/>
                <a:cs typeface="Times New Roman"/>
              </a:rPr>
              <a:t>C) Posterior </a:t>
            </a:r>
            <a:r>
              <a:rPr lang="en-US" i="1" dirty="0" err="1">
                <a:latin typeface="Times New Roman"/>
                <a:cs typeface="Times New Roman"/>
              </a:rPr>
              <a:t>ekstratiroidal</a:t>
            </a:r>
            <a:r>
              <a:rPr lang="en-US" i="1" dirty="0">
                <a:latin typeface="Times New Roman"/>
                <a:cs typeface="Times New Roman"/>
              </a:rPr>
              <a:t> </a:t>
            </a:r>
            <a:r>
              <a:rPr lang="en-US" i="1" dirty="0" err="1">
                <a:latin typeface="Times New Roman"/>
                <a:cs typeface="Times New Roman"/>
              </a:rPr>
              <a:t>yayılımı</a:t>
            </a:r>
            <a:r>
              <a:rPr lang="en-US" i="1" dirty="0">
                <a:latin typeface="Times New Roman"/>
                <a:cs typeface="Times New Roman"/>
              </a:rPr>
              <a:t> </a:t>
            </a:r>
            <a:r>
              <a:rPr lang="en-US" i="1" dirty="0" err="1">
                <a:latin typeface="Times New Roman"/>
                <a:cs typeface="Times New Roman"/>
              </a:rPr>
              <a:t>olan</a:t>
            </a:r>
            <a:r>
              <a:rPr lang="en-US" i="1" dirty="0">
                <a:latin typeface="Times New Roman"/>
                <a:cs typeface="Times New Roman"/>
              </a:rPr>
              <a:t> </a:t>
            </a:r>
            <a:r>
              <a:rPr lang="en-US" i="1" dirty="0" err="1">
                <a:latin typeface="Times New Roman"/>
                <a:cs typeface="Times New Roman"/>
              </a:rPr>
              <a:t>veya</a:t>
            </a:r>
            <a:r>
              <a:rPr lang="en-US" i="1" dirty="0">
                <a:latin typeface="Times New Roman"/>
                <a:cs typeface="Times New Roman"/>
              </a:rPr>
              <a:t> </a:t>
            </a:r>
            <a:r>
              <a:rPr lang="en-US" i="1" dirty="0" err="1">
                <a:latin typeface="Times New Roman"/>
                <a:cs typeface="Times New Roman"/>
              </a:rPr>
              <a:t>yaygın</a:t>
            </a:r>
            <a:r>
              <a:rPr lang="en-US" i="1" dirty="0">
                <a:latin typeface="Times New Roman"/>
                <a:cs typeface="Times New Roman"/>
              </a:rPr>
              <a:t> </a:t>
            </a:r>
            <a:r>
              <a:rPr lang="en-US" i="1" dirty="0" err="1">
                <a:latin typeface="Times New Roman"/>
                <a:cs typeface="Times New Roman"/>
              </a:rPr>
              <a:t>santral</a:t>
            </a:r>
            <a:r>
              <a:rPr lang="en-US" i="1" dirty="0">
                <a:latin typeface="Times New Roman"/>
                <a:cs typeface="Times New Roman"/>
              </a:rPr>
              <a:t> </a:t>
            </a:r>
            <a:r>
              <a:rPr lang="en-US" i="1" dirty="0" err="1">
                <a:latin typeface="Times New Roman"/>
                <a:cs typeface="Times New Roman"/>
              </a:rPr>
              <a:t>lenf</a:t>
            </a:r>
            <a:r>
              <a:rPr lang="en-US" i="1" dirty="0">
                <a:latin typeface="Times New Roman"/>
                <a:cs typeface="Times New Roman"/>
              </a:rPr>
              <a:t> </a:t>
            </a:r>
            <a:r>
              <a:rPr lang="en-US" i="1" dirty="0" err="1">
                <a:latin typeface="Times New Roman"/>
                <a:cs typeface="Times New Roman"/>
              </a:rPr>
              <a:t>nodu</a:t>
            </a:r>
            <a:r>
              <a:rPr lang="en-US" i="1" dirty="0">
                <a:latin typeface="Times New Roman"/>
                <a:cs typeface="Times New Roman"/>
              </a:rPr>
              <a:t> </a:t>
            </a:r>
            <a:r>
              <a:rPr lang="en-US" i="1" dirty="0" err="1">
                <a:latin typeface="Times New Roman"/>
                <a:cs typeface="Times New Roman"/>
              </a:rPr>
              <a:t>metastazı</a:t>
            </a:r>
            <a:r>
              <a:rPr lang="en-US" i="1" dirty="0">
                <a:latin typeface="Times New Roman"/>
                <a:cs typeface="Times New Roman"/>
              </a:rPr>
              <a:t> </a:t>
            </a:r>
            <a:r>
              <a:rPr lang="en-US" i="1" dirty="0" err="1">
                <a:latin typeface="Times New Roman"/>
                <a:cs typeface="Times New Roman"/>
              </a:rPr>
              <a:t>olan</a:t>
            </a:r>
            <a:r>
              <a:rPr lang="en-US" i="1" dirty="0">
                <a:latin typeface="Times New Roman"/>
                <a:cs typeface="Times New Roman"/>
              </a:rPr>
              <a:t> </a:t>
            </a:r>
            <a:r>
              <a:rPr lang="en-US" i="1" dirty="0" err="1">
                <a:latin typeface="Times New Roman"/>
                <a:cs typeface="Times New Roman"/>
              </a:rPr>
              <a:t>tiroid</a:t>
            </a:r>
            <a:r>
              <a:rPr lang="en-US" i="1" dirty="0">
                <a:latin typeface="Times New Roman"/>
                <a:cs typeface="Times New Roman"/>
              </a:rPr>
              <a:t> </a:t>
            </a:r>
            <a:r>
              <a:rPr lang="en-US" i="1" dirty="0" err="1">
                <a:latin typeface="Times New Roman"/>
                <a:cs typeface="Times New Roman"/>
              </a:rPr>
              <a:t>kanseri</a:t>
            </a:r>
            <a:r>
              <a:rPr lang="en-US" i="1" dirty="0">
                <a:latin typeface="Times New Roman"/>
                <a:cs typeface="Times New Roman"/>
              </a:rPr>
              <a:t> </a:t>
            </a:r>
            <a:r>
              <a:rPr lang="en-US" i="1" dirty="0" err="1">
                <a:latin typeface="Times New Roman"/>
                <a:cs typeface="Times New Roman"/>
              </a:rPr>
              <a:t>hastalarında</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düşük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 </a:t>
            </a:r>
            <a:endParaRPr lang="tr-TR" i="1" dirty="0">
              <a:solidFill>
                <a:srgbClr val="FF0000"/>
              </a:solidFill>
              <a:latin typeface="Times New Roman"/>
              <a:cs typeface="Times New Roman"/>
            </a:endParaRPr>
          </a:p>
        </p:txBody>
      </p:sp>
      <p:sp>
        <p:nvSpPr>
          <p:cNvPr id="4" name="Title 1"/>
          <p:cNvSpPr txBox="1">
            <a:spLocks/>
          </p:cNvSpPr>
          <p:nvPr/>
        </p:nvSpPr>
        <p:spPr>
          <a:xfrm>
            <a:off x="457200" y="92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a:latin typeface="Times New Roman"/>
                <a:cs typeface="Times New Roman"/>
              </a:rPr>
              <a:t>[B12] </a:t>
            </a:r>
            <a:r>
              <a:rPr lang="en-US" sz="2800" i="1" dirty="0" err="1">
                <a:latin typeface="Times New Roman"/>
                <a:cs typeface="Times New Roman"/>
              </a:rPr>
              <a:t>Preoperatif</a:t>
            </a:r>
            <a:r>
              <a:rPr lang="en-US" sz="2800" i="1" dirty="0">
                <a:latin typeface="Times New Roman"/>
                <a:cs typeface="Times New Roman"/>
              </a:rPr>
              <a:t> </a:t>
            </a:r>
            <a:r>
              <a:rPr lang="en-US" sz="2800" i="1" dirty="0" err="1">
                <a:latin typeface="Times New Roman"/>
                <a:cs typeface="Times New Roman"/>
              </a:rPr>
              <a:t>ses</a:t>
            </a:r>
            <a:r>
              <a:rPr lang="en-US" sz="2800" i="1" dirty="0">
                <a:latin typeface="Times New Roman"/>
                <a:cs typeface="Times New Roman"/>
              </a:rPr>
              <a:t> </a:t>
            </a:r>
            <a:r>
              <a:rPr lang="en-US" sz="2800" i="1" dirty="0" err="1">
                <a:latin typeface="Times New Roman"/>
                <a:cs typeface="Times New Roman"/>
              </a:rPr>
              <a:t>değerlendirilmesi</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4197804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i="1" dirty="0" smtClean="0">
                <a:latin typeface="Times New Roman"/>
                <a:cs typeface="Times New Roman"/>
              </a:rPr>
              <a:t>[B 10] Ses </a:t>
            </a:r>
            <a:r>
              <a:rPr lang="tr-TR" sz="2800" i="1" dirty="0">
                <a:latin typeface="Times New Roman"/>
                <a:cs typeface="Times New Roman"/>
              </a:rPr>
              <a:t>ve </a:t>
            </a:r>
            <a:r>
              <a:rPr lang="tr-TR" sz="2800" i="1" dirty="0" err="1">
                <a:latin typeface="Times New Roman"/>
                <a:cs typeface="Times New Roman"/>
              </a:rPr>
              <a:t>paratiroid</a:t>
            </a:r>
            <a:r>
              <a:rPr lang="tr-TR" sz="2800" i="1" dirty="0">
                <a:latin typeface="Times New Roman"/>
                <a:cs typeface="Times New Roman"/>
              </a:rPr>
              <a:t> konularındaki uygun </a:t>
            </a:r>
            <a:r>
              <a:rPr lang="tr-TR" sz="2800" i="1" dirty="0" err="1">
                <a:latin typeface="Times New Roman"/>
                <a:cs typeface="Times New Roman"/>
              </a:rPr>
              <a:t>perioperatif</a:t>
            </a:r>
            <a:r>
              <a:rPr lang="tr-TR" sz="2800" i="1" dirty="0">
                <a:latin typeface="Times New Roman"/>
                <a:cs typeface="Times New Roman"/>
              </a:rPr>
              <a:t> yaklaşım nedir</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327332" y="1904722"/>
            <a:ext cx="8489337" cy="2999397"/>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indent="0">
              <a:buNone/>
            </a:pPr>
            <a:r>
              <a:rPr lang="en-US" b="1" dirty="0">
                <a:latin typeface="Times New Roman"/>
                <a:cs typeface="Times New Roman"/>
              </a:rPr>
              <a:t>ÖNERİ 42 </a:t>
            </a:r>
            <a:endParaRPr lang="tr-TR" dirty="0">
              <a:latin typeface="Times New Roman"/>
              <a:cs typeface="Times New Roman"/>
            </a:endParaRPr>
          </a:p>
          <a:p>
            <a:r>
              <a:rPr lang="en-US" i="1" dirty="0">
                <a:latin typeface="Times New Roman"/>
                <a:cs typeface="Times New Roman"/>
              </a:rPr>
              <a:t>A) </a:t>
            </a:r>
            <a:r>
              <a:rPr lang="en-US" i="1" dirty="0" err="1">
                <a:latin typeface="Times New Roman"/>
                <a:cs typeface="Times New Roman"/>
              </a:rPr>
              <a:t>Tüm</a:t>
            </a:r>
            <a:r>
              <a:rPr lang="en-US" i="1" dirty="0">
                <a:latin typeface="Times New Roman"/>
                <a:cs typeface="Times New Roman"/>
              </a:rPr>
              <a:t> </a:t>
            </a:r>
            <a:r>
              <a:rPr lang="en-US" i="1" dirty="0" err="1">
                <a:latin typeface="Times New Roman"/>
                <a:cs typeface="Times New Roman"/>
              </a:rPr>
              <a:t>vakalarda</a:t>
            </a:r>
            <a:r>
              <a:rPr lang="en-US" i="1" dirty="0">
                <a:latin typeface="Times New Roman"/>
                <a:cs typeface="Times New Roman"/>
              </a:rPr>
              <a:t> </a:t>
            </a:r>
            <a:r>
              <a:rPr lang="en-US" i="1" dirty="0" err="1">
                <a:latin typeface="Times New Roman"/>
                <a:cs typeface="Times New Roman"/>
              </a:rPr>
              <a:t>diseksiyon</a:t>
            </a:r>
            <a:r>
              <a:rPr lang="en-US" i="1" dirty="0">
                <a:latin typeface="Times New Roman"/>
                <a:cs typeface="Times New Roman"/>
              </a:rPr>
              <a:t> </a:t>
            </a:r>
            <a:r>
              <a:rPr lang="en-US" i="1" dirty="0" err="1">
                <a:latin typeface="Times New Roman"/>
                <a:cs typeface="Times New Roman"/>
              </a:rPr>
              <a:t>sırasında</a:t>
            </a:r>
            <a:r>
              <a:rPr lang="en-US" i="1" dirty="0">
                <a:latin typeface="Times New Roman"/>
                <a:cs typeface="Times New Roman"/>
              </a:rPr>
              <a:t> </a:t>
            </a:r>
            <a:r>
              <a:rPr lang="en-US" i="1" dirty="0" err="1">
                <a:latin typeface="Times New Roman"/>
                <a:cs typeface="Times New Roman"/>
              </a:rPr>
              <a:t>rekürren</a:t>
            </a:r>
            <a:r>
              <a:rPr lang="en-US" i="1" dirty="0">
                <a:latin typeface="Times New Roman"/>
                <a:cs typeface="Times New Roman"/>
              </a:rPr>
              <a:t> </a:t>
            </a:r>
            <a:r>
              <a:rPr lang="en-US" i="1" dirty="0" err="1">
                <a:latin typeface="Times New Roman"/>
                <a:cs typeface="Times New Roman"/>
              </a:rPr>
              <a:t>laringeal</a:t>
            </a:r>
            <a:r>
              <a:rPr lang="en-US" i="1" dirty="0">
                <a:latin typeface="Times New Roman"/>
                <a:cs typeface="Times New Roman"/>
              </a:rPr>
              <a:t> </a:t>
            </a:r>
            <a:r>
              <a:rPr lang="en-US" i="1" dirty="0" err="1">
                <a:latin typeface="Times New Roman"/>
                <a:cs typeface="Times New Roman"/>
              </a:rPr>
              <a:t>sinirin</a:t>
            </a:r>
            <a:r>
              <a:rPr lang="en-US" i="1" dirty="0">
                <a:latin typeface="Times New Roman"/>
                <a:cs typeface="Times New Roman"/>
              </a:rPr>
              <a:t> (RLN) </a:t>
            </a:r>
            <a:r>
              <a:rPr lang="en-US" i="1" dirty="0" err="1">
                <a:latin typeface="Times New Roman"/>
                <a:cs typeface="Times New Roman"/>
              </a:rPr>
              <a:t>açığa</a:t>
            </a:r>
            <a:r>
              <a:rPr lang="en-US" i="1" dirty="0">
                <a:latin typeface="Times New Roman"/>
                <a:cs typeface="Times New Roman"/>
              </a:rPr>
              <a:t> </a:t>
            </a:r>
            <a:r>
              <a:rPr lang="en-US" i="1" dirty="0" err="1">
                <a:latin typeface="Times New Roman"/>
                <a:cs typeface="Times New Roman"/>
              </a:rPr>
              <a:t>çıkarılması</a:t>
            </a:r>
            <a:r>
              <a:rPr lang="en-US" i="1" dirty="0">
                <a:latin typeface="Times New Roman"/>
                <a:cs typeface="Times New Roman"/>
              </a:rPr>
              <a:t> </a:t>
            </a:r>
            <a:r>
              <a:rPr lang="en-US" i="1" dirty="0" err="1">
                <a:latin typeface="Times New Roman"/>
                <a:cs typeface="Times New Roman"/>
              </a:rPr>
              <a:t>gereklidir</a:t>
            </a:r>
            <a:r>
              <a:rPr lang="en-US" i="1" dirty="0">
                <a:latin typeface="Times New Roman"/>
                <a:cs typeface="Times New Roman"/>
              </a:rPr>
              <a:t>. </a:t>
            </a:r>
            <a:r>
              <a:rPr lang="en-US" i="1" dirty="0" err="1">
                <a:latin typeface="Times New Roman"/>
                <a:cs typeface="Times New Roman"/>
              </a:rPr>
              <a:t>Ayrıca</a:t>
            </a:r>
            <a:r>
              <a:rPr lang="en-US" i="1" dirty="0">
                <a:latin typeface="Times New Roman"/>
                <a:cs typeface="Times New Roman"/>
              </a:rPr>
              <a:t> </a:t>
            </a:r>
            <a:r>
              <a:rPr lang="en-US" i="1" dirty="0" err="1">
                <a:latin typeface="Times New Roman"/>
                <a:cs typeface="Times New Roman"/>
              </a:rPr>
              <a:t>tiroid</a:t>
            </a:r>
            <a:r>
              <a:rPr lang="en-US" i="1" dirty="0">
                <a:latin typeface="Times New Roman"/>
                <a:cs typeface="Times New Roman"/>
              </a:rPr>
              <a:t> </a:t>
            </a:r>
            <a:r>
              <a:rPr lang="en-US" i="1" dirty="0" err="1">
                <a:latin typeface="Times New Roman"/>
                <a:cs typeface="Times New Roman"/>
              </a:rPr>
              <a:t>bezinin</a:t>
            </a:r>
            <a:r>
              <a:rPr lang="en-US" i="1" dirty="0">
                <a:latin typeface="Times New Roman"/>
                <a:cs typeface="Times New Roman"/>
              </a:rPr>
              <a:t> </a:t>
            </a:r>
            <a:r>
              <a:rPr lang="en-US" i="1" dirty="0" err="1">
                <a:latin typeface="Times New Roman"/>
                <a:cs typeface="Times New Roman"/>
              </a:rPr>
              <a:t>üst</a:t>
            </a:r>
            <a:r>
              <a:rPr lang="en-US" i="1" dirty="0">
                <a:latin typeface="Times New Roman"/>
                <a:cs typeface="Times New Roman"/>
              </a:rPr>
              <a:t> </a:t>
            </a:r>
            <a:r>
              <a:rPr lang="en-US" i="1" dirty="0" err="1">
                <a:latin typeface="Times New Roman"/>
                <a:cs typeface="Times New Roman"/>
              </a:rPr>
              <a:t>polünün</a:t>
            </a:r>
            <a:r>
              <a:rPr lang="en-US" i="1" dirty="0">
                <a:latin typeface="Times New Roman"/>
                <a:cs typeface="Times New Roman"/>
              </a:rPr>
              <a:t> </a:t>
            </a:r>
            <a:r>
              <a:rPr lang="en-US" i="1" dirty="0" err="1">
                <a:latin typeface="Times New Roman"/>
                <a:cs typeface="Times New Roman"/>
              </a:rPr>
              <a:t>diseksiyonu</a:t>
            </a:r>
            <a:r>
              <a:rPr lang="en-US" i="1" dirty="0">
                <a:latin typeface="Times New Roman"/>
                <a:cs typeface="Times New Roman"/>
              </a:rPr>
              <a:t> </a:t>
            </a:r>
            <a:r>
              <a:rPr lang="en-US" i="1" dirty="0" err="1">
                <a:latin typeface="Times New Roman"/>
                <a:cs typeface="Times New Roman"/>
              </a:rPr>
              <a:t>sırasında</a:t>
            </a:r>
            <a:r>
              <a:rPr lang="en-US" i="1" dirty="0">
                <a:latin typeface="Times New Roman"/>
                <a:cs typeface="Times New Roman"/>
              </a:rPr>
              <a:t> </a:t>
            </a:r>
            <a:r>
              <a:rPr lang="en-US" i="1" dirty="0" err="1">
                <a:latin typeface="Times New Roman"/>
                <a:cs typeface="Times New Roman"/>
              </a:rPr>
              <a:t>süperior</a:t>
            </a:r>
            <a:r>
              <a:rPr lang="en-US" i="1" dirty="0">
                <a:latin typeface="Times New Roman"/>
                <a:cs typeface="Times New Roman"/>
              </a:rPr>
              <a:t> </a:t>
            </a:r>
            <a:r>
              <a:rPr lang="en-US" i="1" dirty="0" err="1">
                <a:latin typeface="Times New Roman"/>
                <a:cs typeface="Times New Roman"/>
              </a:rPr>
              <a:t>laringeal</a:t>
            </a:r>
            <a:r>
              <a:rPr lang="en-US" i="1" dirty="0">
                <a:latin typeface="Times New Roman"/>
                <a:cs typeface="Times New Roman"/>
              </a:rPr>
              <a:t> </a:t>
            </a:r>
            <a:r>
              <a:rPr lang="en-US" i="1" dirty="0" err="1">
                <a:latin typeface="Times New Roman"/>
                <a:cs typeface="Times New Roman"/>
              </a:rPr>
              <a:t>sinirin</a:t>
            </a:r>
            <a:r>
              <a:rPr lang="en-US" i="1" dirty="0">
                <a:latin typeface="Times New Roman"/>
                <a:cs typeface="Times New Roman"/>
              </a:rPr>
              <a:t> </a:t>
            </a:r>
            <a:r>
              <a:rPr lang="en-US" i="1" dirty="0" err="1">
                <a:latin typeface="Times New Roman"/>
                <a:cs typeface="Times New Roman"/>
              </a:rPr>
              <a:t>eksternal</a:t>
            </a:r>
            <a:r>
              <a:rPr lang="en-US" i="1" dirty="0">
                <a:latin typeface="Times New Roman"/>
                <a:cs typeface="Times New Roman"/>
              </a:rPr>
              <a:t> </a:t>
            </a:r>
            <a:r>
              <a:rPr lang="en-US" i="1" dirty="0" err="1">
                <a:latin typeface="Times New Roman"/>
                <a:cs typeface="Times New Roman"/>
              </a:rPr>
              <a:t>dalının</a:t>
            </a:r>
            <a:r>
              <a:rPr lang="en-US" i="1" dirty="0">
                <a:latin typeface="Times New Roman"/>
                <a:cs typeface="Times New Roman"/>
              </a:rPr>
              <a:t> (EBSLN) </a:t>
            </a:r>
            <a:r>
              <a:rPr lang="en-US" i="1" dirty="0" err="1">
                <a:latin typeface="Times New Roman"/>
                <a:cs typeface="Times New Roman"/>
              </a:rPr>
              <a:t>korunması</a:t>
            </a:r>
            <a:r>
              <a:rPr lang="en-US" i="1" dirty="0">
                <a:latin typeface="Times New Roman"/>
                <a:cs typeface="Times New Roman"/>
              </a:rPr>
              <a:t> </a:t>
            </a:r>
            <a:r>
              <a:rPr lang="en-US" i="1" dirty="0" err="1">
                <a:latin typeface="Times New Roman"/>
                <a:cs typeface="Times New Roman"/>
              </a:rPr>
              <a:t>için</a:t>
            </a:r>
            <a:r>
              <a:rPr lang="en-US" i="1" dirty="0">
                <a:latin typeface="Times New Roman"/>
                <a:cs typeface="Times New Roman"/>
              </a:rPr>
              <a:t> de </a:t>
            </a:r>
            <a:r>
              <a:rPr lang="en-US" i="1" dirty="0" err="1">
                <a:latin typeface="Times New Roman"/>
                <a:cs typeface="Times New Roman"/>
              </a:rPr>
              <a:t>gerekli</a:t>
            </a:r>
            <a:r>
              <a:rPr lang="en-US" i="1" dirty="0">
                <a:latin typeface="Times New Roman"/>
                <a:cs typeface="Times New Roman"/>
              </a:rPr>
              <a:t> </a:t>
            </a:r>
            <a:r>
              <a:rPr lang="en-US" i="1" dirty="0" err="1">
                <a:latin typeface="Times New Roman"/>
                <a:cs typeface="Times New Roman"/>
              </a:rPr>
              <a:t>önlemler</a:t>
            </a:r>
            <a:r>
              <a:rPr lang="en-US" i="1" dirty="0">
                <a:latin typeface="Times New Roman"/>
                <a:cs typeface="Times New Roman"/>
              </a:rPr>
              <a:t> </a:t>
            </a:r>
            <a:r>
              <a:rPr lang="en-US" i="1" dirty="0" err="1">
                <a:latin typeface="Times New Roman"/>
                <a:cs typeface="Times New Roman"/>
              </a:rPr>
              <a:t>alınmalıdır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endParaRPr lang="tr-TR" i="1" dirty="0">
              <a:solidFill>
                <a:srgbClr val="FF0000"/>
              </a:solidFill>
              <a:latin typeface="Times New Roman"/>
              <a:cs typeface="Times New Roman"/>
            </a:endParaRPr>
          </a:p>
          <a:p>
            <a:r>
              <a:rPr lang="en-US" i="1" dirty="0">
                <a:latin typeface="Times New Roman"/>
                <a:cs typeface="Times New Roman"/>
              </a:rPr>
              <a:t>B) </a:t>
            </a:r>
            <a:r>
              <a:rPr lang="en-US" i="1" dirty="0" err="1">
                <a:latin typeface="Times New Roman"/>
                <a:cs typeface="Times New Roman"/>
              </a:rPr>
              <a:t>Sinirin</a:t>
            </a:r>
            <a:r>
              <a:rPr lang="en-US" i="1" dirty="0">
                <a:latin typeface="Times New Roman"/>
                <a:cs typeface="Times New Roman"/>
              </a:rPr>
              <a:t> </a:t>
            </a:r>
            <a:r>
              <a:rPr lang="en-US" i="1" dirty="0" err="1">
                <a:latin typeface="Times New Roman"/>
                <a:cs typeface="Times New Roman"/>
              </a:rPr>
              <a:t>tanımlanmasını</a:t>
            </a:r>
            <a:r>
              <a:rPr lang="en-US" i="1" dirty="0">
                <a:latin typeface="Times New Roman"/>
                <a:cs typeface="Times New Roman"/>
              </a:rPr>
              <a:t> </a:t>
            </a:r>
            <a:r>
              <a:rPr lang="en-US" i="1" dirty="0" err="1">
                <a:latin typeface="Times New Roman"/>
                <a:cs typeface="Times New Roman"/>
              </a:rPr>
              <a:t>kolaylaştırmak</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a:t>
            </a:r>
            <a:r>
              <a:rPr lang="en-US" i="1" dirty="0" err="1">
                <a:latin typeface="Times New Roman"/>
                <a:cs typeface="Times New Roman"/>
              </a:rPr>
              <a:t>sinir</a:t>
            </a:r>
            <a:r>
              <a:rPr lang="en-US" i="1" dirty="0">
                <a:latin typeface="Times New Roman"/>
                <a:cs typeface="Times New Roman"/>
              </a:rPr>
              <a:t> </a:t>
            </a:r>
            <a:r>
              <a:rPr lang="en-US" i="1" dirty="0" err="1">
                <a:latin typeface="Times New Roman"/>
                <a:cs typeface="Times New Roman"/>
              </a:rPr>
              <a:t>fonksiyonlarını</a:t>
            </a:r>
            <a:r>
              <a:rPr lang="en-US" i="1" dirty="0">
                <a:latin typeface="Times New Roman"/>
                <a:cs typeface="Times New Roman"/>
              </a:rPr>
              <a:t> </a:t>
            </a:r>
            <a:r>
              <a:rPr lang="en-US" i="1" dirty="0" err="1">
                <a:latin typeface="Times New Roman"/>
                <a:cs typeface="Times New Roman"/>
              </a:rPr>
              <a:t>korumak</a:t>
            </a:r>
            <a:r>
              <a:rPr lang="en-US" i="1" dirty="0">
                <a:latin typeface="Times New Roman"/>
                <a:cs typeface="Times New Roman"/>
              </a:rPr>
              <a:t> </a:t>
            </a:r>
            <a:r>
              <a:rPr lang="en-US" i="1" dirty="0" err="1">
                <a:latin typeface="Times New Roman"/>
                <a:cs typeface="Times New Roman"/>
              </a:rPr>
              <a:t>amacıyla</a:t>
            </a:r>
            <a:r>
              <a:rPr lang="en-US" i="1" dirty="0">
                <a:latin typeface="Times New Roman"/>
                <a:cs typeface="Times New Roman"/>
              </a:rPr>
              <a:t> </a:t>
            </a:r>
            <a:r>
              <a:rPr lang="en-US" i="1" dirty="0" err="1">
                <a:latin typeface="Times New Roman"/>
                <a:cs typeface="Times New Roman"/>
              </a:rPr>
              <a:t>intraoperatif</a:t>
            </a:r>
            <a:r>
              <a:rPr lang="en-US" i="1" dirty="0">
                <a:latin typeface="Times New Roman"/>
                <a:cs typeface="Times New Roman"/>
              </a:rPr>
              <a:t> </a:t>
            </a:r>
            <a:r>
              <a:rPr lang="en-US" i="1" dirty="0" err="1">
                <a:latin typeface="Times New Roman"/>
                <a:cs typeface="Times New Roman"/>
              </a:rPr>
              <a:t>sinir</a:t>
            </a:r>
            <a:r>
              <a:rPr lang="en-US" i="1" dirty="0">
                <a:latin typeface="Times New Roman"/>
                <a:cs typeface="Times New Roman"/>
              </a:rPr>
              <a:t> </a:t>
            </a:r>
            <a:r>
              <a:rPr lang="en-US" i="1" dirty="0" err="1">
                <a:latin typeface="Times New Roman"/>
                <a:cs typeface="Times New Roman"/>
              </a:rPr>
              <a:t>stimülasyonu</a:t>
            </a:r>
            <a:r>
              <a:rPr lang="en-US" i="1" dirty="0">
                <a:latin typeface="Times New Roman"/>
                <a:cs typeface="Times New Roman"/>
              </a:rPr>
              <a:t> </a:t>
            </a:r>
            <a:r>
              <a:rPr lang="en-US" i="1" dirty="0" err="1">
                <a:latin typeface="Times New Roman"/>
                <a:cs typeface="Times New Roman"/>
              </a:rPr>
              <a:t>yapılması</a:t>
            </a:r>
            <a:r>
              <a:rPr lang="en-US" i="1" dirty="0">
                <a:latin typeface="Times New Roman"/>
                <a:cs typeface="Times New Roman"/>
              </a:rPr>
              <a:t> </a:t>
            </a:r>
            <a:r>
              <a:rPr lang="en-US" i="1" dirty="0" err="1">
                <a:latin typeface="Times New Roman"/>
                <a:cs typeface="Times New Roman"/>
              </a:rPr>
              <a:t>düşünülebilir</a:t>
            </a:r>
            <a:r>
              <a:rPr lang="en-US" i="1" dirty="0">
                <a:latin typeface="Times New Roman"/>
                <a:cs typeface="Times New Roman"/>
              </a:rPr>
              <a:t> (</a:t>
            </a:r>
            <a:r>
              <a:rPr lang="en-US" i="1" dirty="0" err="1">
                <a:latin typeface="Times New Roman"/>
                <a:cs typeface="Times New Roman"/>
              </a:rPr>
              <a:t>Monitörize</a:t>
            </a:r>
            <a:r>
              <a:rPr lang="en-US" i="1" dirty="0">
                <a:latin typeface="Times New Roman"/>
                <a:cs typeface="Times New Roman"/>
              </a:rPr>
              <a:t> </a:t>
            </a:r>
            <a:r>
              <a:rPr lang="en-US" i="1" dirty="0" err="1">
                <a:latin typeface="Times New Roman"/>
                <a:cs typeface="Times New Roman"/>
              </a:rPr>
              <a:t>edilerek</a:t>
            </a:r>
            <a:r>
              <a:rPr lang="en-US" i="1" dirty="0">
                <a:latin typeface="Times New Roman"/>
                <a:cs typeface="Times New Roman"/>
              </a:rPr>
              <a:t> </a:t>
            </a:r>
            <a:r>
              <a:rPr lang="en-US" i="1" dirty="0" err="1">
                <a:latin typeface="Times New Roman"/>
                <a:cs typeface="Times New Roman"/>
              </a:rPr>
              <a:t>veya</a:t>
            </a:r>
            <a:r>
              <a:rPr lang="en-US" i="1" dirty="0">
                <a:latin typeface="Times New Roman"/>
                <a:cs typeface="Times New Roman"/>
              </a:rPr>
              <a:t> </a:t>
            </a:r>
            <a:r>
              <a:rPr lang="en-US" i="1" dirty="0" err="1">
                <a:latin typeface="Times New Roman"/>
                <a:cs typeface="Times New Roman"/>
              </a:rPr>
              <a:t>edilmeden</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Zayıf</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düşük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smtClean="0">
                <a:solidFill>
                  <a:srgbClr val="FF0000"/>
                </a:solidFill>
                <a:latin typeface="Times New Roman"/>
                <a:cs typeface="Times New Roman"/>
              </a:rPr>
              <a:t>)</a:t>
            </a:r>
            <a:endParaRPr lang="tr-TR" i="1" dirty="0">
              <a:solidFill>
                <a:srgbClr val="FF0000"/>
              </a:solidFill>
              <a:latin typeface="Times New Roman"/>
              <a:cs typeface="Times New Roman"/>
            </a:endParaRPr>
          </a:p>
        </p:txBody>
      </p:sp>
      <p:sp>
        <p:nvSpPr>
          <p:cNvPr id="4" name="Title 1"/>
          <p:cNvSpPr txBox="1">
            <a:spLocks/>
          </p:cNvSpPr>
          <p:nvPr/>
        </p:nvSpPr>
        <p:spPr>
          <a:xfrm>
            <a:off x="457200" y="92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a:latin typeface="Times New Roman"/>
                <a:cs typeface="Times New Roman"/>
              </a:rPr>
              <a:t>[</a:t>
            </a:r>
            <a:r>
              <a:rPr lang="en-US" sz="2800" i="1" dirty="0" smtClean="0">
                <a:latin typeface="Times New Roman"/>
                <a:cs typeface="Times New Roman"/>
              </a:rPr>
              <a:t>B13] </a:t>
            </a:r>
            <a:r>
              <a:rPr lang="tr-TR" sz="2800" i="1" dirty="0" err="1">
                <a:latin typeface="Times New Roman"/>
                <a:cs typeface="Times New Roman"/>
              </a:rPr>
              <a:t>İntraoperatif</a:t>
            </a:r>
            <a:r>
              <a:rPr lang="tr-TR" sz="2800" i="1" dirty="0">
                <a:latin typeface="Times New Roman"/>
                <a:cs typeface="Times New Roman"/>
              </a:rPr>
              <a:t> </a:t>
            </a:r>
            <a:r>
              <a:rPr lang="tr-TR" sz="2800" i="1" dirty="0" smtClean="0">
                <a:latin typeface="Times New Roman"/>
                <a:cs typeface="Times New Roman"/>
              </a:rPr>
              <a:t> ses </a:t>
            </a:r>
            <a:r>
              <a:rPr lang="tr-TR" sz="2800" i="1" dirty="0">
                <a:latin typeface="Times New Roman"/>
                <a:cs typeface="Times New Roman"/>
              </a:rPr>
              <a:t>ve </a:t>
            </a:r>
            <a:r>
              <a:rPr lang="tr-TR" sz="2800" i="1" dirty="0" err="1">
                <a:latin typeface="Times New Roman"/>
                <a:cs typeface="Times New Roman"/>
              </a:rPr>
              <a:t>p</a:t>
            </a:r>
            <a:r>
              <a:rPr lang="tr-TR" sz="2800" i="1" dirty="0" err="1" smtClean="0">
                <a:latin typeface="Times New Roman"/>
                <a:cs typeface="Times New Roman"/>
              </a:rPr>
              <a:t>aratiroid</a:t>
            </a:r>
            <a:r>
              <a:rPr lang="tr-TR" sz="2800" i="1" dirty="0" smtClean="0">
                <a:latin typeface="Times New Roman"/>
                <a:cs typeface="Times New Roman"/>
              </a:rPr>
              <a:t> </a:t>
            </a:r>
            <a:r>
              <a:rPr lang="tr-TR" sz="2800" i="1" dirty="0">
                <a:latin typeface="Times New Roman"/>
                <a:cs typeface="Times New Roman"/>
              </a:rPr>
              <a:t>y</a:t>
            </a:r>
            <a:r>
              <a:rPr lang="tr-TR" sz="2800" i="1" dirty="0" smtClean="0">
                <a:latin typeface="Times New Roman"/>
                <a:cs typeface="Times New Roman"/>
              </a:rPr>
              <a:t>önetimi</a:t>
            </a:r>
            <a:endParaRPr lang="tr-TR" sz="2800" dirty="0">
              <a:effectLst/>
              <a:latin typeface="Times New Roman"/>
              <a:cs typeface="Times New Roman"/>
            </a:endParaRPr>
          </a:p>
        </p:txBody>
      </p:sp>
      <p:sp>
        <p:nvSpPr>
          <p:cNvPr id="5" name="TextBox 4"/>
          <p:cNvSpPr txBox="1"/>
          <p:nvPr/>
        </p:nvSpPr>
        <p:spPr>
          <a:xfrm>
            <a:off x="4202934" y="6036349"/>
            <a:ext cx="184666" cy="369332"/>
          </a:xfrm>
          <a:prstGeom prst="rect">
            <a:avLst/>
          </a:prstGeom>
          <a:noFill/>
        </p:spPr>
        <p:txBody>
          <a:bodyPr wrap="none" rtlCol="0">
            <a:spAutoFit/>
          </a:bodyPr>
          <a:lstStyle/>
          <a:p>
            <a:endParaRPr lang="en-US" dirty="0"/>
          </a:p>
        </p:txBody>
      </p:sp>
      <p:sp>
        <p:nvSpPr>
          <p:cNvPr id="6" name="TextBox 5"/>
          <p:cNvSpPr txBox="1"/>
          <p:nvPr/>
        </p:nvSpPr>
        <p:spPr>
          <a:xfrm>
            <a:off x="327332" y="5113019"/>
            <a:ext cx="8489337"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200" b="1" dirty="0">
                <a:latin typeface="Times New Roman"/>
                <a:cs typeface="Times New Roman"/>
              </a:rPr>
              <a:t>ÖNERİ 43 </a:t>
            </a:r>
            <a:endParaRPr lang="tr-TR" sz="2200" dirty="0">
              <a:latin typeface="Times New Roman"/>
              <a:cs typeface="Times New Roman"/>
            </a:endParaRPr>
          </a:p>
          <a:p>
            <a:pPr marL="285750" indent="-285750">
              <a:buFont typeface="Arial"/>
              <a:buChar char="•"/>
            </a:pPr>
            <a:r>
              <a:rPr lang="en-US" sz="2200" i="1" dirty="0" err="1">
                <a:latin typeface="Times New Roman"/>
                <a:cs typeface="Times New Roman"/>
              </a:rPr>
              <a:t>Tiroid</a:t>
            </a:r>
            <a:r>
              <a:rPr lang="en-US" sz="2200" i="1" dirty="0">
                <a:latin typeface="Times New Roman"/>
                <a:cs typeface="Times New Roman"/>
              </a:rPr>
              <a:t> </a:t>
            </a:r>
            <a:r>
              <a:rPr lang="en-US" sz="2200" i="1" dirty="0" err="1">
                <a:latin typeface="Times New Roman"/>
                <a:cs typeface="Times New Roman"/>
              </a:rPr>
              <a:t>cerrahisi</a:t>
            </a:r>
            <a:r>
              <a:rPr lang="en-US" sz="2200" i="1" dirty="0">
                <a:latin typeface="Times New Roman"/>
                <a:cs typeface="Times New Roman"/>
              </a:rPr>
              <a:t> </a:t>
            </a:r>
            <a:r>
              <a:rPr lang="en-US" sz="2200" i="1" dirty="0" err="1">
                <a:latin typeface="Times New Roman"/>
                <a:cs typeface="Times New Roman"/>
              </a:rPr>
              <a:t>sırasında</a:t>
            </a:r>
            <a:r>
              <a:rPr lang="en-US" sz="2200" i="1" dirty="0">
                <a:latin typeface="Times New Roman"/>
                <a:cs typeface="Times New Roman"/>
              </a:rPr>
              <a:t> </a:t>
            </a:r>
            <a:r>
              <a:rPr lang="en-US" sz="2200" i="1" dirty="0" err="1">
                <a:latin typeface="Times New Roman"/>
                <a:cs typeface="Times New Roman"/>
              </a:rPr>
              <a:t>paratiroid</a:t>
            </a:r>
            <a:r>
              <a:rPr lang="en-US" sz="2200" i="1" dirty="0">
                <a:latin typeface="Times New Roman"/>
                <a:cs typeface="Times New Roman"/>
              </a:rPr>
              <a:t> </a:t>
            </a:r>
            <a:r>
              <a:rPr lang="en-US" sz="2200" i="1" dirty="0" err="1">
                <a:latin typeface="Times New Roman"/>
                <a:cs typeface="Times New Roman"/>
              </a:rPr>
              <a:t>bezleri</a:t>
            </a:r>
            <a:r>
              <a:rPr lang="en-US" sz="2200" i="1" dirty="0">
                <a:latin typeface="Times New Roman"/>
                <a:cs typeface="Times New Roman"/>
              </a:rPr>
              <a:t> </a:t>
            </a:r>
            <a:r>
              <a:rPr lang="en-US" sz="2200" i="1" dirty="0" err="1">
                <a:latin typeface="Times New Roman"/>
                <a:cs typeface="Times New Roman"/>
              </a:rPr>
              <a:t>ve</a:t>
            </a:r>
            <a:r>
              <a:rPr lang="en-US" sz="2200" i="1" dirty="0">
                <a:latin typeface="Times New Roman"/>
                <a:cs typeface="Times New Roman"/>
              </a:rPr>
              <a:t> </a:t>
            </a:r>
            <a:r>
              <a:rPr lang="en-US" sz="2200" i="1" dirty="0" err="1">
                <a:latin typeface="Times New Roman"/>
                <a:cs typeface="Times New Roman"/>
              </a:rPr>
              <a:t>damarları</a:t>
            </a:r>
            <a:r>
              <a:rPr lang="en-US" sz="2200" i="1" dirty="0">
                <a:latin typeface="Times New Roman"/>
                <a:cs typeface="Times New Roman"/>
              </a:rPr>
              <a:t> </a:t>
            </a:r>
            <a:r>
              <a:rPr lang="en-US" sz="2200" i="1" dirty="0" err="1">
                <a:latin typeface="Times New Roman"/>
                <a:cs typeface="Times New Roman"/>
              </a:rPr>
              <a:t>korunmalıdır</a:t>
            </a:r>
            <a:r>
              <a:rPr lang="en-US" sz="2200" i="1" dirty="0">
                <a:latin typeface="Times New Roman"/>
                <a:cs typeface="Times New Roman"/>
              </a:rPr>
              <a:t>. </a:t>
            </a:r>
            <a:r>
              <a:rPr lang="en-US" sz="2200" b="1" i="1" dirty="0">
                <a:solidFill>
                  <a:srgbClr val="FF0000"/>
                </a:solidFill>
                <a:latin typeface="Times New Roman"/>
                <a:cs typeface="Times New Roman"/>
              </a:rPr>
              <a:t>(</a:t>
            </a:r>
            <a:r>
              <a:rPr lang="en-US" sz="2200" b="1" i="1" dirty="0" err="1">
                <a:solidFill>
                  <a:srgbClr val="FF0000"/>
                </a:solidFill>
                <a:latin typeface="Times New Roman"/>
                <a:cs typeface="Times New Roman"/>
              </a:rPr>
              <a:t>Güçlü</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düzey</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öneri</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yüksek</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düzey</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kanıt</a:t>
            </a:r>
            <a:r>
              <a:rPr lang="en-US" sz="2200" b="1" i="1" dirty="0">
                <a:solidFill>
                  <a:srgbClr val="FF0000"/>
                </a:solidFill>
                <a:latin typeface="Times New Roman"/>
                <a:cs typeface="Times New Roman"/>
              </a:rPr>
              <a:t>)</a:t>
            </a:r>
            <a:endParaRPr lang="tr-TR" sz="2200" i="1" dirty="0">
              <a:solidFill>
                <a:srgbClr val="FF0000"/>
              </a:solidFill>
              <a:latin typeface="Times New Roman"/>
              <a:cs typeface="Times New Roman"/>
            </a:endParaRPr>
          </a:p>
          <a:p>
            <a:endParaRPr lang="en-US" dirty="0"/>
          </a:p>
        </p:txBody>
      </p:sp>
    </p:spTree>
    <p:extLst>
      <p:ext uri="{BB962C8B-B14F-4D97-AF65-F5344CB8AC3E}">
        <p14:creationId xmlns:p14="http://schemas.microsoft.com/office/powerpoint/2010/main" val="2378142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i="1" dirty="0" smtClean="0">
                <a:latin typeface="Times New Roman"/>
                <a:cs typeface="Times New Roman"/>
              </a:rPr>
              <a:t>[B 10] Ses </a:t>
            </a:r>
            <a:r>
              <a:rPr lang="tr-TR" sz="2800" i="1" dirty="0">
                <a:latin typeface="Times New Roman"/>
                <a:cs typeface="Times New Roman"/>
              </a:rPr>
              <a:t>ve </a:t>
            </a:r>
            <a:r>
              <a:rPr lang="tr-TR" sz="2800" i="1" dirty="0" err="1">
                <a:latin typeface="Times New Roman"/>
                <a:cs typeface="Times New Roman"/>
              </a:rPr>
              <a:t>paratiroid</a:t>
            </a:r>
            <a:r>
              <a:rPr lang="tr-TR" sz="2800" i="1" dirty="0">
                <a:latin typeface="Times New Roman"/>
                <a:cs typeface="Times New Roman"/>
              </a:rPr>
              <a:t> konularındaki uygun </a:t>
            </a:r>
            <a:r>
              <a:rPr lang="tr-TR" sz="2800" i="1" dirty="0" err="1">
                <a:latin typeface="Times New Roman"/>
                <a:cs typeface="Times New Roman"/>
              </a:rPr>
              <a:t>perioperatif</a:t>
            </a:r>
            <a:r>
              <a:rPr lang="tr-TR" sz="2800" i="1" dirty="0">
                <a:latin typeface="Times New Roman"/>
                <a:cs typeface="Times New Roman"/>
              </a:rPr>
              <a:t> yaklaşım nedir</a:t>
            </a:r>
            <a:r>
              <a:rPr lang="tr-TR" sz="2800" i="1" dirty="0" smtClean="0">
                <a:latin typeface="Times New Roman"/>
                <a:cs typeface="Times New Roman"/>
              </a:rPr>
              <a:t>?</a:t>
            </a:r>
            <a:endParaRPr lang="en-US" sz="2800" dirty="0">
              <a:latin typeface="Times New Roman"/>
              <a:cs typeface="Times New Roman"/>
            </a:endParaRPr>
          </a:p>
        </p:txBody>
      </p:sp>
      <p:sp>
        <p:nvSpPr>
          <p:cNvPr id="4" name="Title 1"/>
          <p:cNvSpPr txBox="1">
            <a:spLocks/>
          </p:cNvSpPr>
          <p:nvPr/>
        </p:nvSpPr>
        <p:spPr>
          <a:xfrm>
            <a:off x="457200" y="92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a:latin typeface="Times New Roman"/>
                <a:cs typeface="Times New Roman"/>
              </a:rPr>
              <a:t>[</a:t>
            </a:r>
            <a:r>
              <a:rPr lang="en-US" sz="2800" i="1" dirty="0" smtClean="0">
                <a:latin typeface="Times New Roman"/>
                <a:cs typeface="Times New Roman"/>
              </a:rPr>
              <a:t>B13] </a:t>
            </a:r>
            <a:r>
              <a:rPr lang="tr-TR" sz="2800" i="1" dirty="0" err="1">
                <a:latin typeface="Times New Roman"/>
                <a:cs typeface="Times New Roman"/>
              </a:rPr>
              <a:t>İntraoperatif</a:t>
            </a:r>
            <a:r>
              <a:rPr lang="tr-TR" sz="2800" i="1" dirty="0">
                <a:latin typeface="Times New Roman"/>
                <a:cs typeface="Times New Roman"/>
              </a:rPr>
              <a:t> </a:t>
            </a:r>
            <a:r>
              <a:rPr lang="tr-TR" sz="2800" i="1" dirty="0" smtClean="0">
                <a:latin typeface="Times New Roman"/>
                <a:cs typeface="Times New Roman"/>
              </a:rPr>
              <a:t> ses </a:t>
            </a:r>
            <a:r>
              <a:rPr lang="tr-TR" sz="2800" i="1" dirty="0">
                <a:latin typeface="Times New Roman"/>
                <a:cs typeface="Times New Roman"/>
              </a:rPr>
              <a:t>ve </a:t>
            </a:r>
            <a:r>
              <a:rPr lang="tr-TR" sz="2800" i="1" dirty="0" err="1">
                <a:latin typeface="Times New Roman"/>
                <a:cs typeface="Times New Roman"/>
              </a:rPr>
              <a:t>p</a:t>
            </a:r>
            <a:r>
              <a:rPr lang="tr-TR" sz="2800" i="1" dirty="0" err="1" smtClean="0">
                <a:latin typeface="Times New Roman"/>
                <a:cs typeface="Times New Roman"/>
              </a:rPr>
              <a:t>aratiroid</a:t>
            </a:r>
            <a:r>
              <a:rPr lang="tr-TR" sz="2800" i="1" dirty="0" smtClean="0">
                <a:latin typeface="Times New Roman"/>
                <a:cs typeface="Times New Roman"/>
              </a:rPr>
              <a:t> </a:t>
            </a:r>
            <a:r>
              <a:rPr lang="tr-TR" sz="2800" i="1" dirty="0">
                <a:latin typeface="Times New Roman"/>
                <a:cs typeface="Times New Roman"/>
              </a:rPr>
              <a:t>y</a:t>
            </a:r>
            <a:r>
              <a:rPr lang="tr-TR" sz="2800" i="1" dirty="0" smtClean="0">
                <a:latin typeface="Times New Roman"/>
                <a:cs typeface="Times New Roman"/>
              </a:rPr>
              <a:t>önetimi</a:t>
            </a:r>
            <a:endParaRPr lang="tr-TR" sz="2800" dirty="0">
              <a:effectLst/>
              <a:latin typeface="Times New Roman"/>
              <a:cs typeface="Times New Roman"/>
            </a:endParaRPr>
          </a:p>
        </p:txBody>
      </p:sp>
      <p:sp>
        <p:nvSpPr>
          <p:cNvPr id="5" name="TextBox 4"/>
          <p:cNvSpPr txBox="1"/>
          <p:nvPr/>
        </p:nvSpPr>
        <p:spPr>
          <a:xfrm>
            <a:off x="4202934" y="6036349"/>
            <a:ext cx="184666" cy="369332"/>
          </a:xfrm>
          <a:prstGeom prst="rect">
            <a:avLst/>
          </a:prstGeom>
          <a:noFill/>
        </p:spPr>
        <p:txBody>
          <a:bodyPr wrap="none" rtlCol="0">
            <a:spAutoFit/>
          </a:bodyPr>
          <a:lstStyle/>
          <a:p>
            <a:endParaRPr lang="en-US" dirty="0"/>
          </a:p>
        </p:txBody>
      </p:sp>
      <p:sp>
        <p:nvSpPr>
          <p:cNvPr id="6" name="TextBox 5"/>
          <p:cNvSpPr txBox="1"/>
          <p:nvPr/>
        </p:nvSpPr>
        <p:spPr>
          <a:xfrm>
            <a:off x="327332" y="2091078"/>
            <a:ext cx="8489337"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200" b="1" dirty="0">
                <a:latin typeface="Times New Roman"/>
                <a:cs typeface="Times New Roman"/>
              </a:rPr>
              <a:t>ÖNERİ 43 </a:t>
            </a:r>
            <a:endParaRPr lang="tr-TR" sz="2200" dirty="0">
              <a:latin typeface="Times New Roman"/>
              <a:cs typeface="Times New Roman"/>
            </a:endParaRPr>
          </a:p>
          <a:p>
            <a:pPr marL="285750" indent="-285750">
              <a:buFont typeface="Arial"/>
              <a:buChar char="•"/>
            </a:pPr>
            <a:r>
              <a:rPr lang="en-US" sz="2200" i="1" dirty="0" err="1">
                <a:latin typeface="Times New Roman"/>
                <a:cs typeface="Times New Roman"/>
              </a:rPr>
              <a:t>Tiroid</a:t>
            </a:r>
            <a:r>
              <a:rPr lang="en-US" sz="2200" i="1" dirty="0">
                <a:latin typeface="Times New Roman"/>
                <a:cs typeface="Times New Roman"/>
              </a:rPr>
              <a:t> </a:t>
            </a:r>
            <a:r>
              <a:rPr lang="en-US" sz="2200" i="1" dirty="0" err="1">
                <a:latin typeface="Times New Roman"/>
                <a:cs typeface="Times New Roman"/>
              </a:rPr>
              <a:t>cerrahisi</a:t>
            </a:r>
            <a:r>
              <a:rPr lang="en-US" sz="2200" i="1" dirty="0">
                <a:latin typeface="Times New Roman"/>
                <a:cs typeface="Times New Roman"/>
              </a:rPr>
              <a:t> </a:t>
            </a:r>
            <a:r>
              <a:rPr lang="en-US" sz="2200" i="1" dirty="0" err="1">
                <a:latin typeface="Times New Roman"/>
                <a:cs typeface="Times New Roman"/>
              </a:rPr>
              <a:t>sırasında</a:t>
            </a:r>
            <a:r>
              <a:rPr lang="en-US" sz="2200" i="1" dirty="0">
                <a:latin typeface="Times New Roman"/>
                <a:cs typeface="Times New Roman"/>
              </a:rPr>
              <a:t> </a:t>
            </a:r>
            <a:r>
              <a:rPr lang="en-US" sz="2200" i="1" dirty="0" err="1">
                <a:latin typeface="Times New Roman"/>
                <a:cs typeface="Times New Roman"/>
              </a:rPr>
              <a:t>paratiroid</a:t>
            </a:r>
            <a:r>
              <a:rPr lang="en-US" sz="2200" i="1" dirty="0">
                <a:latin typeface="Times New Roman"/>
                <a:cs typeface="Times New Roman"/>
              </a:rPr>
              <a:t> </a:t>
            </a:r>
            <a:r>
              <a:rPr lang="en-US" sz="2200" i="1" dirty="0" err="1">
                <a:latin typeface="Times New Roman"/>
                <a:cs typeface="Times New Roman"/>
              </a:rPr>
              <a:t>bezleri</a:t>
            </a:r>
            <a:r>
              <a:rPr lang="en-US" sz="2200" i="1" dirty="0">
                <a:latin typeface="Times New Roman"/>
                <a:cs typeface="Times New Roman"/>
              </a:rPr>
              <a:t> </a:t>
            </a:r>
            <a:r>
              <a:rPr lang="en-US" sz="2200" i="1" dirty="0" err="1">
                <a:latin typeface="Times New Roman"/>
                <a:cs typeface="Times New Roman"/>
              </a:rPr>
              <a:t>ve</a:t>
            </a:r>
            <a:r>
              <a:rPr lang="en-US" sz="2200" i="1" dirty="0">
                <a:latin typeface="Times New Roman"/>
                <a:cs typeface="Times New Roman"/>
              </a:rPr>
              <a:t> </a:t>
            </a:r>
            <a:r>
              <a:rPr lang="en-US" sz="2200" i="1" dirty="0" err="1">
                <a:latin typeface="Times New Roman"/>
                <a:cs typeface="Times New Roman"/>
              </a:rPr>
              <a:t>damarları</a:t>
            </a:r>
            <a:r>
              <a:rPr lang="en-US" sz="2200" i="1" dirty="0">
                <a:latin typeface="Times New Roman"/>
                <a:cs typeface="Times New Roman"/>
              </a:rPr>
              <a:t> </a:t>
            </a:r>
            <a:r>
              <a:rPr lang="en-US" sz="2200" i="1" dirty="0" err="1">
                <a:latin typeface="Times New Roman"/>
                <a:cs typeface="Times New Roman"/>
              </a:rPr>
              <a:t>korunmalıdır</a:t>
            </a:r>
            <a:r>
              <a:rPr lang="en-US" sz="2200" i="1" dirty="0">
                <a:latin typeface="Times New Roman"/>
                <a:cs typeface="Times New Roman"/>
              </a:rPr>
              <a:t>. </a:t>
            </a:r>
            <a:r>
              <a:rPr lang="en-US" sz="2200" b="1" i="1" dirty="0">
                <a:solidFill>
                  <a:srgbClr val="FF0000"/>
                </a:solidFill>
                <a:latin typeface="Times New Roman"/>
                <a:cs typeface="Times New Roman"/>
              </a:rPr>
              <a:t>(</a:t>
            </a:r>
            <a:r>
              <a:rPr lang="en-US" sz="2200" b="1" i="1" dirty="0" err="1">
                <a:solidFill>
                  <a:srgbClr val="FF0000"/>
                </a:solidFill>
                <a:latin typeface="Times New Roman"/>
                <a:cs typeface="Times New Roman"/>
              </a:rPr>
              <a:t>Güçlü</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düzey</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öneri</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yüksek</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düzey</a:t>
            </a:r>
            <a:r>
              <a:rPr lang="en-US" sz="2200" b="1" i="1" dirty="0">
                <a:solidFill>
                  <a:srgbClr val="FF0000"/>
                </a:solidFill>
                <a:latin typeface="Times New Roman"/>
                <a:cs typeface="Times New Roman"/>
              </a:rPr>
              <a:t> </a:t>
            </a:r>
            <a:r>
              <a:rPr lang="en-US" sz="2200" b="1" i="1" dirty="0" err="1">
                <a:solidFill>
                  <a:srgbClr val="FF0000"/>
                </a:solidFill>
                <a:latin typeface="Times New Roman"/>
                <a:cs typeface="Times New Roman"/>
              </a:rPr>
              <a:t>kanıt</a:t>
            </a:r>
            <a:r>
              <a:rPr lang="en-US" sz="2200" b="1" i="1" dirty="0">
                <a:solidFill>
                  <a:srgbClr val="FF0000"/>
                </a:solidFill>
                <a:latin typeface="Times New Roman"/>
                <a:cs typeface="Times New Roman"/>
              </a:rPr>
              <a:t>)</a:t>
            </a:r>
            <a:endParaRPr lang="tr-TR" sz="2200" i="1" dirty="0">
              <a:solidFill>
                <a:srgbClr val="FF0000"/>
              </a:solidFill>
              <a:latin typeface="Times New Roman"/>
              <a:cs typeface="Times New Roman"/>
            </a:endParaRPr>
          </a:p>
          <a:p>
            <a:endParaRPr lang="en-US" dirty="0"/>
          </a:p>
        </p:txBody>
      </p:sp>
      <p:sp>
        <p:nvSpPr>
          <p:cNvPr id="9" name="Rectangle 8"/>
          <p:cNvSpPr/>
          <p:nvPr/>
        </p:nvSpPr>
        <p:spPr>
          <a:xfrm>
            <a:off x="930336" y="3740897"/>
            <a:ext cx="7441877" cy="255454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a:buChar char="•"/>
            </a:pPr>
            <a:r>
              <a:rPr lang="tr-TR" sz="2000" dirty="0">
                <a:latin typeface="Times New Roman"/>
                <a:cs typeface="Times New Roman"/>
              </a:rPr>
              <a:t>Eğer </a:t>
            </a:r>
            <a:r>
              <a:rPr lang="tr-TR" sz="2000" dirty="0" err="1">
                <a:latin typeface="Times New Roman"/>
                <a:cs typeface="Times New Roman"/>
              </a:rPr>
              <a:t>paratiroid</a:t>
            </a:r>
            <a:r>
              <a:rPr lang="tr-TR" sz="2000" dirty="0">
                <a:latin typeface="Times New Roman"/>
                <a:cs typeface="Times New Roman"/>
              </a:rPr>
              <a:t> bez(</a:t>
            </a:r>
            <a:r>
              <a:rPr lang="tr-TR" sz="2000" dirty="0" err="1">
                <a:latin typeface="Times New Roman"/>
                <a:cs typeface="Times New Roman"/>
              </a:rPr>
              <a:t>ler</a:t>
            </a:r>
            <a:r>
              <a:rPr lang="tr-TR" sz="2000" dirty="0">
                <a:latin typeface="Times New Roman"/>
                <a:cs typeface="Times New Roman"/>
              </a:rPr>
              <a:t>)i lokalize edilemezse, </a:t>
            </a:r>
            <a:r>
              <a:rPr lang="tr-TR" sz="2000" dirty="0" smtClean="0">
                <a:latin typeface="Times New Roman"/>
                <a:cs typeface="Times New Roman"/>
              </a:rPr>
              <a:t>cerrah </a:t>
            </a:r>
            <a:r>
              <a:rPr lang="tr-TR" sz="2000" dirty="0" err="1">
                <a:latin typeface="Times New Roman"/>
                <a:cs typeface="Times New Roman"/>
              </a:rPr>
              <a:t>tiroid</a:t>
            </a:r>
            <a:r>
              <a:rPr lang="tr-TR" sz="2000" dirty="0">
                <a:latin typeface="Times New Roman"/>
                <a:cs typeface="Times New Roman"/>
              </a:rPr>
              <a:t> kapsülü üstünde </a:t>
            </a:r>
            <a:r>
              <a:rPr lang="tr-TR" sz="2000" dirty="0" err="1">
                <a:latin typeface="Times New Roman"/>
                <a:cs typeface="Times New Roman"/>
              </a:rPr>
              <a:t>diseke</a:t>
            </a:r>
            <a:r>
              <a:rPr lang="tr-TR" sz="2000" dirty="0">
                <a:latin typeface="Times New Roman"/>
                <a:cs typeface="Times New Roman"/>
              </a:rPr>
              <a:t> ederek a. </a:t>
            </a:r>
            <a:r>
              <a:rPr lang="tr-TR" sz="2000" dirty="0" err="1">
                <a:latin typeface="Times New Roman"/>
                <a:cs typeface="Times New Roman"/>
              </a:rPr>
              <a:t>thyroidea</a:t>
            </a:r>
            <a:r>
              <a:rPr lang="tr-TR" sz="2000" dirty="0">
                <a:latin typeface="Times New Roman"/>
                <a:cs typeface="Times New Roman"/>
              </a:rPr>
              <a:t> </a:t>
            </a:r>
            <a:r>
              <a:rPr lang="tr-TR" sz="2000" dirty="0" err="1">
                <a:latin typeface="Times New Roman"/>
                <a:cs typeface="Times New Roman"/>
              </a:rPr>
              <a:t>inferior’u</a:t>
            </a:r>
            <a:r>
              <a:rPr lang="tr-TR" sz="2000" dirty="0">
                <a:latin typeface="Times New Roman"/>
                <a:cs typeface="Times New Roman"/>
              </a:rPr>
              <a:t> tiroide çok yakın bir yerden bağlamalıdır. </a:t>
            </a:r>
            <a:endParaRPr lang="tr-TR" sz="2000" dirty="0" smtClean="0">
              <a:latin typeface="Times New Roman"/>
              <a:cs typeface="Times New Roman"/>
            </a:endParaRPr>
          </a:p>
          <a:p>
            <a:pPr marL="285750" indent="-285750">
              <a:buFont typeface="Arial"/>
              <a:buChar char="•"/>
            </a:pPr>
            <a:r>
              <a:rPr lang="tr-TR" sz="2000" dirty="0" smtClean="0">
                <a:latin typeface="Times New Roman"/>
                <a:cs typeface="Times New Roman"/>
              </a:rPr>
              <a:t>Eğer </a:t>
            </a:r>
            <a:r>
              <a:rPr lang="tr-TR" sz="2000" dirty="0" err="1">
                <a:latin typeface="Times New Roman"/>
                <a:cs typeface="Times New Roman"/>
              </a:rPr>
              <a:t>paratiroid</a:t>
            </a:r>
            <a:r>
              <a:rPr lang="tr-TR" sz="2000" dirty="0">
                <a:latin typeface="Times New Roman"/>
                <a:cs typeface="Times New Roman"/>
              </a:rPr>
              <a:t> bezleri yanlışlıkla veya kaçınılamaz şekilde çıkarılırsa (</a:t>
            </a:r>
            <a:r>
              <a:rPr lang="tr-TR" sz="2000" dirty="0" err="1" smtClean="0">
                <a:latin typeface="Times New Roman"/>
                <a:cs typeface="Times New Roman"/>
              </a:rPr>
              <a:t>örn</a:t>
            </a:r>
            <a:r>
              <a:rPr lang="tr-TR" sz="2000" dirty="0" smtClean="0">
                <a:latin typeface="Times New Roman"/>
                <a:cs typeface="Times New Roman"/>
              </a:rPr>
              <a:t>: </a:t>
            </a:r>
            <a:r>
              <a:rPr lang="tr-TR" sz="2000" dirty="0" err="1">
                <a:latin typeface="Times New Roman"/>
                <a:cs typeface="Times New Roman"/>
              </a:rPr>
              <a:t>intratiroidal</a:t>
            </a:r>
            <a:r>
              <a:rPr lang="tr-TR" sz="2000" dirty="0">
                <a:latin typeface="Times New Roman"/>
                <a:cs typeface="Times New Roman"/>
              </a:rPr>
              <a:t> yerleşimli ise veya santral lenf </a:t>
            </a:r>
            <a:r>
              <a:rPr lang="tr-TR" sz="2000" dirty="0" err="1">
                <a:latin typeface="Times New Roman"/>
                <a:cs typeface="Times New Roman"/>
              </a:rPr>
              <a:t>nodu</a:t>
            </a:r>
            <a:r>
              <a:rPr lang="tr-TR" sz="2000" dirty="0">
                <a:latin typeface="Times New Roman"/>
                <a:cs typeface="Times New Roman"/>
              </a:rPr>
              <a:t> </a:t>
            </a:r>
            <a:r>
              <a:rPr lang="tr-TR" sz="2000" dirty="0" err="1" smtClean="0">
                <a:latin typeface="Times New Roman"/>
                <a:cs typeface="Times New Roman"/>
              </a:rPr>
              <a:t>diseksiyonu</a:t>
            </a:r>
            <a:r>
              <a:rPr lang="tr-TR" sz="2000" dirty="0" smtClean="0">
                <a:latin typeface="Times New Roman"/>
                <a:cs typeface="Times New Roman"/>
              </a:rPr>
              <a:t> </a:t>
            </a:r>
            <a:r>
              <a:rPr lang="tr-TR" sz="2000" dirty="0">
                <a:latin typeface="Times New Roman"/>
                <a:cs typeface="Times New Roman"/>
              </a:rPr>
              <a:t>esnasında çıkarılması gerekliyse) veya </a:t>
            </a:r>
            <a:r>
              <a:rPr lang="tr-TR" sz="2000" dirty="0" err="1">
                <a:latin typeface="Times New Roman"/>
                <a:cs typeface="Times New Roman"/>
              </a:rPr>
              <a:t>devaskülarize</a:t>
            </a:r>
            <a:r>
              <a:rPr lang="tr-TR" sz="2000" dirty="0">
                <a:latin typeface="Times New Roman"/>
                <a:cs typeface="Times New Roman"/>
              </a:rPr>
              <a:t> edilirse, </a:t>
            </a:r>
            <a:r>
              <a:rPr lang="tr-TR" sz="2000" dirty="0" err="1" smtClean="0">
                <a:latin typeface="Times New Roman"/>
                <a:cs typeface="Times New Roman"/>
              </a:rPr>
              <a:t>paratiroid</a:t>
            </a:r>
            <a:r>
              <a:rPr lang="tr-TR" sz="2000" dirty="0" smtClean="0">
                <a:latin typeface="Times New Roman"/>
                <a:cs typeface="Times New Roman"/>
              </a:rPr>
              <a:t> </a:t>
            </a:r>
            <a:r>
              <a:rPr lang="tr-TR" sz="2000" dirty="0">
                <a:latin typeface="Times New Roman"/>
                <a:cs typeface="Times New Roman"/>
              </a:rPr>
              <a:t>bezlerinde kanserli doku olmadığı kontrol edilerek </a:t>
            </a:r>
            <a:r>
              <a:rPr lang="tr-TR" sz="2000" dirty="0" err="1">
                <a:latin typeface="Times New Roman"/>
                <a:cs typeface="Times New Roman"/>
              </a:rPr>
              <a:t>strap</a:t>
            </a:r>
            <a:r>
              <a:rPr lang="tr-TR" sz="2000" dirty="0">
                <a:latin typeface="Times New Roman"/>
                <a:cs typeface="Times New Roman"/>
              </a:rPr>
              <a:t> veya </a:t>
            </a:r>
            <a:r>
              <a:rPr lang="tr-TR" sz="2000" dirty="0" err="1" smtClean="0">
                <a:latin typeface="Times New Roman"/>
                <a:cs typeface="Times New Roman"/>
              </a:rPr>
              <a:t>sternokleidomastoid</a:t>
            </a:r>
            <a:r>
              <a:rPr lang="tr-TR" sz="2000" dirty="0" smtClean="0">
                <a:latin typeface="Times New Roman"/>
                <a:cs typeface="Times New Roman"/>
              </a:rPr>
              <a:t> </a:t>
            </a:r>
            <a:r>
              <a:rPr lang="tr-TR" sz="2000" dirty="0">
                <a:latin typeface="Times New Roman"/>
                <a:cs typeface="Times New Roman"/>
              </a:rPr>
              <a:t>kas içine </a:t>
            </a:r>
            <a:r>
              <a:rPr lang="tr-TR" sz="2000" dirty="0" smtClean="0">
                <a:latin typeface="Times New Roman"/>
                <a:cs typeface="Times New Roman"/>
              </a:rPr>
              <a:t>ekilmelidir</a:t>
            </a:r>
            <a:r>
              <a:rPr lang="tr-TR" sz="2000" dirty="0">
                <a:latin typeface="Times New Roman"/>
                <a:cs typeface="Times New Roman"/>
              </a:rPr>
              <a:t>.</a:t>
            </a:r>
            <a:endParaRPr lang="tr-TR" sz="2000" dirty="0">
              <a:effectLst/>
              <a:latin typeface="Times New Roman"/>
              <a:cs typeface="Times New Roman"/>
            </a:endParaRPr>
          </a:p>
        </p:txBody>
      </p:sp>
    </p:spTree>
    <p:extLst>
      <p:ext uri="{BB962C8B-B14F-4D97-AF65-F5344CB8AC3E}">
        <p14:creationId xmlns:p14="http://schemas.microsoft.com/office/powerpoint/2010/main" val="2244055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tr-TR" sz="2800" i="1" dirty="0" smtClean="0">
                <a:latin typeface="Times New Roman"/>
                <a:cs typeface="Times New Roman"/>
              </a:rPr>
              <a:t>[B 10] Ses </a:t>
            </a:r>
            <a:r>
              <a:rPr lang="tr-TR" sz="2800" i="1" dirty="0">
                <a:latin typeface="Times New Roman"/>
                <a:cs typeface="Times New Roman"/>
              </a:rPr>
              <a:t>ve </a:t>
            </a:r>
            <a:r>
              <a:rPr lang="tr-TR" sz="2800" i="1" dirty="0" err="1">
                <a:latin typeface="Times New Roman"/>
                <a:cs typeface="Times New Roman"/>
              </a:rPr>
              <a:t>paratiroid</a:t>
            </a:r>
            <a:r>
              <a:rPr lang="tr-TR" sz="2800" i="1" dirty="0">
                <a:latin typeface="Times New Roman"/>
                <a:cs typeface="Times New Roman"/>
              </a:rPr>
              <a:t> konularındaki uygun </a:t>
            </a:r>
            <a:r>
              <a:rPr lang="tr-TR" sz="2800" i="1" dirty="0" err="1">
                <a:latin typeface="Times New Roman"/>
                <a:cs typeface="Times New Roman"/>
              </a:rPr>
              <a:t>perioperatif</a:t>
            </a:r>
            <a:r>
              <a:rPr lang="tr-TR" sz="2800" i="1" dirty="0">
                <a:latin typeface="Times New Roman"/>
                <a:cs typeface="Times New Roman"/>
              </a:rPr>
              <a:t> yaklaşım nedir</a:t>
            </a:r>
            <a:r>
              <a:rPr lang="tr-TR" sz="2800" i="1" dirty="0" smtClean="0">
                <a:latin typeface="Times New Roman"/>
                <a:cs typeface="Times New Roman"/>
              </a:rPr>
              <a:t>?</a:t>
            </a:r>
            <a:endParaRPr lang="en-US" sz="2800" dirty="0">
              <a:latin typeface="Times New Roman"/>
              <a:cs typeface="Times New Roman"/>
            </a:endParaRPr>
          </a:p>
        </p:txBody>
      </p:sp>
      <p:sp>
        <p:nvSpPr>
          <p:cNvPr id="4" name="Title 1"/>
          <p:cNvSpPr txBox="1">
            <a:spLocks/>
          </p:cNvSpPr>
          <p:nvPr/>
        </p:nvSpPr>
        <p:spPr>
          <a:xfrm>
            <a:off x="457200" y="92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a:latin typeface="Times New Roman"/>
                <a:cs typeface="Times New Roman"/>
              </a:rPr>
              <a:t>[B14] </a:t>
            </a:r>
            <a:r>
              <a:rPr lang="en-US" sz="2800" i="1" dirty="0" err="1">
                <a:latin typeface="Times New Roman"/>
                <a:cs typeface="Times New Roman"/>
              </a:rPr>
              <a:t>Postoperatif</a:t>
            </a:r>
            <a:r>
              <a:rPr lang="en-US" sz="2800" i="1" dirty="0">
                <a:latin typeface="Times New Roman"/>
                <a:cs typeface="Times New Roman"/>
              </a:rPr>
              <a:t> </a:t>
            </a:r>
            <a:r>
              <a:rPr lang="tr-TR" sz="2800" i="1" dirty="0" smtClean="0">
                <a:latin typeface="Times New Roman"/>
                <a:cs typeface="Times New Roman"/>
              </a:rPr>
              <a:t> </a:t>
            </a:r>
            <a:r>
              <a:rPr lang="tr-TR" sz="2800" i="1" dirty="0">
                <a:latin typeface="Times New Roman"/>
                <a:cs typeface="Times New Roman"/>
              </a:rPr>
              <a:t>s</a:t>
            </a:r>
            <a:r>
              <a:rPr lang="en-US" sz="2800" i="1" dirty="0" err="1" smtClean="0">
                <a:latin typeface="Times New Roman"/>
                <a:cs typeface="Times New Roman"/>
              </a:rPr>
              <a:t>es</a:t>
            </a:r>
            <a:r>
              <a:rPr lang="en-US" sz="2800" i="1" dirty="0" smtClean="0">
                <a:latin typeface="Times New Roman"/>
                <a:cs typeface="Times New Roman"/>
              </a:rPr>
              <a:t> </a:t>
            </a:r>
            <a:r>
              <a:rPr lang="tr-TR" sz="2800" i="1" dirty="0" err="1">
                <a:latin typeface="Times New Roman"/>
                <a:cs typeface="Times New Roman"/>
              </a:rPr>
              <a:t>b</a:t>
            </a:r>
            <a:r>
              <a:rPr lang="en-US" sz="2800" i="1" dirty="0" err="1" smtClean="0">
                <a:latin typeface="Times New Roman"/>
                <a:cs typeface="Times New Roman"/>
              </a:rPr>
              <a:t>akımı</a:t>
            </a:r>
            <a:r>
              <a:rPr lang="en-US" sz="2800" i="1" dirty="0" smtClean="0">
                <a:latin typeface="Times New Roman"/>
                <a:cs typeface="Times New Roman"/>
              </a:rPr>
              <a:t> </a:t>
            </a:r>
            <a:endParaRPr lang="tr-TR" sz="2800" dirty="0">
              <a:effectLst/>
              <a:latin typeface="Times New Roman"/>
              <a:cs typeface="Times New Roman"/>
            </a:endParaRPr>
          </a:p>
        </p:txBody>
      </p:sp>
      <p:sp>
        <p:nvSpPr>
          <p:cNvPr id="5" name="TextBox 4"/>
          <p:cNvSpPr txBox="1"/>
          <p:nvPr/>
        </p:nvSpPr>
        <p:spPr>
          <a:xfrm>
            <a:off x="4202934" y="6036349"/>
            <a:ext cx="184666" cy="369332"/>
          </a:xfrm>
          <a:prstGeom prst="rect">
            <a:avLst/>
          </a:prstGeom>
          <a:noFill/>
        </p:spPr>
        <p:txBody>
          <a:bodyPr wrap="none" rtlCol="0">
            <a:spAutoFit/>
          </a:bodyPr>
          <a:lstStyle/>
          <a:p>
            <a:endParaRPr lang="en-US" dirty="0"/>
          </a:p>
        </p:txBody>
      </p:sp>
      <p:sp>
        <p:nvSpPr>
          <p:cNvPr id="6" name="TextBox 5"/>
          <p:cNvSpPr txBox="1"/>
          <p:nvPr/>
        </p:nvSpPr>
        <p:spPr>
          <a:xfrm>
            <a:off x="327332" y="2091078"/>
            <a:ext cx="8489337" cy="184665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a:latin typeface="Times New Roman"/>
                <a:cs typeface="Times New Roman"/>
              </a:rPr>
              <a:t>ÖNERİ 44 </a:t>
            </a:r>
            <a:endParaRPr lang="tr-TR" sz="2400" dirty="0">
              <a:latin typeface="Times New Roman"/>
              <a:cs typeface="Times New Roman"/>
            </a:endParaRPr>
          </a:p>
          <a:p>
            <a:pPr marL="342900" indent="-342900">
              <a:buFont typeface="Arial"/>
              <a:buChar char="•"/>
            </a:pPr>
            <a:r>
              <a:rPr lang="en-US" sz="2400" i="1" dirty="0" err="1">
                <a:latin typeface="Times New Roman"/>
                <a:cs typeface="Times New Roman"/>
              </a:rPr>
              <a:t>Hastanın</a:t>
            </a:r>
            <a:r>
              <a:rPr lang="en-US" sz="2400" i="1" dirty="0">
                <a:latin typeface="Times New Roman"/>
                <a:cs typeface="Times New Roman"/>
              </a:rPr>
              <a:t> </a:t>
            </a:r>
            <a:r>
              <a:rPr lang="en-US" sz="2400" i="1" dirty="0" err="1">
                <a:latin typeface="Times New Roman"/>
                <a:cs typeface="Times New Roman"/>
              </a:rPr>
              <a:t>sesi</a:t>
            </a:r>
            <a:r>
              <a:rPr lang="en-US" sz="2400" i="1" dirty="0">
                <a:latin typeface="Times New Roman"/>
                <a:cs typeface="Times New Roman"/>
              </a:rPr>
              <a:t> </a:t>
            </a:r>
            <a:r>
              <a:rPr lang="tr-TR" sz="2400" i="1" dirty="0" smtClean="0">
                <a:latin typeface="Times New Roman"/>
                <a:cs typeface="Times New Roman"/>
              </a:rPr>
              <a:t>ameliyat</a:t>
            </a:r>
            <a:r>
              <a:rPr lang="en-US" sz="2400" i="1" dirty="0" smtClean="0">
                <a:latin typeface="Times New Roman"/>
                <a:cs typeface="Times New Roman"/>
              </a:rPr>
              <a:t> </a:t>
            </a:r>
            <a:r>
              <a:rPr lang="en-US" sz="2400" i="1" dirty="0" err="1">
                <a:latin typeface="Times New Roman"/>
                <a:cs typeface="Times New Roman"/>
              </a:rPr>
              <a:t>sonrası</a:t>
            </a:r>
            <a:r>
              <a:rPr lang="en-US" sz="2400" i="1" dirty="0">
                <a:latin typeface="Times New Roman"/>
                <a:cs typeface="Times New Roman"/>
              </a:rPr>
              <a:t> </a:t>
            </a:r>
            <a:r>
              <a:rPr lang="en-US" sz="2400" i="1" dirty="0" err="1">
                <a:latin typeface="Times New Roman"/>
                <a:cs typeface="Times New Roman"/>
              </a:rPr>
              <a:t>dönemde</a:t>
            </a:r>
            <a:r>
              <a:rPr lang="en-US" sz="2400" i="1" dirty="0">
                <a:latin typeface="Times New Roman"/>
                <a:cs typeface="Times New Roman"/>
              </a:rPr>
              <a:t> de </a:t>
            </a:r>
            <a:r>
              <a:rPr lang="en-US" sz="2400" i="1" dirty="0" err="1">
                <a:latin typeface="Times New Roman"/>
                <a:cs typeface="Times New Roman"/>
              </a:rPr>
              <a:t>değerlendirilmelidir</a:t>
            </a:r>
            <a:r>
              <a:rPr lang="en-US" sz="2400" i="1" dirty="0">
                <a:latin typeface="Times New Roman"/>
                <a:cs typeface="Times New Roman"/>
              </a:rPr>
              <a:t>. </a:t>
            </a:r>
            <a:r>
              <a:rPr lang="en-US" sz="2400" i="1" dirty="0" err="1">
                <a:latin typeface="Times New Roman"/>
                <a:cs typeface="Times New Roman"/>
              </a:rPr>
              <a:t>Eğer</a:t>
            </a:r>
            <a:r>
              <a:rPr lang="en-US" sz="2400" i="1" dirty="0">
                <a:latin typeface="Times New Roman"/>
                <a:cs typeface="Times New Roman"/>
              </a:rPr>
              <a:t> </a:t>
            </a:r>
            <a:r>
              <a:rPr lang="en-US" sz="2400" i="1" dirty="0" err="1">
                <a:latin typeface="Times New Roman"/>
                <a:cs typeface="Times New Roman"/>
              </a:rPr>
              <a:t>ses</a:t>
            </a:r>
            <a:r>
              <a:rPr lang="en-US" sz="2400" i="1" dirty="0">
                <a:latin typeface="Times New Roman"/>
                <a:cs typeface="Times New Roman"/>
              </a:rPr>
              <a:t> </a:t>
            </a:r>
            <a:r>
              <a:rPr lang="en-US" sz="2400" i="1" dirty="0" err="1">
                <a:latin typeface="Times New Roman"/>
                <a:cs typeface="Times New Roman"/>
              </a:rPr>
              <a:t>anormalliği</a:t>
            </a:r>
            <a:r>
              <a:rPr lang="en-US" sz="2400" i="1" dirty="0">
                <a:latin typeface="Times New Roman"/>
                <a:cs typeface="Times New Roman"/>
              </a:rPr>
              <a:t> </a:t>
            </a:r>
            <a:r>
              <a:rPr lang="en-US" sz="2400" i="1" dirty="0" err="1">
                <a:latin typeface="Times New Roman"/>
                <a:cs typeface="Times New Roman"/>
              </a:rPr>
              <a:t>mevcutsa</a:t>
            </a:r>
            <a:r>
              <a:rPr lang="en-US" sz="2400" i="1" dirty="0">
                <a:latin typeface="Times New Roman"/>
                <a:cs typeface="Times New Roman"/>
              </a:rPr>
              <a:t> </a:t>
            </a:r>
            <a:r>
              <a:rPr lang="en-US" sz="2400" i="1" dirty="0" err="1">
                <a:latin typeface="Times New Roman"/>
                <a:cs typeface="Times New Roman"/>
              </a:rPr>
              <a:t>kurallara</a:t>
            </a:r>
            <a:r>
              <a:rPr lang="en-US" sz="2400" i="1" dirty="0">
                <a:latin typeface="Times New Roman"/>
                <a:cs typeface="Times New Roman"/>
              </a:rPr>
              <a:t> </a:t>
            </a:r>
            <a:r>
              <a:rPr lang="en-US" sz="2400" i="1" dirty="0" err="1">
                <a:latin typeface="Times New Roman"/>
                <a:cs typeface="Times New Roman"/>
              </a:rPr>
              <a:t>uygun</a:t>
            </a:r>
            <a:r>
              <a:rPr lang="en-US" sz="2400" i="1" dirty="0">
                <a:latin typeface="Times New Roman"/>
                <a:cs typeface="Times New Roman"/>
              </a:rPr>
              <a:t> </a:t>
            </a:r>
            <a:r>
              <a:rPr lang="en-US" sz="2400" i="1" dirty="0" err="1">
                <a:latin typeface="Times New Roman"/>
                <a:cs typeface="Times New Roman"/>
              </a:rPr>
              <a:t>bir</a:t>
            </a:r>
            <a:r>
              <a:rPr lang="en-US" sz="2400" i="1" dirty="0">
                <a:latin typeface="Times New Roman"/>
                <a:cs typeface="Times New Roman"/>
              </a:rPr>
              <a:t> </a:t>
            </a:r>
            <a:r>
              <a:rPr lang="en-US" sz="2400" i="1" dirty="0" err="1">
                <a:latin typeface="Times New Roman"/>
                <a:cs typeface="Times New Roman"/>
              </a:rPr>
              <a:t>laringeal</a:t>
            </a:r>
            <a:r>
              <a:rPr lang="en-US" sz="2400" i="1" dirty="0">
                <a:latin typeface="Times New Roman"/>
                <a:cs typeface="Times New Roman"/>
              </a:rPr>
              <a:t> </a:t>
            </a:r>
            <a:r>
              <a:rPr lang="en-US" sz="2400" i="1" dirty="0" err="1">
                <a:latin typeface="Times New Roman"/>
                <a:cs typeface="Times New Roman"/>
              </a:rPr>
              <a:t>inceleme</a:t>
            </a:r>
            <a:r>
              <a:rPr lang="en-US" sz="2400" i="1" dirty="0">
                <a:latin typeface="Times New Roman"/>
                <a:cs typeface="Times New Roman"/>
              </a:rPr>
              <a:t> </a:t>
            </a:r>
            <a:r>
              <a:rPr lang="en-US" sz="2400" i="1" dirty="0" err="1">
                <a:latin typeface="Times New Roman"/>
                <a:cs typeface="Times New Roman"/>
              </a:rPr>
              <a:t>yapılmalıdır</a:t>
            </a:r>
            <a:r>
              <a:rPr lang="en-US" sz="2400" i="1" dirty="0">
                <a:latin typeface="Times New Roman"/>
                <a:cs typeface="Times New Roman"/>
              </a:rPr>
              <a:t>. </a:t>
            </a:r>
            <a:r>
              <a:rPr lang="en-US" sz="2400" b="1" i="1" dirty="0">
                <a:solidFill>
                  <a:srgbClr val="FF0000"/>
                </a:solidFill>
                <a:latin typeface="Times New Roman"/>
                <a:cs typeface="Times New Roman"/>
              </a:rPr>
              <a:t>(</a:t>
            </a:r>
            <a:r>
              <a:rPr lang="en-US" sz="2400" b="1" i="1" dirty="0" err="1">
                <a:solidFill>
                  <a:srgbClr val="FF0000"/>
                </a:solidFill>
                <a:latin typeface="Times New Roman"/>
                <a:cs typeface="Times New Roman"/>
              </a:rPr>
              <a:t>Güçlü</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öneri</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orta</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düzey</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kanıt</a:t>
            </a:r>
            <a:r>
              <a:rPr lang="en-US" sz="2400" b="1" i="1" dirty="0">
                <a:solidFill>
                  <a:srgbClr val="FF0000"/>
                </a:solidFill>
                <a:latin typeface="Times New Roman"/>
                <a:cs typeface="Times New Roman"/>
              </a:rPr>
              <a:t>) </a:t>
            </a:r>
            <a:endParaRPr lang="tr-TR" sz="2400" i="1" dirty="0">
              <a:solidFill>
                <a:srgbClr val="FF0000"/>
              </a:solidFill>
              <a:latin typeface="Times New Roman"/>
              <a:cs typeface="Times New Roman"/>
            </a:endParaRPr>
          </a:p>
          <a:p>
            <a:endParaRPr lang="en-US" dirty="0"/>
          </a:p>
        </p:txBody>
      </p:sp>
      <p:sp>
        <p:nvSpPr>
          <p:cNvPr id="7" name="TextBox 6"/>
          <p:cNvSpPr txBox="1"/>
          <p:nvPr/>
        </p:nvSpPr>
        <p:spPr>
          <a:xfrm>
            <a:off x="327332" y="4463867"/>
            <a:ext cx="8489337" cy="221599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a:latin typeface="Times New Roman"/>
                <a:cs typeface="Times New Roman"/>
              </a:rPr>
              <a:t>ÖNERİ 45 </a:t>
            </a:r>
            <a:endParaRPr lang="tr-TR" sz="2400" dirty="0">
              <a:latin typeface="Times New Roman"/>
              <a:cs typeface="Times New Roman"/>
            </a:endParaRPr>
          </a:p>
          <a:p>
            <a:pPr marL="342900" indent="-342900">
              <a:buFont typeface="Arial"/>
              <a:buChar char="•"/>
            </a:pPr>
            <a:r>
              <a:rPr lang="tr-TR" sz="2400" i="1" dirty="0" smtClean="0">
                <a:latin typeface="Times New Roman"/>
                <a:cs typeface="Times New Roman"/>
              </a:rPr>
              <a:t>Ameliyat</a:t>
            </a:r>
            <a:r>
              <a:rPr lang="en-US" sz="2400" i="1" dirty="0" smtClean="0">
                <a:latin typeface="Times New Roman"/>
                <a:cs typeface="Times New Roman"/>
              </a:rPr>
              <a:t> </a:t>
            </a:r>
            <a:r>
              <a:rPr lang="en-US" sz="2400" i="1" dirty="0" err="1">
                <a:latin typeface="Times New Roman"/>
                <a:cs typeface="Times New Roman"/>
              </a:rPr>
              <a:t>sırasındaki</a:t>
            </a:r>
            <a:r>
              <a:rPr lang="en-US" sz="2400" i="1" dirty="0">
                <a:latin typeface="Times New Roman"/>
                <a:cs typeface="Times New Roman"/>
              </a:rPr>
              <a:t> </a:t>
            </a:r>
            <a:r>
              <a:rPr lang="en-US" sz="2400" i="1" dirty="0" err="1">
                <a:latin typeface="Times New Roman"/>
                <a:cs typeface="Times New Roman"/>
              </a:rPr>
              <a:t>önemli</a:t>
            </a:r>
            <a:r>
              <a:rPr lang="en-US" sz="2400" i="1" dirty="0">
                <a:latin typeface="Times New Roman"/>
                <a:cs typeface="Times New Roman"/>
              </a:rPr>
              <a:t> </a:t>
            </a:r>
            <a:r>
              <a:rPr lang="en-US" sz="2400" i="1" dirty="0" err="1">
                <a:latin typeface="Times New Roman"/>
                <a:cs typeface="Times New Roman"/>
              </a:rPr>
              <a:t>bulgular</a:t>
            </a:r>
            <a:r>
              <a:rPr lang="en-US" sz="2400" i="1" dirty="0">
                <a:latin typeface="Times New Roman"/>
                <a:cs typeface="Times New Roman"/>
              </a:rPr>
              <a:t> </a:t>
            </a:r>
            <a:r>
              <a:rPr lang="en-US" sz="2400" i="1" dirty="0" err="1">
                <a:latin typeface="Times New Roman"/>
                <a:cs typeface="Times New Roman"/>
              </a:rPr>
              <a:t>ile</a:t>
            </a:r>
            <a:r>
              <a:rPr lang="en-US" sz="2400" i="1" dirty="0">
                <a:latin typeface="Times New Roman"/>
                <a:cs typeface="Times New Roman"/>
              </a:rPr>
              <a:t> </a:t>
            </a:r>
            <a:r>
              <a:rPr lang="en-US" sz="2400" i="1" dirty="0" err="1">
                <a:latin typeface="Times New Roman"/>
                <a:cs typeface="Times New Roman"/>
              </a:rPr>
              <a:t>postoperatif</a:t>
            </a:r>
            <a:r>
              <a:rPr lang="en-US" sz="2400" i="1" dirty="0">
                <a:latin typeface="Times New Roman"/>
                <a:cs typeface="Times New Roman"/>
              </a:rPr>
              <a:t> </a:t>
            </a:r>
            <a:r>
              <a:rPr lang="en-US" sz="2400" i="1" dirty="0" err="1">
                <a:latin typeface="Times New Roman"/>
                <a:cs typeface="Times New Roman"/>
              </a:rPr>
              <a:t>bakımın</a:t>
            </a:r>
            <a:r>
              <a:rPr lang="en-US" sz="2400" i="1" dirty="0">
                <a:latin typeface="Times New Roman"/>
                <a:cs typeface="Times New Roman"/>
              </a:rPr>
              <a:t> </a:t>
            </a:r>
            <a:r>
              <a:rPr lang="en-US" sz="2400" i="1" dirty="0" err="1">
                <a:latin typeface="Times New Roman"/>
                <a:cs typeface="Times New Roman"/>
              </a:rPr>
              <a:t>detayları</a:t>
            </a:r>
            <a:r>
              <a:rPr lang="en-US" sz="2400" i="1" dirty="0">
                <a:latin typeface="Times New Roman"/>
                <a:cs typeface="Times New Roman"/>
              </a:rPr>
              <a:t> </a:t>
            </a:r>
            <a:r>
              <a:rPr lang="en-US" sz="2400" i="1" dirty="0" err="1">
                <a:latin typeface="Times New Roman"/>
                <a:cs typeface="Times New Roman"/>
              </a:rPr>
              <a:t>cerrah</a:t>
            </a:r>
            <a:r>
              <a:rPr lang="en-US" sz="2400" i="1" dirty="0">
                <a:latin typeface="Times New Roman"/>
                <a:cs typeface="Times New Roman"/>
              </a:rPr>
              <a:t> </a:t>
            </a:r>
            <a:r>
              <a:rPr lang="en-US" sz="2400" i="1" dirty="0" err="1">
                <a:latin typeface="Times New Roman"/>
                <a:cs typeface="Times New Roman"/>
              </a:rPr>
              <a:t>tarafından</a:t>
            </a:r>
            <a:r>
              <a:rPr lang="en-US" sz="2400" i="1" dirty="0">
                <a:latin typeface="Times New Roman"/>
                <a:cs typeface="Times New Roman"/>
              </a:rPr>
              <a:t> </a:t>
            </a:r>
            <a:r>
              <a:rPr lang="en-US" sz="2400" i="1" dirty="0" err="1">
                <a:latin typeface="Times New Roman"/>
                <a:cs typeface="Times New Roman"/>
              </a:rPr>
              <a:t>hastaya</a:t>
            </a:r>
            <a:r>
              <a:rPr lang="en-US" sz="2400" i="1" dirty="0">
                <a:latin typeface="Times New Roman"/>
                <a:cs typeface="Times New Roman"/>
              </a:rPr>
              <a:t> </a:t>
            </a:r>
            <a:r>
              <a:rPr lang="en-US" sz="2400" i="1" dirty="0" err="1">
                <a:latin typeface="Times New Roman"/>
                <a:cs typeface="Times New Roman"/>
              </a:rPr>
              <a:t>ve</a:t>
            </a:r>
            <a:r>
              <a:rPr lang="en-US" sz="2400" i="1" dirty="0">
                <a:latin typeface="Times New Roman"/>
                <a:cs typeface="Times New Roman"/>
              </a:rPr>
              <a:t> </a:t>
            </a:r>
            <a:r>
              <a:rPr lang="en-US" sz="2400" i="1" dirty="0" err="1">
                <a:latin typeface="Times New Roman"/>
                <a:cs typeface="Times New Roman"/>
              </a:rPr>
              <a:t>postoperatif</a:t>
            </a:r>
            <a:r>
              <a:rPr lang="en-US" sz="2400" i="1" dirty="0">
                <a:latin typeface="Times New Roman"/>
                <a:cs typeface="Times New Roman"/>
              </a:rPr>
              <a:t> </a:t>
            </a:r>
            <a:r>
              <a:rPr lang="en-US" sz="2400" i="1" dirty="0" err="1">
                <a:latin typeface="Times New Roman"/>
                <a:cs typeface="Times New Roman"/>
              </a:rPr>
              <a:t>dönemde</a:t>
            </a:r>
            <a:r>
              <a:rPr lang="en-US" sz="2400" i="1" dirty="0">
                <a:latin typeface="Times New Roman"/>
                <a:cs typeface="Times New Roman"/>
              </a:rPr>
              <a:t> </a:t>
            </a:r>
            <a:r>
              <a:rPr lang="en-US" sz="2400" i="1" dirty="0" err="1">
                <a:latin typeface="Times New Roman"/>
                <a:cs typeface="Times New Roman"/>
              </a:rPr>
              <a:t>hastanın</a:t>
            </a:r>
            <a:r>
              <a:rPr lang="en-US" sz="2400" i="1" dirty="0">
                <a:latin typeface="Times New Roman"/>
                <a:cs typeface="Times New Roman"/>
              </a:rPr>
              <a:t> </a:t>
            </a:r>
            <a:r>
              <a:rPr lang="en-US" sz="2400" i="1" dirty="0" err="1">
                <a:latin typeface="Times New Roman"/>
                <a:cs typeface="Times New Roman"/>
              </a:rPr>
              <a:t>takibi</a:t>
            </a:r>
            <a:r>
              <a:rPr lang="en-US" sz="2400" i="1" dirty="0">
                <a:latin typeface="Times New Roman"/>
                <a:cs typeface="Times New Roman"/>
              </a:rPr>
              <a:t> </a:t>
            </a:r>
            <a:r>
              <a:rPr lang="en-US" sz="2400" i="1" dirty="0" err="1">
                <a:latin typeface="Times New Roman"/>
                <a:cs typeface="Times New Roman"/>
              </a:rPr>
              <a:t>için</a:t>
            </a:r>
            <a:r>
              <a:rPr lang="en-US" sz="2400" i="1" dirty="0">
                <a:latin typeface="Times New Roman"/>
                <a:cs typeface="Times New Roman"/>
              </a:rPr>
              <a:t> </a:t>
            </a:r>
            <a:r>
              <a:rPr lang="en-US" sz="2400" i="1" dirty="0" err="1">
                <a:latin typeface="Times New Roman"/>
                <a:cs typeface="Times New Roman"/>
              </a:rPr>
              <a:t>önemi</a:t>
            </a:r>
            <a:r>
              <a:rPr lang="en-US" sz="2400" i="1" dirty="0">
                <a:latin typeface="Times New Roman"/>
                <a:cs typeface="Times New Roman"/>
              </a:rPr>
              <a:t> </a:t>
            </a:r>
            <a:r>
              <a:rPr lang="en-US" sz="2400" i="1" dirty="0" err="1">
                <a:latin typeface="Times New Roman"/>
                <a:cs typeface="Times New Roman"/>
              </a:rPr>
              <a:t>olan</a:t>
            </a:r>
            <a:r>
              <a:rPr lang="en-US" sz="2400" i="1" dirty="0">
                <a:latin typeface="Times New Roman"/>
                <a:cs typeface="Times New Roman"/>
              </a:rPr>
              <a:t> </a:t>
            </a:r>
            <a:r>
              <a:rPr lang="en-US" sz="2400" i="1" dirty="0" err="1">
                <a:latin typeface="Times New Roman"/>
                <a:cs typeface="Times New Roman"/>
              </a:rPr>
              <a:t>diğer</a:t>
            </a:r>
            <a:r>
              <a:rPr lang="en-US" sz="2400" i="1" dirty="0">
                <a:latin typeface="Times New Roman"/>
                <a:cs typeface="Times New Roman"/>
              </a:rPr>
              <a:t> </a:t>
            </a:r>
            <a:r>
              <a:rPr lang="en-US" sz="2400" i="1" dirty="0" err="1">
                <a:latin typeface="Times New Roman"/>
                <a:cs typeface="Times New Roman"/>
              </a:rPr>
              <a:t>hekimlere</a:t>
            </a:r>
            <a:r>
              <a:rPr lang="en-US" sz="2400" i="1" dirty="0">
                <a:latin typeface="Times New Roman"/>
                <a:cs typeface="Times New Roman"/>
              </a:rPr>
              <a:t> </a:t>
            </a:r>
            <a:r>
              <a:rPr lang="en-US" sz="2400" i="1" dirty="0" err="1">
                <a:latin typeface="Times New Roman"/>
                <a:cs typeface="Times New Roman"/>
              </a:rPr>
              <a:t>anlatılmalıdır</a:t>
            </a:r>
            <a:r>
              <a:rPr lang="en-US" sz="2400" i="1" dirty="0">
                <a:latin typeface="Times New Roman"/>
                <a:cs typeface="Times New Roman"/>
              </a:rPr>
              <a:t>. </a:t>
            </a:r>
            <a:r>
              <a:rPr lang="en-US" sz="2400" b="1" i="1" dirty="0">
                <a:solidFill>
                  <a:srgbClr val="FF0000"/>
                </a:solidFill>
                <a:latin typeface="Times New Roman"/>
                <a:cs typeface="Times New Roman"/>
              </a:rPr>
              <a:t>(</a:t>
            </a:r>
            <a:r>
              <a:rPr lang="en-US" sz="2400" b="1" i="1" dirty="0" err="1">
                <a:solidFill>
                  <a:srgbClr val="FF0000"/>
                </a:solidFill>
                <a:latin typeface="Times New Roman"/>
                <a:cs typeface="Times New Roman"/>
              </a:rPr>
              <a:t>Güçlü</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öneri</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düşük</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düzey</a:t>
            </a:r>
            <a:r>
              <a:rPr lang="en-US" sz="2400" b="1" i="1" dirty="0">
                <a:solidFill>
                  <a:srgbClr val="FF0000"/>
                </a:solidFill>
                <a:latin typeface="Times New Roman"/>
                <a:cs typeface="Times New Roman"/>
              </a:rPr>
              <a:t> </a:t>
            </a:r>
            <a:r>
              <a:rPr lang="en-US" sz="2400" b="1" i="1" dirty="0" err="1">
                <a:solidFill>
                  <a:srgbClr val="FF0000"/>
                </a:solidFill>
                <a:latin typeface="Times New Roman"/>
                <a:cs typeface="Times New Roman"/>
              </a:rPr>
              <a:t>kanıt</a:t>
            </a:r>
            <a:r>
              <a:rPr lang="en-US" sz="2400" b="1" i="1" dirty="0">
                <a:solidFill>
                  <a:srgbClr val="FF0000"/>
                </a:solidFill>
                <a:latin typeface="Times New Roman"/>
                <a:cs typeface="Times New Roman"/>
              </a:rPr>
              <a:t>) </a:t>
            </a:r>
            <a:endParaRPr lang="tr-TR" sz="2400" i="1" dirty="0">
              <a:solidFill>
                <a:srgbClr val="FF0000"/>
              </a:solidFill>
              <a:latin typeface="Times New Roman"/>
              <a:cs typeface="Times New Roman"/>
            </a:endParaRPr>
          </a:p>
          <a:p>
            <a:endParaRPr lang="en-US" dirty="0"/>
          </a:p>
        </p:txBody>
      </p:sp>
    </p:spTree>
    <p:extLst>
      <p:ext uri="{BB962C8B-B14F-4D97-AF65-F5344CB8AC3E}">
        <p14:creationId xmlns:p14="http://schemas.microsoft.com/office/powerpoint/2010/main" val="3464428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[B15] </a:t>
            </a:r>
            <a:r>
              <a:rPr lang="en-US" sz="2800" i="1" dirty="0" err="1">
                <a:latin typeface="Times New Roman"/>
                <a:cs typeface="Times New Roman"/>
              </a:rPr>
              <a:t>Tiroidektomi</a:t>
            </a:r>
            <a:r>
              <a:rPr lang="en-US" sz="2800" i="1" dirty="0">
                <a:latin typeface="Times New Roman"/>
                <a:cs typeface="Times New Roman"/>
              </a:rPr>
              <a:t> </a:t>
            </a:r>
            <a:r>
              <a:rPr lang="en-US" sz="2800" i="1" dirty="0" err="1">
                <a:latin typeface="Times New Roman"/>
                <a:cs typeface="Times New Roman"/>
              </a:rPr>
              <a:t>örneklerinin</a:t>
            </a:r>
            <a:r>
              <a:rPr lang="en-US" sz="2800" i="1" dirty="0">
                <a:latin typeface="Times New Roman"/>
                <a:cs typeface="Times New Roman"/>
              </a:rPr>
              <a:t> </a:t>
            </a:r>
            <a:r>
              <a:rPr lang="en-US" sz="2800" i="1" dirty="0" err="1">
                <a:latin typeface="Times New Roman"/>
                <a:cs typeface="Times New Roman"/>
              </a:rPr>
              <a:t>histopatolojik</a:t>
            </a:r>
            <a:r>
              <a:rPr lang="en-US" sz="2800" i="1" dirty="0">
                <a:latin typeface="Times New Roman"/>
                <a:cs typeface="Times New Roman"/>
              </a:rPr>
              <a:t> </a:t>
            </a:r>
            <a:r>
              <a:rPr lang="en-US" sz="2800" i="1" dirty="0" err="1">
                <a:latin typeface="Times New Roman"/>
                <a:cs typeface="Times New Roman"/>
              </a:rPr>
              <a:t>değerlendirmesinin</a:t>
            </a:r>
            <a:r>
              <a:rPr lang="en-US" sz="2800" i="1" dirty="0">
                <a:latin typeface="Times New Roman"/>
                <a:cs typeface="Times New Roman"/>
              </a:rPr>
              <a:t> </a:t>
            </a:r>
            <a:r>
              <a:rPr lang="en-US" sz="2800" i="1" dirty="0" err="1">
                <a:latin typeface="Times New Roman"/>
                <a:cs typeface="Times New Roman"/>
              </a:rPr>
              <a:t>temel</a:t>
            </a:r>
            <a:r>
              <a:rPr lang="en-US" sz="2800" i="1" dirty="0">
                <a:latin typeface="Times New Roman"/>
                <a:cs typeface="Times New Roman"/>
              </a:rPr>
              <a:t> </a:t>
            </a:r>
            <a:r>
              <a:rPr lang="en-US" sz="2800" i="1" dirty="0" err="1">
                <a:latin typeface="Times New Roman"/>
                <a:cs typeface="Times New Roman"/>
              </a:rPr>
              <a:t>prensipleri</a:t>
            </a:r>
            <a:r>
              <a:rPr lang="en-US" sz="2800" i="1" dirty="0">
                <a:latin typeface="Times New Roman"/>
                <a:cs typeface="Times New Roman"/>
              </a:rPr>
              <a:t> </a:t>
            </a:r>
            <a:r>
              <a:rPr lang="en-US" sz="2800" i="1" dirty="0" err="1">
                <a:latin typeface="Times New Roman"/>
                <a:cs typeface="Times New Roman"/>
              </a:rPr>
              <a:t>nedir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85000" lnSpcReduction="10000"/>
          </a:bodyPr>
          <a:lstStyle/>
          <a:p>
            <a:pPr marL="0" indent="0">
              <a:buNone/>
            </a:pPr>
            <a:r>
              <a:rPr lang="tr-TR" b="1" dirty="0">
                <a:latin typeface="Times New Roman"/>
                <a:cs typeface="Times New Roman"/>
              </a:rPr>
              <a:t>ÖNERİ </a:t>
            </a:r>
            <a:r>
              <a:rPr lang="tr-TR" b="1" dirty="0" smtClean="0">
                <a:latin typeface="Times New Roman"/>
                <a:cs typeface="Times New Roman"/>
              </a:rPr>
              <a:t>46</a:t>
            </a:r>
            <a:endParaRPr lang="tr-TR" dirty="0">
              <a:latin typeface="Times New Roman"/>
              <a:cs typeface="Times New Roman"/>
            </a:endParaRPr>
          </a:p>
          <a:p>
            <a:r>
              <a:rPr lang="tr-TR" i="1" dirty="0">
                <a:latin typeface="Times New Roman"/>
                <a:cs typeface="Times New Roman"/>
              </a:rPr>
              <a:t>A) AJCC/UICC </a:t>
            </a:r>
            <a:r>
              <a:rPr lang="tr-TR" i="1" dirty="0" err="1">
                <a:latin typeface="Times New Roman"/>
                <a:cs typeface="Times New Roman"/>
              </a:rPr>
              <a:t>tiroid</a:t>
            </a:r>
            <a:r>
              <a:rPr lang="tr-TR" i="1" dirty="0">
                <a:latin typeface="Times New Roman"/>
                <a:cs typeface="Times New Roman"/>
              </a:rPr>
              <a:t> kanser </a:t>
            </a:r>
            <a:r>
              <a:rPr lang="tr-TR" i="1" dirty="0" err="1">
                <a:latin typeface="Times New Roman"/>
                <a:cs typeface="Times New Roman"/>
              </a:rPr>
              <a:t>evrelemesindeki</a:t>
            </a:r>
            <a:r>
              <a:rPr lang="tr-TR" i="1" dirty="0">
                <a:latin typeface="Times New Roman"/>
                <a:cs typeface="Times New Roman"/>
              </a:rPr>
              <a:t> temel tümör özelliklerine ek olarak (rezeksiyon sınırlarının durumunu da içeren), patoloji raporlarında </a:t>
            </a:r>
            <a:r>
              <a:rPr lang="tr-TR" i="1" dirty="0" err="1">
                <a:latin typeface="Times New Roman"/>
                <a:cs typeface="Times New Roman"/>
              </a:rPr>
              <a:t>vasküler</a:t>
            </a:r>
            <a:r>
              <a:rPr lang="tr-TR" i="1" dirty="0">
                <a:latin typeface="Times New Roman"/>
                <a:cs typeface="Times New Roman"/>
              </a:rPr>
              <a:t> </a:t>
            </a:r>
            <a:r>
              <a:rPr lang="tr-TR" i="1" dirty="0" err="1">
                <a:latin typeface="Times New Roman"/>
                <a:cs typeface="Times New Roman"/>
              </a:rPr>
              <a:t>invazyonun</a:t>
            </a:r>
            <a:r>
              <a:rPr lang="tr-TR" i="1" dirty="0">
                <a:latin typeface="Times New Roman"/>
                <a:cs typeface="Times New Roman"/>
              </a:rPr>
              <a:t> varlığı, </a:t>
            </a:r>
            <a:r>
              <a:rPr lang="tr-TR" i="1" dirty="0" err="1">
                <a:latin typeface="Times New Roman"/>
                <a:cs typeface="Times New Roman"/>
              </a:rPr>
              <a:t>invaze</a:t>
            </a:r>
            <a:r>
              <a:rPr lang="tr-TR" i="1" dirty="0">
                <a:latin typeface="Times New Roman"/>
                <a:cs typeface="Times New Roman"/>
              </a:rPr>
              <a:t> olmuş damar sayısı, incelenen ve tümör içeren lenf </a:t>
            </a:r>
            <a:r>
              <a:rPr lang="tr-TR" i="1" dirty="0" err="1">
                <a:latin typeface="Times New Roman"/>
                <a:cs typeface="Times New Roman"/>
              </a:rPr>
              <a:t>nodlarının</a:t>
            </a:r>
            <a:r>
              <a:rPr lang="tr-TR" i="1" dirty="0">
                <a:latin typeface="Times New Roman"/>
                <a:cs typeface="Times New Roman"/>
              </a:rPr>
              <a:t> sayısı, lenf </a:t>
            </a:r>
            <a:r>
              <a:rPr lang="tr-TR" i="1" dirty="0" err="1">
                <a:latin typeface="Times New Roman"/>
                <a:cs typeface="Times New Roman"/>
              </a:rPr>
              <a:t>nodundaki</a:t>
            </a:r>
            <a:r>
              <a:rPr lang="tr-TR" i="1" dirty="0">
                <a:latin typeface="Times New Roman"/>
                <a:cs typeface="Times New Roman"/>
              </a:rPr>
              <a:t> en büyük </a:t>
            </a:r>
            <a:r>
              <a:rPr lang="tr-TR" i="1" dirty="0" err="1">
                <a:latin typeface="Times New Roman"/>
                <a:cs typeface="Times New Roman"/>
              </a:rPr>
              <a:t>metastatik</a:t>
            </a:r>
            <a:r>
              <a:rPr lang="tr-TR" i="1" dirty="0">
                <a:latin typeface="Times New Roman"/>
                <a:cs typeface="Times New Roman"/>
              </a:rPr>
              <a:t> odağın boyutu, </a:t>
            </a:r>
            <a:r>
              <a:rPr lang="tr-TR" i="1" dirty="0" err="1">
                <a:latin typeface="Times New Roman"/>
                <a:cs typeface="Times New Roman"/>
              </a:rPr>
              <a:t>metastatik</a:t>
            </a:r>
            <a:r>
              <a:rPr lang="tr-TR" i="1" dirty="0">
                <a:latin typeface="Times New Roman"/>
                <a:cs typeface="Times New Roman"/>
              </a:rPr>
              <a:t> tümörün </a:t>
            </a:r>
            <a:r>
              <a:rPr lang="tr-TR" i="1" dirty="0" err="1">
                <a:latin typeface="Times New Roman"/>
                <a:cs typeface="Times New Roman"/>
              </a:rPr>
              <a:t>ekstranodal</a:t>
            </a:r>
            <a:r>
              <a:rPr lang="tr-TR" i="1" dirty="0">
                <a:latin typeface="Times New Roman"/>
                <a:cs typeface="Times New Roman"/>
              </a:rPr>
              <a:t> yayılımının varlığı veya yokluğu gibi risk değerlendirmesinde yararlı olacak ekstra bilgiler dahil edilmelidir. </a:t>
            </a:r>
            <a:r>
              <a:rPr lang="tr-TR" b="1" i="1" dirty="0">
                <a:solidFill>
                  <a:srgbClr val="FF0000"/>
                </a:solidFill>
                <a:latin typeface="Times New Roman"/>
                <a:cs typeface="Times New Roman"/>
              </a:rPr>
              <a:t>(Güçlü öneri, orta düzey kanıt)</a:t>
            </a:r>
            <a:r>
              <a:rPr lang="tr-TR" b="1" i="1" dirty="0">
                <a:latin typeface="Times New Roman"/>
                <a:cs typeface="Times New Roman"/>
              </a:rPr>
              <a:t> </a:t>
            </a:r>
            <a:endParaRPr lang="tr-TR" dirty="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1936969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058" y="1512646"/>
            <a:ext cx="8549894" cy="1892423"/>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tr-TR" dirty="0" err="1">
                <a:latin typeface="Times New Roman"/>
                <a:cs typeface="Times New Roman"/>
              </a:rPr>
              <a:t>Tiroidektomi</a:t>
            </a:r>
            <a:r>
              <a:rPr lang="tr-TR" dirty="0">
                <a:latin typeface="Times New Roman"/>
                <a:cs typeface="Times New Roman"/>
              </a:rPr>
              <a:t> ve </a:t>
            </a:r>
            <a:r>
              <a:rPr lang="tr-TR" dirty="0" err="1">
                <a:latin typeface="Times New Roman"/>
                <a:cs typeface="Times New Roman"/>
              </a:rPr>
              <a:t>lobektomi</a:t>
            </a:r>
            <a:r>
              <a:rPr lang="tr-TR" dirty="0">
                <a:latin typeface="Times New Roman"/>
                <a:cs typeface="Times New Roman"/>
              </a:rPr>
              <a:t> örneklerinde her bir nodül için ayrı bir tanı belirtilmekle birlikte, patoloji raporu AJCC/UICC TNM </a:t>
            </a:r>
            <a:r>
              <a:rPr lang="tr-TR" dirty="0" err="1" smtClean="0">
                <a:latin typeface="Times New Roman"/>
                <a:cs typeface="Times New Roman"/>
              </a:rPr>
              <a:t>evrelemesi</a:t>
            </a:r>
            <a:r>
              <a:rPr lang="tr-TR" dirty="0" smtClean="0">
                <a:latin typeface="Times New Roman"/>
                <a:cs typeface="Times New Roman"/>
              </a:rPr>
              <a:t> </a:t>
            </a:r>
            <a:r>
              <a:rPr lang="tr-TR" dirty="0">
                <a:latin typeface="Times New Roman"/>
                <a:cs typeface="Times New Roman"/>
              </a:rPr>
              <a:t>için gerekli karakteristik özellikleri (tümör büyüklüğü, </a:t>
            </a:r>
            <a:r>
              <a:rPr lang="tr-TR" dirty="0" err="1">
                <a:latin typeface="Times New Roman"/>
                <a:cs typeface="Times New Roman"/>
              </a:rPr>
              <a:t>ekstratiroidal</a:t>
            </a:r>
            <a:r>
              <a:rPr lang="tr-TR" dirty="0">
                <a:latin typeface="Times New Roman"/>
                <a:cs typeface="Times New Roman"/>
              </a:rPr>
              <a:t> yayılım ve lenf </a:t>
            </a:r>
            <a:r>
              <a:rPr lang="tr-TR" dirty="0" err="1">
                <a:latin typeface="Times New Roman"/>
                <a:cs typeface="Times New Roman"/>
              </a:rPr>
              <a:t>nodu</a:t>
            </a:r>
            <a:r>
              <a:rPr lang="tr-TR" dirty="0">
                <a:latin typeface="Times New Roman"/>
                <a:cs typeface="Times New Roman"/>
              </a:rPr>
              <a:t> </a:t>
            </a:r>
            <a:r>
              <a:rPr lang="tr-TR" dirty="0" smtClean="0">
                <a:latin typeface="Times New Roman"/>
                <a:cs typeface="Times New Roman"/>
              </a:rPr>
              <a:t>metastazının </a:t>
            </a:r>
            <a:r>
              <a:rPr lang="tr-TR" dirty="0">
                <a:latin typeface="Times New Roman"/>
                <a:cs typeface="Times New Roman"/>
              </a:rPr>
              <a:t>varlığı) içermelidir. </a:t>
            </a:r>
            <a:endParaRPr lang="en-US" dirty="0">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en-US" sz="2800" i="1" dirty="0">
                <a:latin typeface="Times New Roman"/>
                <a:cs typeface="Times New Roman"/>
              </a:rPr>
              <a:t>[B15] </a:t>
            </a:r>
            <a:r>
              <a:rPr lang="en-US" sz="2800" i="1" dirty="0" err="1">
                <a:latin typeface="Times New Roman"/>
                <a:cs typeface="Times New Roman"/>
              </a:rPr>
              <a:t>Tiroidektomi</a:t>
            </a:r>
            <a:r>
              <a:rPr lang="en-US" sz="2800" i="1" dirty="0">
                <a:latin typeface="Times New Roman"/>
                <a:cs typeface="Times New Roman"/>
              </a:rPr>
              <a:t> </a:t>
            </a:r>
            <a:r>
              <a:rPr lang="en-US" sz="2800" i="1" dirty="0" err="1">
                <a:latin typeface="Times New Roman"/>
                <a:cs typeface="Times New Roman"/>
              </a:rPr>
              <a:t>örneklerinin</a:t>
            </a:r>
            <a:r>
              <a:rPr lang="en-US" sz="2800" i="1" dirty="0">
                <a:latin typeface="Times New Roman"/>
                <a:cs typeface="Times New Roman"/>
              </a:rPr>
              <a:t> </a:t>
            </a:r>
            <a:r>
              <a:rPr lang="en-US" sz="2800" i="1" dirty="0" err="1">
                <a:latin typeface="Times New Roman"/>
                <a:cs typeface="Times New Roman"/>
              </a:rPr>
              <a:t>histopatolojik</a:t>
            </a:r>
            <a:r>
              <a:rPr lang="en-US" sz="2800" i="1" dirty="0">
                <a:latin typeface="Times New Roman"/>
                <a:cs typeface="Times New Roman"/>
              </a:rPr>
              <a:t> </a:t>
            </a:r>
            <a:r>
              <a:rPr lang="en-US" sz="2800" i="1" dirty="0" err="1">
                <a:latin typeface="Times New Roman"/>
                <a:cs typeface="Times New Roman"/>
              </a:rPr>
              <a:t>değerlendirmesinin</a:t>
            </a:r>
            <a:r>
              <a:rPr lang="en-US" sz="2800" i="1" dirty="0">
                <a:latin typeface="Times New Roman"/>
                <a:cs typeface="Times New Roman"/>
              </a:rPr>
              <a:t> </a:t>
            </a:r>
            <a:r>
              <a:rPr lang="en-US" sz="2800" i="1" dirty="0" err="1">
                <a:latin typeface="Times New Roman"/>
                <a:cs typeface="Times New Roman"/>
              </a:rPr>
              <a:t>temel</a:t>
            </a:r>
            <a:r>
              <a:rPr lang="en-US" sz="2800" i="1" dirty="0">
                <a:latin typeface="Times New Roman"/>
                <a:cs typeface="Times New Roman"/>
              </a:rPr>
              <a:t> </a:t>
            </a:r>
            <a:r>
              <a:rPr lang="en-US" sz="2800" i="1" dirty="0" err="1">
                <a:latin typeface="Times New Roman"/>
                <a:cs typeface="Times New Roman"/>
              </a:rPr>
              <a:t>prensipleri</a:t>
            </a:r>
            <a:r>
              <a:rPr lang="en-US" sz="2800" i="1" dirty="0">
                <a:latin typeface="Times New Roman"/>
                <a:cs typeface="Times New Roman"/>
              </a:rPr>
              <a:t> </a:t>
            </a:r>
            <a:r>
              <a:rPr lang="en-US" sz="2800" i="1" dirty="0" err="1">
                <a:latin typeface="Times New Roman"/>
                <a:cs typeface="Times New Roman"/>
              </a:rPr>
              <a:t>nedir</a:t>
            </a:r>
            <a:r>
              <a:rPr lang="en-US" sz="2800" i="1" dirty="0" smtClean="0">
                <a:latin typeface="Times New Roman"/>
                <a:cs typeface="Times New Roman"/>
              </a:rPr>
              <a:t>?</a:t>
            </a:r>
            <a:endParaRPr lang="en-US" sz="2800" dirty="0">
              <a:latin typeface="Times New Roman"/>
              <a:cs typeface="Times New Roman"/>
            </a:endParaRPr>
          </a:p>
        </p:txBody>
      </p:sp>
      <p:sp>
        <p:nvSpPr>
          <p:cNvPr id="6" name="Rectangle 5"/>
          <p:cNvSpPr/>
          <p:nvPr/>
        </p:nvSpPr>
        <p:spPr>
          <a:xfrm>
            <a:off x="1002717" y="3624631"/>
            <a:ext cx="7080585"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err="1">
                <a:latin typeface="Times New Roman"/>
                <a:cs typeface="Times New Roman"/>
              </a:rPr>
              <a:t>Ekstratiroidal</a:t>
            </a:r>
            <a:r>
              <a:rPr lang="tr-TR" sz="2400" dirty="0">
                <a:latin typeface="Times New Roman"/>
                <a:cs typeface="Times New Roman"/>
              </a:rPr>
              <a:t> yayılım tümörün </a:t>
            </a:r>
            <a:r>
              <a:rPr lang="tr-TR" sz="2400" dirty="0" err="1">
                <a:latin typeface="Times New Roman"/>
                <a:cs typeface="Times New Roman"/>
              </a:rPr>
              <a:t>tiroid</a:t>
            </a:r>
            <a:r>
              <a:rPr lang="tr-TR" sz="2400" dirty="0">
                <a:latin typeface="Times New Roman"/>
                <a:cs typeface="Times New Roman"/>
              </a:rPr>
              <a:t> kapsülünden geçerek çevre dokulara yayılımını tanımlar. Alt </a:t>
            </a:r>
            <a:r>
              <a:rPr lang="tr-TR" sz="2400" dirty="0" smtClean="0">
                <a:latin typeface="Times New Roman"/>
                <a:cs typeface="Times New Roman"/>
              </a:rPr>
              <a:t>kategorileri: </a:t>
            </a:r>
          </a:p>
          <a:p>
            <a:pPr marL="285750" indent="-285750">
              <a:buFont typeface="Arial"/>
              <a:buChar char="•"/>
            </a:pPr>
            <a:r>
              <a:rPr lang="tr-TR" sz="2400" i="1" dirty="0" smtClean="0">
                <a:latin typeface="Times New Roman"/>
                <a:cs typeface="Times New Roman"/>
              </a:rPr>
              <a:t>minimal</a:t>
            </a:r>
            <a:r>
              <a:rPr lang="tr-TR" sz="2400" dirty="0">
                <a:latin typeface="Times New Roman"/>
                <a:cs typeface="Times New Roman"/>
              </a:rPr>
              <a:t>: </a:t>
            </a:r>
            <a:r>
              <a:rPr lang="tr-TR" sz="2400" dirty="0" err="1">
                <a:latin typeface="Times New Roman"/>
                <a:cs typeface="Times New Roman"/>
              </a:rPr>
              <a:t>tiroid</a:t>
            </a:r>
            <a:r>
              <a:rPr lang="tr-TR" sz="2400" dirty="0">
                <a:latin typeface="Times New Roman"/>
                <a:cs typeface="Times New Roman"/>
              </a:rPr>
              <a:t> çevresindeki yumuşak doku ve </a:t>
            </a:r>
            <a:r>
              <a:rPr lang="tr-TR" sz="2400" dirty="0" err="1">
                <a:latin typeface="Times New Roman"/>
                <a:cs typeface="Times New Roman"/>
              </a:rPr>
              <a:t>sternotiroid</a:t>
            </a:r>
            <a:r>
              <a:rPr lang="tr-TR" sz="2400" dirty="0">
                <a:latin typeface="Times New Roman"/>
                <a:cs typeface="Times New Roman"/>
              </a:rPr>
              <a:t> kas </a:t>
            </a:r>
            <a:r>
              <a:rPr lang="tr-TR" sz="2400" dirty="0" err="1">
                <a:latin typeface="Times New Roman"/>
                <a:cs typeface="Times New Roman"/>
              </a:rPr>
              <a:t>invazyonu</a:t>
            </a:r>
            <a:r>
              <a:rPr lang="tr-TR" sz="2400" dirty="0">
                <a:latin typeface="Times New Roman"/>
                <a:cs typeface="Times New Roman"/>
              </a:rPr>
              <a:t> (T3 tümörler</a:t>
            </a:r>
            <a:r>
              <a:rPr lang="tr-TR" sz="2400" dirty="0" smtClean="0">
                <a:latin typeface="Times New Roman"/>
                <a:cs typeface="Times New Roman"/>
              </a:rPr>
              <a:t>) </a:t>
            </a:r>
          </a:p>
          <a:p>
            <a:pPr marL="285750" indent="-285750">
              <a:buFont typeface="Arial"/>
              <a:buChar char="•"/>
            </a:pPr>
            <a:r>
              <a:rPr lang="tr-TR" sz="2400" i="1" dirty="0" smtClean="0">
                <a:latin typeface="Times New Roman"/>
                <a:cs typeface="Times New Roman"/>
              </a:rPr>
              <a:t>yaygın</a:t>
            </a:r>
            <a:r>
              <a:rPr lang="tr-TR" sz="2400" dirty="0">
                <a:latin typeface="Times New Roman"/>
                <a:cs typeface="Times New Roman"/>
              </a:rPr>
              <a:t>: </a:t>
            </a:r>
            <a:r>
              <a:rPr lang="tr-TR" sz="2400" dirty="0" err="1">
                <a:latin typeface="Times New Roman"/>
                <a:cs typeface="Times New Roman"/>
              </a:rPr>
              <a:t>subkutan</a:t>
            </a:r>
            <a:r>
              <a:rPr lang="tr-TR" sz="2400" dirty="0">
                <a:latin typeface="Times New Roman"/>
                <a:cs typeface="Times New Roman"/>
              </a:rPr>
              <a:t> yumuşak doku, </a:t>
            </a:r>
            <a:r>
              <a:rPr lang="tr-TR" sz="2400" dirty="0" err="1">
                <a:latin typeface="Times New Roman"/>
                <a:cs typeface="Times New Roman"/>
              </a:rPr>
              <a:t>larinks</a:t>
            </a:r>
            <a:r>
              <a:rPr lang="tr-TR" sz="2400" dirty="0">
                <a:latin typeface="Times New Roman"/>
                <a:cs typeface="Times New Roman"/>
              </a:rPr>
              <a:t>, </a:t>
            </a:r>
            <a:r>
              <a:rPr lang="tr-TR" sz="2400" dirty="0" err="1">
                <a:latin typeface="Times New Roman"/>
                <a:cs typeface="Times New Roman"/>
              </a:rPr>
              <a:t>trakea</a:t>
            </a:r>
            <a:r>
              <a:rPr lang="tr-TR" sz="2400" dirty="0">
                <a:latin typeface="Times New Roman"/>
                <a:cs typeface="Times New Roman"/>
              </a:rPr>
              <a:t>, </a:t>
            </a:r>
            <a:r>
              <a:rPr lang="tr-TR" sz="2400" dirty="0" err="1">
                <a:latin typeface="Times New Roman"/>
                <a:cs typeface="Times New Roman"/>
              </a:rPr>
              <a:t>özofagus</a:t>
            </a:r>
            <a:r>
              <a:rPr lang="tr-TR" sz="2400" dirty="0">
                <a:latin typeface="Times New Roman"/>
                <a:cs typeface="Times New Roman"/>
              </a:rPr>
              <a:t>, </a:t>
            </a:r>
            <a:r>
              <a:rPr lang="tr-TR" sz="2400" dirty="0" err="1">
                <a:latin typeface="Times New Roman"/>
                <a:cs typeface="Times New Roman"/>
              </a:rPr>
              <a:t>rekürren</a:t>
            </a:r>
            <a:r>
              <a:rPr lang="tr-TR" sz="2400" dirty="0">
                <a:latin typeface="Times New Roman"/>
                <a:cs typeface="Times New Roman"/>
              </a:rPr>
              <a:t> </a:t>
            </a:r>
            <a:r>
              <a:rPr lang="tr-TR" sz="2400" dirty="0" err="1" smtClean="0">
                <a:latin typeface="Times New Roman"/>
                <a:cs typeface="Times New Roman"/>
              </a:rPr>
              <a:t>laringeal</a:t>
            </a:r>
            <a:r>
              <a:rPr lang="tr-TR" sz="2400" dirty="0" smtClean="0">
                <a:latin typeface="Times New Roman"/>
                <a:cs typeface="Times New Roman"/>
              </a:rPr>
              <a:t> </a:t>
            </a:r>
            <a:r>
              <a:rPr lang="tr-TR" sz="2400" dirty="0">
                <a:latin typeface="Times New Roman"/>
                <a:cs typeface="Times New Roman"/>
              </a:rPr>
              <a:t>sinir </a:t>
            </a:r>
            <a:r>
              <a:rPr lang="tr-TR" sz="2400" dirty="0" err="1">
                <a:latin typeface="Times New Roman"/>
                <a:cs typeface="Times New Roman"/>
              </a:rPr>
              <a:t>invazyonu</a:t>
            </a:r>
            <a:r>
              <a:rPr lang="tr-TR" sz="2400" dirty="0">
                <a:latin typeface="Times New Roman"/>
                <a:cs typeface="Times New Roman"/>
              </a:rPr>
              <a:t> (T4a tümörler</a:t>
            </a:r>
            <a:r>
              <a:rPr lang="tr-TR" sz="2400" dirty="0" smtClean="0">
                <a:latin typeface="Times New Roman"/>
                <a:cs typeface="Times New Roman"/>
              </a:rPr>
              <a:t>)</a:t>
            </a:r>
            <a:endParaRPr lang="tr-TR" sz="2400" dirty="0">
              <a:effectLst/>
              <a:latin typeface="Times New Roman"/>
              <a:cs typeface="Times New Roman"/>
            </a:endParaRPr>
          </a:p>
        </p:txBody>
      </p:sp>
    </p:spTree>
    <p:extLst>
      <p:ext uri="{BB962C8B-B14F-4D97-AF65-F5344CB8AC3E}">
        <p14:creationId xmlns:p14="http://schemas.microsoft.com/office/powerpoint/2010/main" val="4161193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503" y="1420367"/>
            <a:ext cx="8549894" cy="1892423"/>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tr-TR" dirty="0">
                <a:latin typeface="Times New Roman"/>
                <a:cs typeface="Times New Roman"/>
              </a:rPr>
              <a:t>Patoloji raporuna lenf </a:t>
            </a:r>
            <a:r>
              <a:rPr lang="tr-TR" dirty="0" err="1">
                <a:latin typeface="Times New Roman"/>
                <a:cs typeface="Times New Roman"/>
              </a:rPr>
              <a:t>nodundaki</a:t>
            </a:r>
            <a:r>
              <a:rPr lang="tr-TR" dirty="0">
                <a:latin typeface="Times New Roman"/>
                <a:cs typeface="Times New Roman"/>
              </a:rPr>
              <a:t> en geniş </a:t>
            </a:r>
            <a:r>
              <a:rPr lang="tr-TR" dirty="0" err="1">
                <a:latin typeface="Times New Roman"/>
                <a:cs typeface="Times New Roman"/>
              </a:rPr>
              <a:t>metastatik</a:t>
            </a:r>
            <a:r>
              <a:rPr lang="tr-TR" dirty="0">
                <a:latin typeface="Times New Roman"/>
                <a:cs typeface="Times New Roman"/>
              </a:rPr>
              <a:t> odağın boyutu, </a:t>
            </a:r>
            <a:r>
              <a:rPr lang="tr-TR" dirty="0" err="1">
                <a:latin typeface="Times New Roman"/>
                <a:cs typeface="Times New Roman"/>
              </a:rPr>
              <a:t>ekstranodal</a:t>
            </a:r>
            <a:r>
              <a:rPr lang="tr-TR" dirty="0">
                <a:latin typeface="Times New Roman"/>
                <a:cs typeface="Times New Roman"/>
              </a:rPr>
              <a:t> tümör yayılımının varlığı veya yokluğu ve incelenmiş ve tümör içeren lenf </a:t>
            </a:r>
            <a:r>
              <a:rPr lang="tr-TR" dirty="0" err="1">
                <a:latin typeface="Times New Roman"/>
                <a:cs typeface="Times New Roman"/>
              </a:rPr>
              <a:t>nodu</a:t>
            </a:r>
            <a:r>
              <a:rPr lang="tr-TR" dirty="0">
                <a:latin typeface="Times New Roman"/>
                <a:cs typeface="Times New Roman"/>
              </a:rPr>
              <a:t> sayısı dahil edilmelidir. </a:t>
            </a:r>
            <a:endParaRPr lang="tr-TR" dirty="0">
              <a:effectLst/>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en-US" sz="2800" i="1" dirty="0">
                <a:latin typeface="Times New Roman"/>
                <a:cs typeface="Times New Roman"/>
              </a:rPr>
              <a:t>[B15] </a:t>
            </a:r>
            <a:r>
              <a:rPr lang="en-US" sz="2800" i="1" dirty="0" err="1">
                <a:latin typeface="Times New Roman"/>
                <a:cs typeface="Times New Roman"/>
              </a:rPr>
              <a:t>Tiroidektomi</a:t>
            </a:r>
            <a:r>
              <a:rPr lang="en-US" sz="2800" i="1" dirty="0">
                <a:latin typeface="Times New Roman"/>
                <a:cs typeface="Times New Roman"/>
              </a:rPr>
              <a:t> </a:t>
            </a:r>
            <a:r>
              <a:rPr lang="en-US" sz="2800" i="1" dirty="0" err="1">
                <a:latin typeface="Times New Roman"/>
                <a:cs typeface="Times New Roman"/>
              </a:rPr>
              <a:t>örneklerinin</a:t>
            </a:r>
            <a:r>
              <a:rPr lang="en-US" sz="2800" i="1" dirty="0">
                <a:latin typeface="Times New Roman"/>
                <a:cs typeface="Times New Roman"/>
              </a:rPr>
              <a:t> </a:t>
            </a:r>
            <a:r>
              <a:rPr lang="en-US" sz="2800" i="1" dirty="0" err="1">
                <a:latin typeface="Times New Roman"/>
                <a:cs typeface="Times New Roman"/>
              </a:rPr>
              <a:t>histopatolojik</a:t>
            </a:r>
            <a:r>
              <a:rPr lang="en-US" sz="2800" i="1" dirty="0">
                <a:latin typeface="Times New Roman"/>
                <a:cs typeface="Times New Roman"/>
              </a:rPr>
              <a:t> </a:t>
            </a:r>
            <a:r>
              <a:rPr lang="en-US" sz="2800" i="1" dirty="0" err="1">
                <a:latin typeface="Times New Roman"/>
                <a:cs typeface="Times New Roman"/>
              </a:rPr>
              <a:t>değerlendirmesinin</a:t>
            </a:r>
            <a:r>
              <a:rPr lang="en-US" sz="2800" i="1" dirty="0">
                <a:latin typeface="Times New Roman"/>
                <a:cs typeface="Times New Roman"/>
              </a:rPr>
              <a:t> </a:t>
            </a:r>
            <a:r>
              <a:rPr lang="en-US" sz="2800" i="1" dirty="0" err="1">
                <a:latin typeface="Times New Roman"/>
                <a:cs typeface="Times New Roman"/>
              </a:rPr>
              <a:t>temel</a:t>
            </a:r>
            <a:r>
              <a:rPr lang="en-US" sz="2800" i="1" dirty="0">
                <a:latin typeface="Times New Roman"/>
                <a:cs typeface="Times New Roman"/>
              </a:rPr>
              <a:t> </a:t>
            </a:r>
            <a:r>
              <a:rPr lang="en-US" sz="2800" i="1" dirty="0" err="1">
                <a:latin typeface="Times New Roman"/>
                <a:cs typeface="Times New Roman"/>
              </a:rPr>
              <a:t>prensipleri</a:t>
            </a:r>
            <a:r>
              <a:rPr lang="en-US" sz="2800" i="1" dirty="0">
                <a:latin typeface="Times New Roman"/>
                <a:cs typeface="Times New Roman"/>
              </a:rPr>
              <a:t> </a:t>
            </a:r>
            <a:r>
              <a:rPr lang="en-US" sz="2800" i="1" dirty="0" err="1">
                <a:latin typeface="Times New Roman"/>
                <a:cs typeface="Times New Roman"/>
              </a:rPr>
              <a:t>nedir</a:t>
            </a:r>
            <a:r>
              <a:rPr lang="en-US" sz="2800" i="1" dirty="0" smtClean="0">
                <a:latin typeface="Times New Roman"/>
                <a:cs typeface="Times New Roman"/>
              </a:rPr>
              <a:t>?</a:t>
            </a:r>
            <a:endParaRPr lang="en-US" sz="2800" dirty="0">
              <a:latin typeface="Times New Roman"/>
              <a:cs typeface="Times New Roman"/>
            </a:endParaRPr>
          </a:p>
        </p:txBody>
      </p:sp>
      <p:sp>
        <p:nvSpPr>
          <p:cNvPr id="6" name="Rectangle 5"/>
          <p:cNvSpPr/>
          <p:nvPr/>
        </p:nvSpPr>
        <p:spPr>
          <a:xfrm>
            <a:off x="1086606" y="3641996"/>
            <a:ext cx="7080585"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a:latin typeface="Times New Roman"/>
                <a:cs typeface="Times New Roman"/>
              </a:rPr>
              <a:t>Ek olarak, </a:t>
            </a:r>
            <a:r>
              <a:rPr lang="tr-TR" sz="2400" dirty="0" err="1">
                <a:latin typeface="Times New Roman"/>
                <a:cs typeface="Times New Roman"/>
              </a:rPr>
              <a:t>vasküler</a:t>
            </a:r>
            <a:r>
              <a:rPr lang="tr-TR" sz="2400" dirty="0">
                <a:latin typeface="Times New Roman"/>
                <a:cs typeface="Times New Roman"/>
              </a:rPr>
              <a:t> </a:t>
            </a:r>
            <a:r>
              <a:rPr lang="tr-TR" sz="2400" dirty="0" err="1">
                <a:latin typeface="Times New Roman"/>
                <a:cs typeface="Times New Roman"/>
              </a:rPr>
              <a:t>invazyonun</a:t>
            </a:r>
            <a:r>
              <a:rPr lang="tr-TR" sz="2400" dirty="0">
                <a:latin typeface="Times New Roman"/>
                <a:cs typeface="Times New Roman"/>
              </a:rPr>
              <a:t> varlığı olumsuz bir </a:t>
            </a:r>
            <a:r>
              <a:rPr lang="tr-TR" sz="2400" dirty="0" err="1">
                <a:latin typeface="Times New Roman"/>
                <a:cs typeface="Times New Roman"/>
              </a:rPr>
              <a:t>prognostik</a:t>
            </a:r>
            <a:r>
              <a:rPr lang="tr-TR" sz="2400" dirty="0">
                <a:latin typeface="Times New Roman"/>
                <a:cs typeface="Times New Roman"/>
              </a:rPr>
              <a:t> faktördür, değerlendirilmeli ve raporlanmalıdır. Özellikle </a:t>
            </a:r>
            <a:r>
              <a:rPr lang="tr-TR" sz="2400" dirty="0" err="1">
                <a:latin typeface="Times New Roman"/>
                <a:cs typeface="Times New Roman"/>
              </a:rPr>
              <a:t>folliküler</a:t>
            </a:r>
            <a:r>
              <a:rPr lang="tr-TR" sz="2400" dirty="0">
                <a:latin typeface="Times New Roman"/>
                <a:cs typeface="Times New Roman"/>
              </a:rPr>
              <a:t> </a:t>
            </a:r>
            <a:r>
              <a:rPr lang="tr-TR" sz="2400" dirty="0" err="1">
                <a:latin typeface="Times New Roman"/>
                <a:cs typeface="Times New Roman"/>
              </a:rPr>
              <a:t>karsinomda</a:t>
            </a:r>
            <a:r>
              <a:rPr lang="tr-TR" sz="2400" dirty="0">
                <a:latin typeface="Times New Roman"/>
                <a:cs typeface="Times New Roman"/>
              </a:rPr>
              <a:t>  çoklu kan damarı tutulumu (4 veya üzeri) kötü </a:t>
            </a:r>
            <a:r>
              <a:rPr lang="tr-TR" sz="2400" dirty="0" err="1">
                <a:latin typeface="Times New Roman"/>
                <a:cs typeface="Times New Roman"/>
              </a:rPr>
              <a:t>prognozla</a:t>
            </a:r>
            <a:r>
              <a:rPr lang="tr-TR" sz="2400" dirty="0">
                <a:latin typeface="Times New Roman"/>
                <a:cs typeface="Times New Roman"/>
              </a:rPr>
              <a:t> ilişkilidir. Dolayısıyla, </a:t>
            </a:r>
            <a:r>
              <a:rPr lang="tr-TR" sz="2400" dirty="0" err="1">
                <a:latin typeface="Times New Roman"/>
                <a:cs typeface="Times New Roman"/>
              </a:rPr>
              <a:t>invaze</a:t>
            </a:r>
            <a:r>
              <a:rPr lang="tr-TR" sz="2400" dirty="0">
                <a:latin typeface="Times New Roman"/>
                <a:cs typeface="Times New Roman"/>
              </a:rPr>
              <a:t> olmuş kan damarı sayısı patoloji raporunda belirtilmelidir. </a:t>
            </a:r>
            <a:endParaRPr lang="tr-TR" sz="2400" dirty="0">
              <a:effectLst/>
              <a:latin typeface="Times New Roman"/>
              <a:cs typeface="Times New Roman"/>
            </a:endParaRPr>
          </a:p>
        </p:txBody>
      </p:sp>
    </p:spTree>
    <p:extLst>
      <p:ext uri="{BB962C8B-B14F-4D97-AF65-F5344CB8AC3E}">
        <p14:creationId xmlns:p14="http://schemas.microsoft.com/office/powerpoint/2010/main" val="71649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908" y="1420368"/>
            <a:ext cx="8549894" cy="110678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tr-TR" dirty="0" err="1">
                <a:latin typeface="Times New Roman"/>
                <a:cs typeface="Times New Roman"/>
              </a:rPr>
              <a:t>Papiller</a:t>
            </a:r>
            <a:r>
              <a:rPr lang="tr-TR" dirty="0">
                <a:latin typeface="Times New Roman"/>
                <a:cs typeface="Times New Roman"/>
              </a:rPr>
              <a:t> </a:t>
            </a:r>
            <a:r>
              <a:rPr lang="tr-TR" dirty="0" err="1">
                <a:latin typeface="Times New Roman"/>
                <a:cs typeface="Times New Roman"/>
              </a:rPr>
              <a:t>karsinomun</a:t>
            </a:r>
            <a:r>
              <a:rPr lang="tr-TR" dirty="0">
                <a:latin typeface="Times New Roman"/>
                <a:cs typeface="Times New Roman"/>
              </a:rPr>
              <a:t> ondan fazla </a:t>
            </a:r>
            <a:r>
              <a:rPr lang="tr-TR" dirty="0" smtClean="0">
                <a:latin typeface="Times New Roman"/>
                <a:cs typeface="Times New Roman"/>
              </a:rPr>
              <a:t>mikroskobik </a:t>
            </a:r>
            <a:r>
              <a:rPr lang="tr-TR" dirty="0">
                <a:latin typeface="Times New Roman"/>
                <a:cs typeface="Times New Roman"/>
              </a:rPr>
              <a:t>varyantı bildirilmiştir. Bazıları daha agresif, bazıları ise daha yavaş seyirle karakterizedir ve risk sınıflamasına katkıda bulunur. </a:t>
            </a:r>
            <a:endParaRPr lang="tr-TR" dirty="0">
              <a:effectLst/>
              <a:latin typeface="Times New Roman"/>
              <a:cs typeface="Times New Roman"/>
            </a:endParaRPr>
          </a:p>
        </p:txBody>
      </p:sp>
      <p:sp>
        <p:nvSpPr>
          <p:cNvPr id="4" name="Title 1"/>
          <p:cNvSpPr>
            <a:spLocks noGrp="1"/>
          </p:cNvSpPr>
          <p:nvPr>
            <p:ph type="title"/>
          </p:nvPr>
        </p:nvSpPr>
        <p:spPr>
          <a:xfrm>
            <a:off x="457200" y="274638"/>
            <a:ext cx="8229600" cy="1143000"/>
          </a:xfrm>
        </p:spPr>
        <p:txBody>
          <a:bodyPr>
            <a:normAutofit/>
          </a:bodyPr>
          <a:lstStyle/>
          <a:p>
            <a:r>
              <a:rPr lang="en-US" sz="2800" i="1" dirty="0">
                <a:latin typeface="Times New Roman"/>
                <a:cs typeface="Times New Roman"/>
              </a:rPr>
              <a:t>[B15] </a:t>
            </a:r>
            <a:r>
              <a:rPr lang="en-US" sz="2800" i="1" dirty="0" err="1">
                <a:latin typeface="Times New Roman"/>
                <a:cs typeface="Times New Roman"/>
              </a:rPr>
              <a:t>Tiroidektomi</a:t>
            </a:r>
            <a:r>
              <a:rPr lang="en-US" sz="2800" i="1" dirty="0">
                <a:latin typeface="Times New Roman"/>
                <a:cs typeface="Times New Roman"/>
              </a:rPr>
              <a:t> </a:t>
            </a:r>
            <a:r>
              <a:rPr lang="en-US" sz="2800" i="1" dirty="0" err="1">
                <a:latin typeface="Times New Roman"/>
                <a:cs typeface="Times New Roman"/>
              </a:rPr>
              <a:t>örneklerinin</a:t>
            </a:r>
            <a:r>
              <a:rPr lang="en-US" sz="2800" i="1" dirty="0">
                <a:latin typeface="Times New Roman"/>
                <a:cs typeface="Times New Roman"/>
              </a:rPr>
              <a:t> </a:t>
            </a:r>
            <a:r>
              <a:rPr lang="en-US" sz="2800" i="1" dirty="0" err="1">
                <a:latin typeface="Times New Roman"/>
                <a:cs typeface="Times New Roman"/>
              </a:rPr>
              <a:t>histopatolojik</a:t>
            </a:r>
            <a:r>
              <a:rPr lang="en-US" sz="2800" i="1" dirty="0">
                <a:latin typeface="Times New Roman"/>
                <a:cs typeface="Times New Roman"/>
              </a:rPr>
              <a:t> </a:t>
            </a:r>
            <a:r>
              <a:rPr lang="en-US" sz="2800" i="1" dirty="0" err="1">
                <a:latin typeface="Times New Roman"/>
                <a:cs typeface="Times New Roman"/>
              </a:rPr>
              <a:t>değerlendirmesinin</a:t>
            </a:r>
            <a:r>
              <a:rPr lang="en-US" sz="2800" i="1" dirty="0">
                <a:latin typeface="Times New Roman"/>
                <a:cs typeface="Times New Roman"/>
              </a:rPr>
              <a:t> </a:t>
            </a:r>
            <a:r>
              <a:rPr lang="en-US" sz="2800" i="1" dirty="0" err="1">
                <a:latin typeface="Times New Roman"/>
                <a:cs typeface="Times New Roman"/>
              </a:rPr>
              <a:t>temel</a:t>
            </a:r>
            <a:r>
              <a:rPr lang="en-US" sz="2800" i="1" dirty="0">
                <a:latin typeface="Times New Roman"/>
                <a:cs typeface="Times New Roman"/>
              </a:rPr>
              <a:t> </a:t>
            </a:r>
            <a:r>
              <a:rPr lang="en-US" sz="2800" i="1" dirty="0" err="1">
                <a:latin typeface="Times New Roman"/>
                <a:cs typeface="Times New Roman"/>
              </a:rPr>
              <a:t>prensipleri</a:t>
            </a:r>
            <a:r>
              <a:rPr lang="en-US" sz="2800" i="1" dirty="0">
                <a:latin typeface="Times New Roman"/>
                <a:cs typeface="Times New Roman"/>
              </a:rPr>
              <a:t> </a:t>
            </a:r>
            <a:r>
              <a:rPr lang="en-US" sz="2800" i="1" dirty="0" err="1">
                <a:latin typeface="Times New Roman"/>
                <a:cs typeface="Times New Roman"/>
              </a:rPr>
              <a:t>nedir</a:t>
            </a:r>
            <a:r>
              <a:rPr lang="en-US" sz="2800" i="1" dirty="0" smtClean="0">
                <a:latin typeface="Times New Roman"/>
                <a:cs typeface="Times New Roman"/>
              </a:rPr>
              <a:t>?</a:t>
            </a:r>
            <a:endParaRPr lang="en-US" sz="2800" dirty="0">
              <a:latin typeface="Times New Roman"/>
              <a:cs typeface="Times New Roman"/>
            </a:endParaRPr>
          </a:p>
        </p:txBody>
      </p:sp>
      <p:sp>
        <p:nvSpPr>
          <p:cNvPr id="6" name="Rectangle 5"/>
          <p:cNvSpPr/>
          <p:nvPr/>
        </p:nvSpPr>
        <p:spPr>
          <a:xfrm>
            <a:off x="998290" y="2676982"/>
            <a:ext cx="7080585"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a:latin typeface="Times New Roman"/>
                <a:cs typeface="Times New Roman"/>
              </a:rPr>
              <a:t>Daha olumsuz sonuçlarla karakterize varyantlar </a:t>
            </a:r>
            <a:endParaRPr lang="tr-TR" sz="2400" dirty="0" smtClean="0">
              <a:latin typeface="Times New Roman"/>
              <a:cs typeface="Times New Roman"/>
            </a:endParaRPr>
          </a:p>
          <a:p>
            <a:pPr marL="342900" indent="-342900">
              <a:buFont typeface="Arial"/>
              <a:buChar char="•"/>
            </a:pPr>
            <a:r>
              <a:rPr lang="tr-TR" sz="2400" dirty="0" err="1" smtClean="0">
                <a:latin typeface="Times New Roman"/>
                <a:cs typeface="Times New Roman"/>
              </a:rPr>
              <a:t>tall</a:t>
            </a:r>
            <a:r>
              <a:rPr lang="tr-TR" sz="2400" dirty="0" smtClean="0">
                <a:latin typeface="Times New Roman"/>
                <a:cs typeface="Times New Roman"/>
              </a:rPr>
              <a:t> </a:t>
            </a:r>
            <a:r>
              <a:rPr lang="tr-TR" sz="2400" dirty="0" err="1" smtClean="0">
                <a:latin typeface="Times New Roman"/>
                <a:cs typeface="Times New Roman"/>
              </a:rPr>
              <a:t>cell</a:t>
            </a:r>
            <a:r>
              <a:rPr lang="tr-TR" sz="2400" dirty="0" smtClean="0">
                <a:latin typeface="Times New Roman"/>
                <a:cs typeface="Times New Roman"/>
              </a:rPr>
              <a:t> </a:t>
            </a:r>
          </a:p>
          <a:p>
            <a:pPr marL="342900" indent="-342900">
              <a:buFont typeface="Arial"/>
              <a:buChar char="•"/>
            </a:pPr>
            <a:r>
              <a:rPr lang="tr-TR" sz="2400" dirty="0" err="1" smtClean="0">
                <a:latin typeface="Times New Roman"/>
                <a:cs typeface="Times New Roman"/>
              </a:rPr>
              <a:t>kolumnar</a:t>
            </a:r>
            <a:r>
              <a:rPr lang="tr-TR" sz="2400" dirty="0" smtClean="0">
                <a:latin typeface="Times New Roman"/>
                <a:cs typeface="Times New Roman"/>
              </a:rPr>
              <a:t> hücreli</a:t>
            </a:r>
          </a:p>
          <a:p>
            <a:pPr marL="342900" indent="-342900">
              <a:buFont typeface="Arial"/>
              <a:buChar char="•"/>
            </a:pPr>
            <a:r>
              <a:rPr lang="tr-TR" sz="2400" dirty="0" err="1" smtClean="0">
                <a:latin typeface="Times New Roman"/>
                <a:cs typeface="Times New Roman"/>
              </a:rPr>
              <a:t>hobnail</a:t>
            </a:r>
            <a:r>
              <a:rPr lang="tr-TR" sz="2400" dirty="0" smtClean="0">
                <a:latin typeface="Times New Roman"/>
                <a:cs typeface="Times New Roman"/>
              </a:rPr>
              <a:t> </a:t>
            </a:r>
            <a:r>
              <a:rPr lang="tr-TR" sz="2400" dirty="0" err="1">
                <a:latin typeface="Times New Roman"/>
                <a:cs typeface="Times New Roman"/>
              </a:rPr>
              <a:t>cell</a:t>
            </a:r>
            <a:r>
              <a:rPr lang="tr-TR" sz="2400" dirty="0">
                <a:latin typeface="Times New Roman"/>
                <a:cs typeface="Times New Roman"/>
              </a:rPr>
              <a:t> </a:t>
            </a:r>
            <a:r>
              <a:rPr lang="tr-TR" sz="2400" dirty="0" smtClean="0">
                <a:latin typeface="Times New Roman"/>
                <a:cs typeface="Times New Roman"/>
              </a:rPr>
              <a:t>			varyantlar </a:t>
            </a:r>
            <a:endParaRPr lang="tr-TR" sz="2400" dirty="0">
              <a:effectLst/>
              <a:latin typeface="Times New Roman"/>
              <a:cs typeface="Times New Roman"/>
            </a:endParaRPr>
          </a:p>
        </p:txBody>
      </p:sp>
      <p:sp>
        <p:nvSpPr>
          <p:cNvPr id="5" name="Rectangle 4"/>
          <p:cNvSpPr/>
          <p:nvPr/>
        </p:nvSpPr>
        <p:spPr>
          <a:xfrm>
            <a:off x="902749" y="4386501"/>
            <a:ext cx="7271665" cy="212365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a:buChar char="•"/>
            </a:pPr>
            <a:r>
              <a:rPr lang="tr-TR" sz="2200" dirty="0" err="1">
                <a:latin typeface="Times New Roman"/>
                <a:cs typeface="Times New Roman"/>
              </a:rPr>
              <a:t>Papiller</a:t>
            </a:r>
            <a:r>
              <a:rPr lang="tr-TR" sz="2200" dirty="0">
                <a:latin typeface="Times New Roman"/>
                <a:cs typeface="Times New Roman"/>
              </a:rPr>
              <a:t> </a:t>
            </a:r>
            <a:r>
              <a:rPr lang="tr-TR" sz="2200" dirty="0" err="1">
                <a:latin typeface="Times New Roman"/>
                <a:cs typeface="Times New Roman"/>
              </a:rPr>
              <a:t>karsinomun</a:t>
            </a:r>
            <a:r>
              <a:rPr lang="tr-TR" sz="2200" dirty="0">
                <a:latin typeface="Times New Roman"/>
                <a:cs typeface="Times New Roman"/>
              </a:rPr>
              <a:t> </a:t>
            </a:r>
            <a:r>
              <a:rPr lang="tr-TR" sz="2200" dirty="0" err="1">
                <a:latin typeface="Times New Roman"/>
                <a:cs typeface="Times New Roman"/>
              </a:rPr>
              <a:t>enkapsüle</a:t>
            </a:r>
            <a:r>
              <a:rPr lang="tr-TR" sz="2200" dirty="0">
                <a:latin typeface="Times New Roman"/>
                <a:cs typeface="Times New Roman"/>
              </a:rPr>
              <a:t> </a:t>
            </a:r>
            <a:r>
              <a:rPr lang="tr-TR" sz="2200" dirty="0" err="1">
                <a:latin typeface="Times New Roman"/>
                <a:cs typeface="Times New Roman"/>
              </a:rPr>
              <a:t>folliküler</a:t>
            </a:r>
            <a:r>
              <a:rPr lang="tr-TR" sz="2200" dirty="0">
                <a:latin typeface="Times New Roman"/>
                <a:cs typeface="Times New Roman"/>
              </a:rPr>
              <a:t> varyantı ise, özellikle </a:t>
            </a:r>
            <a:r>
              <a:rPr lang="tr-TR" sz="2200" dirty="0" err="1">
                <a:latin typeface="Times New Roman"/>
                <a:cs typeface="Times New Roman"/>
              </a:rPr>
              <a:t>kapsüler</a:t>
            </a:r>
            <a:r>
              <a:rPr lang="tr-TR" sz="2200" dirty="0">
                <a:latin typeface="Times New Roman"/>
                <a:cs typeface="Times New Roman"/>
              </a:rPr>
              <a:t> ve </a:t>
            </a:r>
            <a:r>
              <a:rPr lang="tr-TR" sz="2200" dirty="0" err="1">
                <a:latin typeface="Times New Roman"/>
                <a:cs typeface="Times New Roman"/>
              </a:rPr>
              <a:t>vasküler</a:t>
            </a:r>
            <a:r>
              <a:rPr lang="tr-TR" sz="2200" dirty="0">
                <a:latin typeface="Times New Roman"/>
                <a:cs typeface="Times New Roman"/>
              </a:rPr>
              <a:t> </a:t>
            </a:r>
            <a:r>
              <a:rPr lang="tr-TR" sz="2200" dirty="0" err="1">
                <a:latin typeface="Times New Roman"/>
                <a:cs typeface="Times New Roman"/>
              </a:rPr>
              <a:t>invazyon</a:t>
            </a:r>
            <a:r>
              <a:rPr lang="tr-TR" sz="2200" dirty="0">
                <a:latin typeface="Times New Roman"/>
                <a:cs typeface="Times New Roman"/>
              </a:rPr>
              <a:t> yoksa, düşük </a:t>
            </a:r>
            <a:r>
              <a:rPr lang="tr-TR" sz="2200" dirty="0" err="1">
                <a:latin typeface="Times New Roman"/>
                <a:cs typeface="Times New Roman"/>
              </a:rPr>
              <a:t>nüks</a:t>
            </a:r>
            <a:r>
              <a:rPr lang="tr-TR" sz="2200" dirty="0">
                <a:latin typeface="Times New Roman"/>
                <a:cs typeface="Times New Roman"/>
              </a:rPr>
              <a:t> riski ile ilişkilidir. </a:t>
            </a:r>
            <a:endParaRPr lang="tr-TR" sz="2200" dirty="0" smtClean="0">
              <a:latin typeface="Times New Roman"/>
              <a:cs typeface="Times New Roman"/>
            </a:endParaRPr>
          </a:p>
          <a:p>
            <a:pPr marL="285750" indent="-285750">
              <a:buFont typeface="Arial"/>
              <a:buChar char="•"/>
            </a:pPr>
            <a:r>
              <a:rPr lang="tr-TR" sz="2200" dirty="0" smtClean="0">
                <a:latin typeface="Times New Roman"/>
                <a:cs typeface="Times New Roman"/>
              </a:rPr>
              <a:t>Benzer </a:t>
            </a:r>
            <a:r>
              <a:rPr lang="tr-TR" sz="2200" dirty="0">
                <a:latin typeface="Times New Roman"/>
                <a:cs typeface="Times New Roman"/>
              </a:rPr>
              <a:t>şekilde, </a:t>
            </a:r>
            <a:r>
              <a:rPr lang="tr-TR" sz="2200" dirty="0" err="1">
                <a:latin typeface="Times New Roman"/>
                <a:cs typeface="Times New Roman"/>
              </a:rPr>
              <a:t>vasküler</a:t>
            </a:r>
            <a:r>
              <a:rPr lang="tr-TR" sz="2200" dirty="0">
                <a:latin typeface="Times New Roman"/>
                <a:cs typeface="Times New Roman"/>
              </a:rPr>
              <a:t> </a:t>
            </a:r>
            <a:r>
              <a:rPr lang="tr-TR" sz="2200" dirty="0" err="1">
                <a:latin typeface="Times New Roman"/>
                <a:cs typeface="Times New Roman"/>
              </a:rPr>
              <a:t>invazyon</a:t>
            </a:r>
            <a:r>
              <a:rPr lang="tr-TR" sz="2200" dirty="0">
                <a:latin typeface="Times New Roman"/>
                <a:cs typeface="Times New Roman"/>
              </a:rPr>
              <a:t> olmadan yalnızca </a:t>
            </a:r>
            <a:r>
              <a:rPr lang="tr-TR" sz="2200" dirty="0" err="1">
                <a:latin typeface="Times New Roman"/>
                <a:cs typeface="Times New Roman"/>
              </a:rPr>
              <a:t>kapsüler</a:t>
            </a:r>
            <a:r>
              <a:rPr lang="tr-TR" sz="2200" dirty="0">
                <a:latin typeface="Times New Roman"/>
                <a:cs typeface="Times New Roman"/>
              </a:rPr>
              <a:t> </a:t>
            </a:r>
            <a:r>
              <a:rPr lang="tr-TR" sz="2200" dirty="0" err="1">
                <a:latin typeface="Times New Roman"/>
                <a:cs typeface="Times New Roman"/>
              </a:rPr>
              <a:t>invazyon</a:t>
            </a:r>
            <a:r>
              <a:rPr lang="tr-TR" sz="2200" dirty="0">
                <a:latin typeface="Times New Roman"/>
                <a:cs typeface="Times New Roman"/>
              </a:rPr>
              <a:t> ile ortaya çıkan </a:t>
            </a:r>
            <a:r>
              <a:rPr lang="tr-TR" sz="2200" dirty="0" err="1">
                <a:latin typeface="Times New Roman"/>
                <a:cs typeface="Times New Roman"/>
              </a:rPr>
              <a:t>folliküler</a:t>
            </a:r>
            <a:r>
              <a:rPr lang="tr-TR" sz="2200" dirty="0">
                <a:latin typeface="Times New Roman"/>
                <a:cs typeface="Times New Roman"/>
              </a:rPr>
              <a:t> </a:t>
            </a:r>
            <a:r>
              <a:rPr lang="tr-TR" sz="2200" dirty="0" err="1">
                <a:latin typeface="Times New Roman"/>
                <a:cs typeface="Times New Roman"/>
              </a:rPr>
              <a:t>tiroid</a:t>
            </a:r>
            <a:r>
              <a:rPr lang="tr-TR" sz="2200" dirty="0">
                <a:latin typeface="Times New Roman"/>
                <a:cs typeface="Times New Roman"/>
              </a:rPr>
              <a:t> kanserlerinde klinik sonuçlar çok iyidir.</a:t>
            </a:r>
            <a:endParaRPr lang="tr-TR" sz="2200" dirty="0">
              <a:effectLst/>
              <a:latin typeface="Times New Roman"/>
              <a:cs typeface="Times New Roman"/>
            </a:endParaRPr>
          </a:p>
        </p:txBody>
      </p:sp>
    </p:spTree>
    <p:extLst>
      <p:ext uri="{BB962C8B-B14F-4D97-AF65-F5344CB8AC3E}">
        <p14:creationId xmlns:p14="http://schemas.microsoft.com/office/powerpoint/2010/main" val="208876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Tanısal Testler İçin ATA Değerlendirme Sisteminin </a:t>
            </a:r>
            <a:r>
              <a:rPr lang="tr-TR" sz="2800" dirty="0" smtClean="0">
                <a:latin typeface="Times New Roman"/>
                <a:cs typeface="Times New Roman"/>
              </a:rPr>
              <a:t>Yorumlanması-1</a:t>
            </a:r>
            <a:r>
              <a:rPr lang="tr-TR" sz="2800" dirty="0" smtClean="0">
                <a:effectLst/>
                <a:latin typeface="Times New Roman"/>
                <a:cs typeface="Times New Roman"/>
              </a:rPr>
              <a:t> </a:t>
            </a:r>
            <a:endParaRPr lang="en-US" sz="2800" dirty="0">
              <a:latin typeface="Times New Roman"/>
              <a:cs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9276951"/>
              </p:ext>
            </p:extLst>
          </p:nvPr>
        </p:nvGraphicFramePr>
        <p:xfrm>
          <a:off x="457200" y="1600200"/>
          <a:ext cx="8229600" cy="4693920"/>
        </p:xfrm>
        <a:graphic>
          <a:graphicData uri="http://schemas.openxmlformats.org/drawingml/2006/table">
            <a:tbl>
              <a:tblPr firstRow="1" bandRow="1">
                <a:tableStyleId>{5940675A-B579-460E-94D1-54222C63F5DA}</a:tableStyleId>
              </a:tblPr>
              <a:tblGrid>
                <a:gridCol w="1493695">
                  <a:extLst>
                    <a:ext uri="{9D8B030D-6E8A-4147-A177-3AD203B41FA5}">
                      <a16:colId xmlns:a16="http://schemas.microsoft.com/office/drawing/2014/main" val="20000"/>
                    </a:ext>
                  </a:extLst>
                </a:gridCol>
                <a:gridCol w="2461531">
                  <a:extLst>
                    <a:ext uri="{9D8B030D-6E8A-4147-A177-3AD203B41FA5}">
                      <a16:colId xmlns:a16="http://schemas.microsoft.com/office/drawing/2014/main" val="20001"/>
                    </a:ext>
                  </a:extLst>
                </a:gridCol>
                <a:gridCol w="4274374">
                  <a:extLst>
                    <a:ext uri="{9D8B030D-6E8A-4147-A177-3AD203B41FA5}">
                      <a16:colId xmlns:a16="http://schemas.microsoft.com/office/drawing/2014/main" val="20002"/>
                    </a:ext>
                  </a:extLst>
                </a:gridCol>
              </a:tblGrid>
              <a:tr h="370840">
                <a:tc>
                  <a:txBody>
                    <a:bodyPr/>
                    <a:lstStyle/>
                    <a:p>
                      <a:pPr>
                        <a:tabLst>
                          <a:tab pos="457200" algn="l"/>
                        </a:tabLst>
                      </a:pPr>
                      <a:r>
                        <a:rPr lang="tr-TR" sz="1400" b="1" dirty="0">
                          <a:effectLst/>
                          <a:latin typeface="Times New Roman"/>
                          <a:cs typeface="Times New Roman"/>
                        </a:rPr>
                        <a:t>Öneri </a:t>
                      </a:r>
                    </a:p>
                  </a:txBody>
                  <a:tcPr marL="68580" marR="68580" marT="0" marB="0"/>
                </a:tc>
                <a:tc>
                  <a:txBody>
                    <a:bodyPr/>
                    <a:lstStyle/>
                    <a:p>
                      <a:pPr>
                        <a:spcAft>
                          <a:spcPts val="0"/>
                        </a:spcAft>
                        <a:tabLst>
                          <a:tab pos="457200" algn="l"/>
                        </a:tabLst>
                      </a:pPr>
                      <a:r>
                        <a:rPr lang="tr-TR" sz="1400" b="1">
                          <a:effectLst/>
                          <a:latin typeface="Times New Roman"/>
                          <a:cs typeface="Times New Roman"/>
                        </a:rPr>
                        <a:t>Tanısal bilgilerin doğruluğuna karşı testin riskleri ve yükü</a:t>
                      </a:r>
                      <a:endParaRPr lang="tr-TR" sz="1400" b="1">
                        <a:effectLst/>
                        <a:latin typeface="Times New Roman"/>
                        <a:ea typeface="ＭＳ 明朝"/>
                        <a:cs typeface="Times New Roman"/>
                      </a:endParaRPr>
                    </a:p>
                  </a:txBody>
                  <a:tcPr marL="68580" marR="68580" marT="0" marB="0"/>
                </a:tc>
                <a:tc>
                  <a:txBody>
                    <a:bodyPr/>
                    <a:lstStyle/>
                    <a:p>
                      <a:pPr>
                        <a:spcAft>
                          <a:spcPts val="0"/>
                        </a:spcAft>
                        <a:tabLst>
                          <a:tab pos="457200" algn="l"/>
                        </a:tabLst>
                      </a:pPr>
                      <a:r>
                        <a:rPr lang="tr-TR" sz="1400" b="1" dirty="0">
                          <a:effectLst/>
                          <a:latin typeface="Times New Roman"/>
                          <a:cs typeface="Times New Roman"/>
                        </a:rPr>
                        <a:t>Etkileri</a:t>
                      </a:r>
                      <a:endParaRPr lang="tr-TR" sz="1400" b="1" dirty="0">
                        <a:effectLst/>
                        <a:latin typeface="Times New Roman"/>
                        <a:ea typeface="ＭＳ 明朝"/>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tabLst>
                          <a:tab pos="457200" algn="l"/>
                        </a:tabLst>
                      </a:pPr>
                      <a:r>
                        <a:rPr lang="tr-TR" sz="2000" b="1" i="1" dirty="0">
                          <a:effectLst/>
                          <a:latin typeface="Times New Roman"/>
                          <a:cs typeface="Times New Roman"/>
                        </a:rPr>
                        <a:t>Güçlü öneri</a:t>
                      </a:r>
                    </a:p>
                  </a:txBody>
                  <a:tcPr marL="68580" marR="68580" marT="0" marB="0">
                    <a:solidFill>
                      <a:schemeClr val="bg1">
                        <a:lumMod val="75000"/>
                      </a:schemeClr>
                    </a:solidFill>
                  </a:tcPr>
                </a:tc>
                <a:tc>
                  <a:txBody>
                    <a:bodyPr/>
                    <a:lstStyle/>
                    <a:p>
                      <a:pPr algn="just">
                        <a:tabLst>
                          <a:tab pos="457200" algn="l"/>
                        </a:tabLst>
                      </a:pPr>
                      <a:r>
                        <a:rPr lang="tr-TR" sz="1400" dirty="0">
                          <a:effectLst/>
                          <a:latin typeface="Times New Roman"/>
                          <a:cs typeface="Times New Roman"/>
                        </a:rPr>
                        <a:t>Test sonucu, testin risklerine göre açıkça baskındır. </a:t>
                      </a:r>
                    </a:p>
                  </a:txBody>
                  <a:tcPr marL="68580" marR="68580" marT="0" marB="0">
                    <a:solidFill>
                      <a:schemeClr val="bg1">
                        <a:lumMod val="75000"/>
                      </a:schemeClr>
                    </a:solidFill>
                  </a:tcPr>
                </a:tc>
                <a:tc>
                  <a:txBody>
                    <a:bodyPr/>
                    <a:lstStyle/>
                    <a:p>
                      <a:pPr algn="just">
                        <a:tabLst>
                          <a:tab pos="457200" algn="l"/>
                        </a:tabLst>
                      </a:pPr>
                      <a:r>
                        <a:rPr lang="tr-TR" sz="1400" b="1" i="1" dirty="0">
                          <a:solidFill>
                            <a:srgbClr val="FF0000"/>
                          </a:solidFill>
                          <a:effectLst/>
                          <a:latin typeface="Times New Roman"/>
                          <a:cs typeface="Times New Roman"/>
                        </a:rPr>
                        <a:t>Hasta: </a:t>
                      </a:r>
                      <a:r>
                        <a:rPr lang="tr-TR" sz="1400" dirty="0">
                          <a:solidFill>
                            <a:srgbClr val="FF0000"/>
                          </a:solidFill>
                          <a:effectLst/>
                          <a:latin typeface="Times New Roman"/>
                          <a:cs typeface="Times New Roman"/>
                        </a:rPr>
                        <a:t>Faydaları riskine/yüküne göre fazla olan doğru test olması durumunda tanı için tercih edilen test olmalıdır (uygun danışmanlıkla) ve tercih edilmediğinde hasta konuyu tartışmaya açabilir. Tersi şekilde, testin riskleri/yükü ağır basıyorsa testin istenmesini beklememelidir. </a:t>
                      </a:r>
                      <a:endParaRPr lang="tr-TR" sz="1400" dirty="0" smtClean="0">
                        <a:solidFill>
                          <a:srgbClr val="FF0000"/>
                        </a:solidFill>
                        <a:effectLst/>
                        <a:latin typeface="Times New Roman"/>
                        <a:cs typeface="Times New Roman"/>
                      </a:endParaRPr>
                    </a:p>
                    <a:p>
                      <a:pPr algn="just">
                        <a:tabLst>
                          <a:tab pos="457200" algn="l"/>
                        </a:tabLst>
                      </a:pPr>
                      <a:endParaRPr lang="tr-TR" sz="1400" dirty="0">
                        <a:solidFill>
                          <a:srgbClr val="FF0000"/>
                        </a:solidFill>
                        <a:effectLst/>
                        <a:latin typeface="Times New Roman"/>
                        <a:cs typeface="Times New Roman"/>
                      </a:endParaRPr>
                    </a:p>
                    <a:p>
                      <a:pPr algn="just">
                        <a:tabLst>
                          <a:tab pos="457200" algn="l"/>
                        </a:tabLst>
                      </a:pPr>
                      <a:r>
                        <a:rPr lang="tr-TR" sz="1400" b="1" i="1" dirty="0" err="1">
                          <a:solidFill>
                            <a:srgbClr val="3366FF"/>
                          </a:solidFill>
                          <a:effectLst/>
                          <a:latin typeface="Times New Roman"/>
                          <a:cs typeface="Times New Roman"/>
                        </a:rPr>
                        <a:t>Klinisyen</a:t>
                      </a:r>
                      <a:r>
                        <a:rPr lang="tr-TR" sz="1400" i="1" dirty="0">
                          <a:solidFill>
                            <a:srgbClr val="3366FF"/>
                          </a:solidFill>
                          <a:effectLst/>
                          <a:latin typeface="Times New Roman"/>
                          <a:cs typeface="Times New Roman"/>
                        </a:rPr>
                        <a:t>: </a:t>
                      </a:r>
                      <a:r>
                        <a:rPr lang="tr-TR" sz="1400" dirty="0">
                          <a:solidFill>
                            <a:srgbClr val="3366FF"/>
                          </a:solidFill>
                          <a:effectLst/>
                          <a:latin typeface="Times New Roman"/>
                          <a:cs typeface="Times New Roman"/>
                        </a:rPr>
                        <a:t>Faydaları riskine/yüküne göre fazla olan doğru test olması durumunda hastalara önerilen test olmalıdır (sağlanan danışmanlıkla). Danışmanlıkta hem beklenen fayda, riskler ve belirsizlikler (uygulanabilirliği gibi), hem de test sonucunun etkileri  açıklanmalıdır. Tersi şekilde, testin riskleri/yükü ağır basıyorsa test önerilmez veya öneriliyorsa klinik gerekçeleri açıklanmalıdır. </a:t>
                      </a:r>
                      <a:endParaRPr lang="tr-TR" sz="1400" dirty="0" smtClean="0">
                        <a:solidFill>
                          <a:srgbClr val="3366FF"/>
                        </a:solidFill>
                        <a:effectLst/>
                        <a:latin typeface="Times New Roman"/>
                        <a:cs typeface="Times New Roman"/>
                      </a:endParaRPr>
                    </a:p>
                    <a:p>
                      <a:pPr algn="just">
                        <a:tabLst>
                          <a:tab pos="457200" algn="l"/>
                        </a:tabLst>
                      </a:pPr>
                      <a:endParaRPr lang="tr-TR" sz="1400" dirty="0">
                        <a:solidFill>
                          <a:srgbClr val="3366FF"/>
                        </a:solidFill>
                        <a:effectLst/>
                        <a:latin typeface="Times New Roman"/>
                        <a:cs typeface="Times New Roman"/>
                      </a:endParaRPr>
                    </a:p>
                    <a:p>
                      <a:pPr algn="just">
                        <a:spcAft>
                          <a:spcPts val="0"/>
                        </a:spcAft>
                        <a:tabLst>
                          <a:tab pos="457200" algn="l"/>
                        </a:tabLst>
                      </a:pPr>
                      <a:r>
                        <a:rPr lang="tr-TR" sz="1400" b="1" i="1" dirty="0">
                          <a:solidFill>
                            <a:srgbClr val="008000"/>
                          </a:solidFill>
                          <a:effectLst/>
                          <a:latin typeface="Times New Roman"/>
                          <a:cs typeface="Times New Roman"/>
                        </a:rPr>
                        <a:t>Sigorta: </a:t>
                      </a:r>
                      <a:r>
                        <a:rPr lang="tr-TR" sz="1400" dirty="0">
                          <a:solidFill>
                            <a:srgbClr val="008000"/>
                          </a:solidFill>
                          <a:effectLst/>
                          <a:latin typeface="Times New Roman"/>
                          <a:cs typeface="Times New Roman"/>
                        </a:rPr>
                        <a:t>Faydaları riskine/yüküne göre fazla olan doğru test olması durumunda testin yapılmasının sağlanması kabul edilebilir. Tersi şekilde, testin riskleri/yükü ağır basıyorsa testin kullanımı için bazı kısıtlamaların dikkate alınması gerekir.</a:t>
                      </a:r>
                      <a:endParaRPr lang="tr-TR" sz="1400" dirty="0">
                        <a:solidFill>
                          <a:srgbClr val="008000"/>
                        </a:solidFill>
                        <a:effectLst/>
                        <a:latin typeface="Times New Roman"/>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27984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[B15] </a:t>
            </a:r>
            <a:r>
              <a:rPr lang="en-US" sz="2800" i="1" dirty="0" err="1">
                <a:latin typeface="Times New Roman"/>
                <a:cs typeface="Times New Roman"/>
              </a:rPr>
              <a:t>Tiroidektomi</a:t>
            </a:r>
            <a:r>
              <a:rPr lang="en-US" sz="2800" i="1" dirty="0">
                <a:latin typeface="Times New Roman"/>
                <a:cs typeface="Times New Roman"/>
              </a:rPr>
              <a:t> </a:t>
            </a:r>
            <a:r>
              <a:rPr lang="en-US" sz="2800" i="1" dirty="0" err="1">
                <a:latin typeface="Times New Roman"/>
                <a:cs typeface="Times New Roman"/>
              </a:rPr>
              <a:t>örneklerinin</a:t>
            </a:r>
            <a:r>
              <a:rPr lang="en-US" sz="2800" i="1" dirty="0">
                <a:latin typeface="Times New Roman"/>
                <a:cs typeface="Times New Roman"/>
              </a:rPr>
              <a:t> </a:t>
            </a:r>
            <a:r>
              <a:rPr lang="en-US" sz="2800" i="1" dirty="0" err="1">
                <a:latin typeface="Times New Roman"/>
                <a:cs typeface="Times New Roman"/>
              </a:rPr>
              <a:t>histopatolojik</a:t>
            </a:r>
            <a:r>
              <a:rPr lang="en-US" sz="2800" i="1" dirty="0">
                <a:latin typeface="Times New Roman"/>
                <a:cs typeface="Times New Roman"/>
              </a:rPr>
              <a:t> </a:t>
            </a:r>
            <a:r>
              <a:rPr lang="en-US" sz="2800" i="1" dirty="0" err="1">
                <a:latin typeface="Times New Roman"/>
                <a:cs typeface="Times New Roman"/>
              </a:rPr>
              <a:t>değerlendirmesinin</a:t>
            </a:r>
            <a:r>
              <a:rPr lang="en-US" sz="2800" i="1" dirty="0">
                <a:latin typeface="Times New Roman"/>
                <a:cs typeface="Times New Roman"/>
              </a:rPr>
              <a:t> </a:t>
            </a:r>
            <a:r>
              <a:rPr lang="en-US" sz="2800" i="1" dirty="0" err="1">
                <a:latin typeface="Times New Roman"/>
                <a:cs typeface="Times New Roman"/>
              </a:rPr>
              <a:t>temel</a:t>
            </a:r>
            <a:r>
              <a:rPr lang="en-US" sz="2800" i="1" dirty="0">
                <a:latin typeface="Times New Roman"/>
                <a:cs typeface="Times New Roman"/>
              </a:rPr>
              <a:t> </a:t>
            </a:r>
            <a:r>
              <a:rPr lang="en-US" sz="2800" i="1" dirty="0" err="1">
                <a:latin typeface="Times New Roman"/>
                <a:cs typeface="Times New Roman"/>
              </a:rPr>
              <a:t>prensipleri</a:t>
            </a:r>
            <a:r>
              <a:rPr lang="en-US" sz="2800" i="1" dirty="0">
                <a:latin typeface="Times New Roman"/>
                <a:cs typeface="Times New Roman"/>
              </a:rPr>
              <a:t> </a:t>
            </a:r>
            <a:r>
              <a:rPr lang="en-US" sz="2800" i="1" dirty="0" err="1">
                <a:latin typeface="Times New Roman"/>
                <a:cs typeface="Times New Roman"/>
              </a:rPr>
              <a:t>nedir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a:bodyPr>
          <a:lstStyle/>
          <a:p>
            <a:pPr marL="0" indent="0">
              <a:buNone/>
            </a:pPr>
            <a:r>
              <a:rPr lang="tr-TR" b="1" dirty="0">
                <a:latin typeface="Times New Roman"/>
                <a:cs typeface="Times New Roman"/>
              </a:rPr>
              <a:t>ÖNERİ 46 </a:t>
            </a:r>
            <a:endParaRPr lang="tr-TR" dirty="0">
              <a:latin typeface="Times New Roman"/>
              <a:cs typeface="Times New Roman"/>
            </a:endParaRPr>
          </a:p>
          <a:p>
            <a:r>
              <a:rPr lang="tr-TR" i="1" dirty="0">
                <a:latin typeface="Times New Roman"/>
                <a:cs typeface="Times New Roman"/>
              </a:rPr>
              <a:t>B) </a:t>
            </a:r>
            <a:r>
              <a:rPr lang="tr-TR" i="1" dirty="0" err="1">
                <a:latin typeface="Times New Roman"/>
                <a:cs typeface="Times New Roman"/>
              </a:rPr>
              <a:t>Histopatolojik</a:t>
            </a:r>
            <a:r>
              <a:rPr lang="tr-TR" i="1" dirty="0">
                <a:latin typeface="Times New Roman"/>
                <a:cs typeface="Times New Roman"/>
              </a:rPr>
              <a:t> değerlendirmede </a:t>
            </a:r>
            <a:r>
              <a:rPr lang="tr-TR" i="1" dirty="0" err="1">
                <a:latin typeface="Times New Roman"/>
                <a:cs typeface="Times New Roman"/>
              </a:rPr>
              <a:t>tiroid</a:t>
            </a:r>
            <a:r>
              <a:rPr lang="tr-TR" i="1" dirty="0">
                <a:latin typeface="Times New Roman"/>
                <a:cs typeface="Times New Roman"/>
              </a:rPr>
              <a:t> </a:t>
            </a:r>
            <a:r>
              <a:rPr lang="tr-TR" i="1" dirty="0" err="1">
                <a:latin typeface="Times New Roman"/>
                <a:cs typeface="Times New Roman"/>
              </a:rPr>
              <a:t>karsinom</a:t>
            </a:r>
            <a:r>
              <a:rPr lang="tr-TR" i="1" dirty="0">
                <a:latin typeface="Times New Roman"/>
                <a:cs typeface="Times New Roman"/>
              </a:rPr>
              <a:t> varyantlarının olumsuz (</a:t>
            </a:r>
            <a:r>
              <a:rPr lang="tr-TR" i="1" dirty="0" err="1">
                <a:latin typeface="Times New Roman"/>
                <a:cs typeface="Times New Roman"/>
              </a:rPr>
              <a:t>örn</a:t>
            </a:r>
            <a:r>
              <a:rPr lang="tr-TR" i="1" dirty="0">
                <a:latin typeface="Times New Roman"/>
                <a:cs typeface="Times New Roman"/>
              </a:rPr>
              <a:t>: </a:t>
            </a:r>
            <a:r>
              <a:rPr lang="tr-TR" i="1" dirty="0" err="1">
                <a:latin typeface="Times New Roman"/>
                <a:cs typeface="Times New Roman"/>
              </a:rPr>
              <a:t>PTK’nin</a:t>
            </a:r>
            <a:r>
              <a:rPr lang="tr-TR" i="1" dirty="0">
                <a:latin typeface="Times New Roman"/>
                <a:cs typeface="Times New Roman"/>
              </a:rPr>
              <a:t> </a:t>
            </a:r>
            <a:r>
              <a:rPr lang="tr-TR" i="1" dirty="0" err="1">
                <a:latin typeface="Times New Roman"/>
                <a:cs typeface="Times New Roman"/>
              </a:rPr>
              <a:t>tall</a:t>
            </a:r>
            <a:r>
              <a:rPr lang="tr-TR" i="1" dirty="0">
                <a:latin typeface="Times New Roman"/>
                <a:cs typeface="Times New Roman"/>
              </a:rPr>
              <a:t> </a:t>
            </a:r>
            <a:r>
              <a:rPr lang="tr-TR" i="1" dirty="0" err="1">
                <a:latin typeface="Times New Roman"/>
                <a:cs typeface="Times New Roman"/>
              </a:rPr>
              <a:t>cell</a:t>
            </a:r>
            <a:r>
              <a:rPr lang="tr-TR" i="1" dirty="0">
                <a:latin typeface="Times New Roman"/>
                <a:cs typeface="Times New Roman"/>
              </a:rPr>
              <a:t>, </a:t>
            </a:r>
            <a:r>
              <a:rPr lang="tr-TR" i="1" dirty="0" err="1">
                <a:latin typeface="Times New Roman"/>
                <a:cs typeface="Times New Roman"/>
              </a:rPr>
              <a:t>kolumnar</a:t>
            </a:r>
            <a:r>
              <a:rPr lang="tr-TR" i="1" dirty="0">
                <a:latin typeface="Times New Roman"/>
                <a:cs typeface="Times New Roman"/>
              </a:rPr>
              <a:t> hücreli, </a:t>
            </a:r>
            <a:r>
              <a:rPr lang="tr-TR" i="1" dirty="0" err="1">
                <a:latin typeface="Times New Roman"/>
                <a:cs typeface="Times New Roman"/>
              </a:rPr>
              <a:t>hobnail</a:t>
            </a:r>
            <a:r>
              <a:rPr lang="tr-TR" i="1" dirty="0">
                <a:latin typeface="Times New Roman"/>
                <a:cs typeface="Times New Roman"/>
              </a:rPr>
              <a:t> </a:t>
            </a:r>
            <a:r>
              <a:rPr lang="tr-TR" i="1" dirty="0" err="1">
                <a:latin typeface="Times New Roman"/>
                <a:cs typeface="Times New Roman"/>
              </a:rPr>
              <a:t>cell</a:t>
            </a:r>
            <a:r>
              <a:rPr lang="tr-TR" i="1" dirty="0">
                <a:latin typeface="Times New Roman"/>
                <a:cs typeface="Times New Roman"/>
              </a:rPr>
              <a:t> varyantları, yaygın </a:t>
            </a:r>
            <a:r>
              <a:rPr lang="tr-TR" i="1" dirty="0" err="1">
                <a:latin typeface="Times New Roman"/>
                <a:cs typeface="Times New Roman"/>
              </a:rPr>
              <a:t>invaziv</a:t>
            </a:r>
            <a:r>
              <a:rPr lang="tr-TR" i="1" dirty="0">
                <a:latin typeface="Times New Roman"/>
                <a:cs typeface="Times New Roman"/>
              </a:rPr>
              <a:t> FTK, az </a:t>
            </a:r>
            <a:r>
              <a:rPr lang="tr-TR" i="1" dirty="0" err="1">
                <a:latin typeface="Times New Roman"/>
                <a:cs typeface="Times New Roman"/>
              </a:rPr>
              <a:t>diferansiye</a:t>
            </a:r>
            <a:r>
              <a:rPr lang="tr-TR" i="1" dirty="0">
                <a:latin typeface="Times New Roman"/>
                <a:cs typeface="Times New Roman"/>
              </a:rPr>
              <a:t> </a:t>
            </a:r>
            <a:r>
              <a:rPr lang="tr-TR" i="1" dirty="0" err="1">
                <a:latin typeface="Times New Roman"/>
                <a:cs typeface="Times New Roman"/>
              </a:rPr>
              <a:t>karsinom</a:t>
            </a:r>
            <a:r>
              <a:rPr lang="tr-TR" i="1" dirty="0">
                <a:latin typeface="Times New Roman"/>
                <a:cs typeface="Times New Roman"/>
              </a:rPr>
              <a:t>) ve olumlu (</a:t>
            </a:r>
            <a:r>
              <a:rPr lang="tr-TR" i="1" dirty="0" err="1" smtClean="0">
                <a:latin typeface="Times New Roman"/>
                <a:cs typeface="Times New Roman"/>
              </a:rPr>
              <a:t>örn</a:t>
            </a:r>
            <a:r>
              <a:rPr lang="tr-TR" i="1" dirty="0" smtClean="0">
                <a:latin typeface="Times New Roman"/>
                <a:cs typeface="Times New Roman"/>
              </a:rPr>
              <a:t>: </a:t>
            </a:r>
            <a:r>
              <a:rPr lang="tr-TR" i="1" dirty="0" err="1">
                <a:latin typeface="Times New Roman"/>
                <a:cs typeface="Times New Roman"/>
              </a:rPr>
              <a:t>invazyon</a:t>
            </a:r>
            <a:r>
              <a:rPr lang="tr-TR" i="1" dirty="0">
                <a:latin typeface="Times New Roman"/>
                <a:cs typeface="Times New Roman"/>
              </a:rPr>
              <a:t> içermeyen </a:t>
            </a:r>
            <a:r>
              <a:rPr lang="tr-TR" i="1" dirty="0" err="1">
                <a:latin typeface="Times New Roman"/>
                <a:cs typeface="Times New Roman"/>
              </a:rPr>
              <a:t>enkapsüle</a:t>
            </a:r>
            <a:r>
              <a:rPr lang="tr-TR" i="1" dirty="0">
                <a:latin typeface="Times New Roman"/>
                <a:cs typeface="Times New Roman"/>
              </a:rPr>
              <a:t> </a:t>
            </a:r>
            <a:r>
              <a:rPr lang="tr-TR" i="1" dirty="0" err="1">
                <a:latin typeface="Times New Roman"/>
                <a:cs typeface="Times New Roman"/>
              </a:rPr>
              <a:t>folliküler</a:t>
            </a:r>
            <a:r>
              <a:rPr lang="tr-TR" i="1" dirty="0">
                <a:latin typeface="Times New Roman"/>
                <a:cs typeface="Times New Roman"/>
              </a:rPr>
              <a:t> </a:t>
            </a:r>
            <a:r>
              <a:rPr lang="tr-TR" i="1" dirty="0" smtClean="0">
                <a:latin typeface="Times New Roman"/>
                <a:cs typeface="Times New Roman"/>
              </a:rPr>
              <a:t>varyant</a:t>
            </a:r>
            <a:r>
              <a:rPr lang="tr-TR" i="1" dirty="0">
                <a:latin typeface="Times New Roman"/>
                <a:cs typeface="Times New Roman"/>
              </a:rPr>
              <a:t>, minimal </a:t>
            </a:r>
            <a:r>
              <a:rPr lang="tr-TR" i="1" dirty="0" err="1">
                <a:latin typeface="Times New Roman"/>
                <a:cs typeface="Times New Roman"/>
              </a:rPr>
              <a:t>invaziv</a:t>
            </a:r>
            <a:r>
              <a:rPr lang="tr-TR" i="1" dirty="0">
                <a:latin typeface="Times New Roman"/>
                <a:cs typeface="Times New Roman"/>
              </a:rPr>
              <a:t> FTK) özellikleri tanımlanmalı ve rapor edilmelidir. </a:t>
            </a:r>
            <a:r>
              <a:rPr lang="tr-TR" b="1" i="1" dirty="0">
                <a:solidFill>
                  <a:srgbClr val="FF0000"/>
                </a:solidFill>
                <a:latin typeface="Times New Roman"/>
                <a:cs typeface="Times New Roman"/>
              </a:rPr>
              <a:t>(Güçlü öneri, düşük düzey kanıt)</a:t>
            </a:r>
            <a:r>
              <a:rPr lang="tr-TR" i="1" dirty="0">
                <a:solidFill>
                  <a:srgbClr val="FF0000"/>
                </a:solidFill>
                <a:latin typeface="Times New Roman"/>
                <a:cs typeface="Times New Roman"/>
              </a:rPr>
              <a:t> </a:t>
            </a:r>
            <a:endParaRPr lang="tr-TR" dirty="0">
              <a:solidFill>
                <a:srgbClr val="FF0000"/>
              </a:solidFill>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2784876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[B15] </a:t>
            </a:r>
            <a:r>
              <a:rPr lang="en-US" sz="2800" i="1" dirty="0" err="1">
                <a:latin typeface="Times New Roman"/>
                <a:cs typeface="Times New Roman"/>
              </a:rPr>
              <a:t>Tiroidektomi</a:t>
            </a:r>
            <a:r>
              <a:rPr lang="en-US" sz="2800" i="1" dirty="0">
                <a:latin typeface="Times New Roman"/>
                <a:cs typeface="Times New Roman"/>
              </a:rPr>
              <a:t> </a:t>
            </a:r>
            <a:r>
              <a:rPr lang="en-US" sz="2800" i="1" dirty="0" err="1">
                <a:latin typeface="Times New Roman"/>
                <a:cs typeface="Times New Roman"/>
              </a:rPr>
              <a:t>örneklerinin</a:t>
            </a:r>
            <a:r>
              <a:rPr lang="en-US" sz="2800" i="1" dirty="0">
                <a:latin typeface="Times New Roman"/>
                <a:cs typeface="Times New Roman"/>
              </a:rPr>
              <a:t> </a:t>
            </a:r>
            <a:r>
              <a:rPr lang="en-US" sz="2800" i="1" dirty="0" err="1">
                <a:latin typeface="Times New Roman"/>
                <a:cs typeface="Times New Roman"/>
              </a:rPr>
              <a:t>histopatolojik</a:t>
            </a:r>
            <a:r>
              <a:rPr lang="en-US" sz="2800" i="1" dirty="0">
                <a:latin typeface="Times New Roman"/>
                <a:cs typeface="Times New Roman"/>
              </a:rPr>
              <a:t> </a:t>
            </a:r>
            <a:r>
              <a:rPr lang="en-US" sz="2800" i="1" dirty="0" err="1">
                <a:latin typeface="Times New Roman"/>
                <a:cs typeface="Times New Roman"/>
              </a:rPr>
              <a:t>değerlendirmesinin</a:t>
            </a:r>
            <a:r>
              <a:rPr lang="en-US" sz="2800" i="1" dirty="0">
                <a:latin typeface="Times New Roman"/>
                <a:cs typeface="Times New Roman"/>
              </a:rPr>
              <a:t> </a:t>
            </a:r>
            <a:r>
              <a:rPr lang="en-US" sz="2800" i="1" dirty="0" err="1">
                <a:latin typeface="Times New Roman"/>
                <a:cs typeface="Times New Roman"/>
              </a:rPr>
              <a:t>temel</a:t>
            </a:r>
            <a:r>
              <a:rPr lang="en-US" sz="2800" i="1" dirty="0">
                <a:latin typeface="Times New Roman"/>
                <a:cs typeface="Times New Roman"/>
              </a:rPr>
              <a:t> </a:t>
            </a:r>
            <a:r>
              <a:rPr lang="en-US" sz="2800" i="1" dirty="0" err="1">
                <a:latin typeface="Times New Roman"/>
                <a:cs typeface="Times New Roman"/>
              </a:rPr>
              <a:t>prensipleri</a:t>
            </a:r>
            <a:r>
              <a:rPr lang="en-US" sz="2800" i="1" dirty="0">
                <a:latin typeface="Times New Roman"/>
                <a:cs typeface="Times New Roman"/>
              </a:rPr>
              <a:t> </a:t>
            </a:r>
            <a:r>
              <a:rPr lang="en-US" sz="2800" i="1" dirty="0" err="1">
                <a:latin typeface="Times New Roman"/>
                <a:cs typeface="Times New Roman"/>
              </a:rPr>
              <a:t>nedir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tr-TR" b="1" dirty="0">
                <a:latin typeface="Times New Roman"/>
                <a:cs typeface="Times New Roman"/>
              </a:rPr>
              <a:t>ÖNERİ 46 </a:t>
            </a:r>
            <a:endParaRPr lang="tr-TR" dirty="0">
              <a:latin typeface="Times New Roman"/>
              <a:cs typeface="Times New Roman"/>
            </a:endParaRPr>
          </a:p>
          <a:p>
            <a:r>
              <a:rPr lang="tr-TR" i="1" dirty="0">
                <a:latin typeface="Times New Roman"/>
                <a:cs typeface="Times New Roman"/>
              </a:rPr>
              <a:t>C) Ailevi sendromlarla ilişkili </a:t>
            </a:r>
            <a:r>
              <a:rPr lang="tr-TR" i="1" dirty="0" err="1">
                <a:latin typeface="Times New Roman"/>
                <a:cs typeface="Times New Roman"/>
              </a:rPr>
              <a:t>histopatolojik</a:t>
            </a:r>
            <a:r>
              <a:rPr lang="tr-TR" i="1" dirty="0">
                <a:latin typeface="Times New Roman"/>
                <a:cs typeface="Times New Roman"/>
              </a:rPr>
              <a:t> varyantlar (</a:t>
            </a:r>
            <a:r>
              <a:rPr lang="tr-TR" i="1" dirty="0" err="1">
                <a:latin typeface="Times New Roman"/>
                <a:cs typeface="Times New Roman"/>
              </a:rPr>
              <a:t>papiller</a:t>
            </a:r>
            <a:r>
              <a:rPr lang="tr-TR" i="1" dirty="0">
                <a:latin typeface="Times New Roman"/>
                <a:cs typeface="Times New Roman"/>
              </a:rPr>
              <a:t> </a:t>
            </a:r>
            <a:r>
              <a:rPr lang="tr-TR" i="1" dirty="0" err="1">
                <a:latin typeface="Times New Roman"/>
                <a:cs typeface="Times New Roman"/>
              </a:rPr>
              <a:t>karsinomun</a:t>
            </a:r>
            <a:r>
              <a:rPr lang="tr-TR" i="1" dirty="0">
                <a:latin typeface="Times New Roman"/>
                <a:cs typeface="Times New Roman"/>
              </a:rPr>
              <a:t> </a:t>
            </a:r>
            <a:r>
              <a:rPr lang="tr-TR" i="1" dirty="0" err="1">
                <a:latin typeface="Times New Roman"/>
                <a:cs typeface="Times New Roman"/>
              </a:rPr>
              <a:t>kribriform</a:t>
            </a:r>
            <a:r>
              <a:rPr lang="tr-TR" i="1" dirty="0">
                <a:latin typeface="Times New Roman"/>
                <a:cs typeface="Times New Roman"/>
              </a:rPr>
              <a:t>-morular varyantı, </a:t>
            </a:r>
            <a:r>
              <a:rPr lang="tr-TR" i="1" dirty="0" err="1">
                <a:latin typeface="Times New Roman"/>
                <a:cs typeface="Times New Roman"/>
              </a:rPr>
              <a:t>familial</a:t>
            </a:r>
            <a:r>
              <a:rPr lang="tr-TR" i="1" dirty="0">
                <a:latin typeface="Times New Roman"/>
                <a:cs typeface="Times New Roman"/>
              </a:rPr>
              <a:t> </a:t>
            </a:r>
            <a:r>
              <a:rPr lang="tr-TR" i="1" dirty="0" err="1">
                <a:latin typeface="Times New Roman"/>
                <a:cs typeface="Times New Roman"/>
              </a:rPr>
              <a:t>adenomatöz</a:t>
            </a:r>
            <a:r>
              <a:rPr lang="tr-TR" i="1" dirty="0">
                <a:latin typeface="Times New Roman"/>
                <a:cs typeface="Times New Roman"/>
              </a:rPr>
              <a:t> </a:t>
            </a:r>
            <a:r>
              <a:rPr lang="tr-TR" i="1" dirty="0" err="1">
                <a:latin typeface="Times New Roman"/>
                <a:cs typeface="Times New Roman"/>
              </a:rPr>
              <a:t>polipozis</a:t>
            </a:r>
            <a:r>
              <a:rPr lang="tr-TR" i="1" dirty="0">
                <a:latin typeface="Times New Roman"/>
                <a:cs typeface="Times New Roman"/>
              </a:rPr>
              <a:t> ile, </a:t>
            </a:r>
            <a:r>
              <a:rPr lang="tr-TR" i="1" dirty="0" smtClean="0">
                <a:latin typeface="Times New Roman"/>
                <a:cs typeface="Times New Roman"/>
              </a:rPr>
              <a:t>PTEN-</a:t>
            </a:r>
            <a:r>
              <a:rPr lang="tr-TR" i="1" dirty="0" err="1" smtClean="0">
                <a:latin typeface="Times New Roman"/>
                <a:cs typeface="Times New Roman"/>
              </a:rPr>
              <a:t>hamartomatöz</a:t>
            </a:r>
            <a:r>
              <a:rPr lang="tr-TR" i="1" dirty="0" smtClean="0">
                <a:latin typeface="Times New Roman"/>
                <a:cs typeface="Times New Roman"/>
              </a:rPr>
              <a:t> </a:t>
            </a:r>
            <a:r>
              <a:rPr lang="tr-TR" i="1" dirty="0">
                <a:latin typeface="Times New Roman"/>
                <a:cs typeface="Times New Roman"/>
              </a:rPr>
              <a:t>tümör sendromu </a:t>
            </a:r>
            <a:r>
              <a:rPr lang="tr-TR" i="1" dirty="0" err="1">
                <a:latin typeface="Times New Roman"/>
                <a:cs typeface="Times New Roman"/>
              </a:rPr>
              <a:t>folliküler</a:t>
            </a:r>
            <a:r>
              <a:rPr lang="tr-TR" i="1" dirty="0">
                <a:latin typeface="Times New Roman"/>
                <a:cs typeface="Times New Roman"/>
              </a:rPr>
              <a:t> </a:t>
            </a:r>
            <a:r>
              <a:rPr lang="tr-TR" i="1" dirty="0" err="1">
                <a:latin typeface="Times New Roman"/>
                <a:cs typeface="Times New Roman"/>
              </a:rPr>
              <a:t>karsinom</a:t>
            </a:r>
            <a:r>
              <a:rPr lang="tr-TR" i="1" dirty="0">
                <a:latin typeface="Times New Roman"/>
                <a:cs typeface="Times New Roman"/>
              </a:rPr>
              <a:t> ile ilişkilendirilir) </a:t>
            </a:r>
            <a:r>
              <a:rPr lang="tr-TR" i="1" dirty="0" err="1">
                <a:latin typeface="Times New Roman"/>
                <a:cs typeface="Times New Roman"/>
              </a:rPr>
              <a:t>histopatolojik</a:t>
            </a:r>
            <a:r>
              <a:rPr lang="tr-TR" i="1" dirty="0">
                <a:latin typeface="Times New Roman"/>
                <a:cs typeface="Times New Roman"/>
              </a:rPr>
              <a:t> inceleme sırasında değerlendirilerek rapor edilmelidir. </a:t>
            </a:r>
            <a:r>
              <a:rPr lang="tr-TR" b="1" i="1" dirty="0">
                <a:solidFill>
                  <a:srgbClr val="FF0000"/>
                </a:solidFill>
                <a:latin typeface="Times New Roman"/>
                <a:cs typeface="Times New Roman"/>
              </a:rPr>
              <a:t>(Zayıf öneri, düşük düzey kanıt) </a:t>
            </a:r>
            <a:endParaRPr lang="tr-TR" dirty="0">
              <a:solidFill>
                <a:srgbClr val="FF0000"/>
              </a:solidFill>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2784876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[B19] </a:t>
            </a:r>
            <a:r>
              <a:rPr lang="en-US" sz="2800" i="1" dirty="0" err="1" smtClean="0">
                <a:latin typeface="Times New Roman"/>
                <a:cs typeface="Times New Roman"/>
              </a:rPr>
              <a:t>Persistan</a:t>
            </a:r>
            <a:r>
              <a:rPr lang="en-US" sz="2800" i="1" dirty="0" smtClean="0">
                <a:latin typeface="Times New Roman"/>
                <a:cs typeface="Times New Roman"/>
              </a:rPr>
              <a:t>/</a:t>
            </a:r>
            <a:r>
              <a:rPr lang="tr-TR" sz="2800" i="1" dirty="0" err="1" smtClean="0">
                <a:latin typeface="Times New Roman"/>
                <a:cs typeface="Times New Roman"/>
              </a:rPr>
              <a:t>nüks</a:t>
            </a:r>
            <a:r>
              <a:rPr lang="en-US" sz="2800" i="1" dirty="0" smtClean="0">
                <a:latin typeface="Times New Roman"/>
                <a:cs typeface="Times New Roman"/>
              </a:rPr>
              <a:t> </a:t>
            </a:r>
            <a:r>
              <a:rPr lang="en-US" sz="2800" i="1" dirty="0" err="1">
                <a:latin typeface="Times New Roman"/>
                <a:cs typeface="Times New Roman"/>
              </a:rPr>
              <a:t>hastalık</a:t>
            </a:r>
            <a:r>
              <a:rPr lang="en-US" sz="2800" i="1" dirty="0">
                <a:latin typeface="Times New Roman"/>
                <a:cs typeface="Times New Roman"/>
              </a:rPr>
              <a:t> </a:t>
            </a:r>
            <a:r>
              <a:rPr lang="en-US" sz="2800" i="1" dirty="0" err="1">
                <a:latin typeface="Times New Roman"/>
                <a:cs typeface="Times New Roman"/>
              </a:rPr>
              <a:t>riskini</a:t>
            </a:r>
            <a:r>
              <a:rPr lang="en-US" sz="2800" i="1" dirty="0">
                <a:latin typeface="Times New Roman"/>
                <a:cs typeface="Times New Roman"/>
              </a:rPr>
              <a:t> </a:t>
            </a:r>
            <a:r>
              <a:rPr lang="en-US" sz="2800" i="1" dirty="0" err="1">
                <a:latin typeface="Times New Roman"/>
                <a:cs typeface="Times New Roman"/>
              </a:rPr>
              <a:t>belirlemek</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nasıl</a:t>
            </a:r>
            <a:r>
              <a:rPr lang="en-US" sz="2800" i="1" dirty="0">
                <a:latin typeface="Times New Roman"/>
                <a:cs typeface="Times New Roman"/>
              </a:rPr>
              <a:t> </a:t>
            </a:r>
            <a:r>
              <a:rPr lang="en-US" sz="2800" i="1" dirty="0" err="1">
                <a:latin typeface="Times New Roman"/>
                <a:cs typeface="Times New Roman"/>
              </a:rPr>
              <a:t>bir</a:t>
            </a:r>
            <a:r>
              <a:rPr lang="en-US" sz="2800" i="1" dirty="0">
                <a:latin typeface="Times New Roman"/>
                <a:cs typeface="Times New Roman"/>
              </a:rPr>
              <a:t> </a:t>
            </a:r>
            <a:r>
              <a:rPr lang="en-US" sz="2800" i="1" dirty="0" err="1">
                <a:latin typeface="Times New Roman"/>
                <a:cs typeface="Times New Roman"/>
              </a:rPr>
              <a:t>sınıflandırma</a:t>
            </a:r>
            <a:r>
              <a:rPr lang="en-US" sz="2800" i="1" dirty="0">
                <a:latin typeface="Times New Roman"/>
                <a:cs typeface="Times New Roman"/>
              </a:rPr>
              <a:t> </a:t>
            </a:r>
            <a:r>
              <a:rPr lang="en-US" sz="2800" i="1" dirty="0" err="1">
                <a:latin typeface="Times New Roman"/>
                <a:cs typeface="Times New Roman"/>
              </a:rPr>
              <a:t>sistemi</a:t>
            </a:r>
            <a:r>
              <a:rPr lang="en-US" sz="2800" i="1" dirty="0">
                <a:latin typeface="Times New Roman"/>
                <a:cs typeface="Times New Roman"/>
              </a:rPr>
              <a:t> </a:t>
            </a:r>
            <a:r>
              <a:rPr lang="en-US" sz="2800" i="1" dirty="0" err="1">
                <a:latin typeface="Times New Roman"/>
                <a:cs typeface="Times New Roman"/>
              </a:rPr>
              <a:t>kullanılmalıdır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3768354"/>
          </a:xfrm>
        </p:spPr>
        <p:style>
          <a:lnRef idx="1">
            <a:schemeClr val="dk1"/>
          </a:lnRef>
          <a:fillRef idx="2">
            <a:schemeClr val="dk1"/>
          </a:fillRef>
          <a:effectRef idx="1">
            <a:schemeClr val="dk1"/>
          </a:effectRef>
          <a:fontRef idx="minor">
            <a:schemeClr val="dk1"/>
          </a:fontRef>
        </p:style>
        <p:txBody>
          <a:bodyPr/>
          <a:lstStyle/>
          <a:p>
            <a:pPr marL="0" indent="0">
              <a:buNone/>
            </a:pPr>
            <a:r>
              <a:rPr lang="en-US" b="1" dirty="0">
                <a:latin typeface="Times New Roman"/>
                <a:cs typeface="Times New Roman"/>
              </a:rPr>
              <a:t>ÖNERİ 48 </a:t>
            </a:r>
            <a:endParaRPr lang="tr-TR" dirty="0">
              <a:latin typeface="Times New Roman"/>
              <a:cs typeface="Times New Roman"/>
            </a:endParaRPr>
          </a:p>
          <a:p>
            <a:r>
              <a:rPr lang="en-US" i="1" dirty="0">
                <a:latin typeface="Times New Roman"/>
                <a:cs typeface="Times New Roman"/>
              </a:rPr>
              <a:t>A) </a:t>
            </a:r>
            <a:r>
              <a:rPr lang="tr-TR" i="1" dirty="0">
                <a:latin typeface="Times New Roman"/>
                <a:cs typeface="Times New Roman"/>
              </a:rPr>
              <a:t>ATA 2009 kılavuzunda sunulan risk sınıflama </a:t>
            </a:r>
            <a:r>
              <a:rPr lang="tr-TR" i="1" dirty="0" smtClean="0">
                <a:latin typeface="Times New Roman"/>
                <a:cs typeface="Times New Roman"/>
              </a:rPr>
              <a:t>sisteminin </a:t>
            </a:r>
            <a:r>
              <a:rPr lang="en-US" i="1" dirty="0" err="1" smtClean="0">
                <a:latin typeface="Times New Roman"/>
                <a:cs typeface="Times New Roman"/>
              </a:rPr>
              <a:t>uygulanması</a:t>
            </a:r>
            <a:r>
              <a:rPr lang="en-US" i="1" dirty="0" smtClean="0">
                <a:latin typeface="Times New Roman"/>
                <a:cs typeface="Times New Roman"/>
              </a:rPr>
              <a:t> </a:t>
            </a:r>
            <a:r>
              <a:rPr lang="en-US" i="1" dirty="0" err="1">
                <a:latin typeface="Times New Roman"/>
                <a:cs typeface="Times New Roman"/>
              </a:rPr>
              <a:t>hastalığın</a:t>
            </a:r>
            <a:r>
              <a:rPr lang="en-US" i="1" dirty="0">
                <a:latin typeface="Times New Roman"/>
                <a:cs typeface="Times New Roman"/>
              </a:rPr>
              <a:t> </a:t>
            </a:r>
            <a:r>
              <a:rPr lang="tr-TR" i="1" dirty="0" err="1" smtClean="0">
                <a:latin typeface="Times New Roman"/>
                <a:cs typeface="Times New Roman"/>
              </a:rPr>
              <a:t>nüks</a:t>
            </a:r>
            <a:r>
              <a:rPr lang="en-US" i="1" dirty="0" smtClean="0">
                <a:latin typeface="Times New Roman"/>
                <a:cs typeface="Times New Roman"/>
              </a:rPr>
              <a:t>/</a:t>
            </a:r>
            <a:r>
              <a:rPr lang="en-US" i="1" dirty="0" err="1" smtClean="0">
                <a:latin typeface="Times New Roman"/>
                <a:cs typeface="Times New Roman"/>
              </a:rPr>
              <a:t>persistans</a:t>
            </a:r>
            <a:r>
              <a:rPr lang="en-US" i="1" dirty="0" smtClean="0">
                <a:latin typeface="Times New Roman"/>
                <a:cs typeface="Times New Roman"/>
              </a:rPr>
              <a:t> </a:t>
            </a:r>
            <a:r>
              <a:rPr lang="en-US" i="1" dirty="0" err="1">
                <a:latin typeface="Times New Roman"/>
                <a:cs typeface="Times New Roman"/>
              </a:rPr>
              <a:t>riskini</a:t>
            </a:r>
            <a:r>
              <a:rPr lang="en-US" i="1" dirty="0">
                <a:latin typeface="Times New Roman"/>
                <a:cs typeface="Times New Roman"/>
              </a:rPr>
              <a:t> </a:t>
            </a:r>
            <a:r>
              <a:rPr lang="en-US" i="1" dirty="0" err="1">
                <a:latin typeface="Times New Roman"/>
                <a:cs typeface="Times New Roman"/>
              </a:rPr>
              <a:t>tahmin</a:t>
            </a:r>
            <a:r>
              <a:rPr lang="en-US" i="1" dirty="0">
                <a:latin typeface="Times New Roman"/>
                <a:cs typeface="Times New Roman"/>
              </a:rPr>
              <a:t> </a:t>
            </a:r>
            <a:r>
              <a:rPr lang="en-US" i="1" dirty="0" err="1">
                <a:latin typeface="Times New Roman"/>
                <a:cs typeface="Times New Roman"/>
              </a:rPr>
              <a:t>etmekteki</a:t>
            </a:r>
            <a:r>
              <a:rPr lang="en-US" i="1" dirty="0">
                <a:latin typeface="Times New Roman"/>
                <a:cs typeface="Times New Roman"/>
              </a:rPr>
              <a:t> </a:t>
            </a:r>
            <a:r>
              <a:rPr lang="en-US" i="1" dirty="0" err="1">
                <a:latin typeface="Times New Roman"/>
                <a:cs typeface="Times New Roman"/>
              </a:rPr>
              <a:t>yararı</a:t>
            </a:r>
            <a:r>
              <a:rPr lang="en-US" i="1" dirty="0">
                <a:latin typeface="Times New Roman"/>
                <a:cs typeface="Times New Roman"/>
              </a:rPr>
              <a:t> </a:t>
            </a:r>
            <a:r>
              <a:rPr lang="en-US" i="1" dirty="0" err="1">
                <a:latin typeface="Times New Roman"/>
                <a:cs typeface="Times New Roman"/>
              </a:rPr>
              <a:t>nedeniyle</a:t>
            </a:r>
            <a:r>
              <a:rPr lang="en-US" i="1" dirty="0">
                <a:latin typeface="Times New Roman"/>
                <a:cs typeface="Times New Roman"/>
              </a:rPr>
              <a:t> </a:t>
            </a:r>
            <a:r>
              <a:rPr lang="en-US" i="1" dirty="0" err="1">
                <a:latin typeface="Times New Roman"/>
                <a:cs typeface="Times New Roman"/>
              </a:rPr>
              <a:t>tiroidektomi</a:t>
            </a:r>
            <a:r>
              <a:rPr lang="en-US" i="1" dirty="0">
                <a:latin typeface="Times New Roman"/>
                <a:cs typeface="Times New Roman"/>
              </a:rPr>
              <a:t> </a:t>
            </a:r>
            <a:r>
              <a:rPr lang="en-US" i="1" dirty="0" err="1">
                <a:latin typeface="Times New Roman"/>
                <a:cs typeface="Times New Roman"/>
              </a:rPr>
              <a:t>ile</a:t>
            </a:r>
            <a:r>
              <a:rPr lang="en-US" i="1" dirty="0">
                <a:latin typeface="Times New Roman"/>
                <a:cs typeface="Times New Roman"/>
              </a:rPr>
              <a:t> </a:t>
            </a:r>
            <a:r>
              <a:rPr lang="en-US" i="1" dirty="0" err="1">
                <a:latin typeface="Times New Roman"/>
                <a:cs typeface="Times New Roman"/>
              </a:rPr>
              <a:t>tedavi</a:t>
            </a:r>
            <a:r>
              <a:rPr lang="en-US" i="1" dirty="0">
                <a:latin typeface="Times New Roman"/>
                <a:cs typeface="Times New Roman"/>
              </a:rPr>
              <a:t> </a:t>
            </a:r>
            <a:r>
              <a:rPr lang="en-US" i="1" dirty="0" err="1">
                <a:latin typeface="Times New Roman"/>
                <a:cs typeface="Times New Roman"/>
              </a:rPr>
              <a:t>edilmiş</a:t>
            </a:r>
            <a:r>
              <a:rPr lang="en-US" i="1" dirty="0">
                <a:latin typeface="Times New Roman"/>
                <a:cs typeface="Times New Roman"/>
              </a:rPr>
              <a:t> DTK </a:t>
            </a:r>
            <a:r>
              <a:rPr lang="en-US" i="1" dirty="0" err="1">
                <a:latin typeface="Times New Roman"/>
                <a:cs typeface="Times New Roman"/>
              </a:rPr>
              <a:t>hastalarına</a:t>
            </a:r>
            <a:r>
              <a:rPr lang="en-US" i="1" dirty="0">
                <a:latin typeface="Times New Roman"/>
                <a:cs typeface="Times New Roman"/>
              </a:rPr>
              <a:t> </a:t>
            </a:r>
            <a:r>
              <a:rPr lang="en-US" i="1" dirty="0" err="1">
                <a:latin typeface="Times New Roman"/>
                <a:cs typeface="Times New Roman"/>
              </a:rPr>
              <a:t>önerilmektedir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r>
              <a:rPr lang="en-US" i="1" dirty="0">
                <a:solidFill>
                  <a:srgbClr val="FF0000"/>
                </a:solidFill>
                <a:latin typeface="Times New Roman"/>
                <a:cs typeface="Times New Roman"/>
              </a:rPr>
              <a:t> </a:t>
            </a:r>
            <a:endParaRPr lang="tr-TR" i="1" dirty="0">
              <a:solidFill>
                <a:srgbClr val="FF0000"/>
              </a:solidFill>
              <a:latin typeface="Times New Roman"/>
              <a:cs typeface="Times New Roman"/>
            </a:endParaRPr>
          </a:p>
        </p:txBody>
      </p:sp>
    </p:spTree>
    <p:extLst>
      <p:ext uri="{BB962C8B-B14F-4D97-AF65-F5344CB8AC3E}">
        <p14:creationId xmlns:p14="http://schemas.microsoft.com/office/powerpoint/2010/main" val="685729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[B19] </a:t>
            </a:r>
            <a:r>
              <a:rPr lang="en-US" sz="2800" i="1" dirty="0" err="1">
                <a:latin typeface="Times New Roman"/>
                <a:cs typeface="Times New Roman"/>
              </a:rPr>
              <a:t>Persistan</a:t>
            </a:r>
            <a:r>
              <a:rPr lang="en-US" sz="2800" i="1" dirty="0">
                <a:latin typeface="Times New Roman"/>
                <a:cs typeface="Times New Roman"/>
              </a:rPr>
              <a:t>/</a:t>
            </a:r>
            <a:r>
              <a:rPr lang="en-US" sz="2800" i="1" dirty="0" err="1">
                <a:latin typeface="Times New Roman"/>
                <a:cs typeface="Times New Roman"/>
              </a:rPr>
              <a:t>rekürren</a:t>
            </a:r>
            <a:r>
              <a:rPr lang="en-US" sz="2800" i="1" dirty="0">
                <a:latin typeface="Times New Roman"/>
                <a:cs typeface="Times New Roman"/>
              </a:rPr>
              <a:t> </a:t>
            </a:r>
            <a:r>
              <a:rPr lang="en-US" sz="2800" i="1" dirty="0" err="1">
                <a:latin typeface="Times New Roman"/>
                <a:cs typeface="Times New Roman"/>
              </a:rPr>
              <a:t>hastalık</a:t>
            </a:r>
            <a:r>
              <a:rPr lang="en-US" sz="2800" i="1" dirty="0">
                <a:latin typeface="Times New Roman"/>
                <a:cs typeface="Times New Roman"/>
              </a:rPr>
              <a:t> </a:t>
            </a:r>
            <a:r>
              <a:rPr lang="en-US" sz="2800" i="1" dirty="0" err="1">
                <a:latin typeface="Times New Roman"/>
                <a:cs typeface="Times New Roman"/>
              </a:rPr>
              <a:t>riskini</a:t>
            </a:r>
            <a:r>
              <a:rPr lang="en-US" sz="2800" i="1" dirty="0">
                <a:latin typeface="Times New Roman"/>
                <a:cs typeface="Times New Roman"/>
              </a:rPr>
              <a:t> </a:t>
            </a:r>
            <a:r>
              <a:rPr lang="en-US" sz="2800" i="1" dirty="0" err="1">
                <a:latin typeface="Times New Roman"/>
                <a:cs typeface="Times New Roman"/>
              </a:rPr>
              <a:t>belirlemek</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nasıl</a:t>
            </a:r>
            <a:r>
              <a:rPr lang="en-US" sz="2800" i="1" dirty="0">
                <a:latin typeface="Times New Roman"/>
                <a:cs typeface="Times New Roman"/>
              </a:rPr>
              <a:t> </a:t>
            </a:r>
            <a:r>
              <a:rPr lang="en-US" sz="2800" i="1" dirty="0" err="1">
                <a:latin typeface="Times New Roman"/>
                <a:cs typeface="Times New Roman"/>
              </a:rPr>
              <a:t>bir</a:t>
            </a:r>
            <a:r>
              <a:rPr lang="en-US" sz="2800" i="1" dirty="0">
                <a:latin typeface="Times New Roman"/>
                <a:cs typeface="Times New Roman"/>
              </a:rPr>
              <a:t> </a:t>
            </a:r>
            <a:r>
              <a:rPr lang="en-US" sz="2800" i="1" dirty="0" err="1">
                <a:latin typeface="Times New Roman"/>
                <a:cs typeface="Times New Roman"/>
              </a:rPr>
              <a:t>sınıflandırma</a:t>
            </a:r>
            <a:r>
              <a:rPr lang="en-US" sz="2800" i="1" dirty="0">
                <a:latin typeface="Times New Roman"/>
                <a:cs typeface="Times New Roman"/>
              </a:rPr>
              <a:t> </a:t>
            </a:r>
            <a:r>
              <a:rPr lang="en-US" sz="2800" i="1" dirty="0" err="1">
                <a:latin typeface="Times New Roman"/>
                <a:cs typeface="Times New Roman"/>
              </a:rPr>
              <a:t>sistemi</a:t>
            </a:r>
            <a:r>
              <a:rPr lang="en-US" sz="2800" i="1" dirty="0">
                <a:latin typeface="Times New Roman"/>
                <a:cs typeface="Times New Roman"/>
              </a:rPr>
              <a:t> </a:t>
            </a:r>
            <a:r>
              <a:rPr lang="en-US" sz="2800" i="1" dirty="0" err="1">
                <a:latin typeface="Times New Roman"/>
                <a:cs typeface="Times New Roman"/>
              </a:rPr>
              <a:t>kullanılmalıdır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4239738"/>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0" indent="0">
              <a:buNone/>
            </a:pPr>
            <a:r>
              <a:rPr lang="en-US" b="1" dirty="0">
                <a:solidFill>
                  <a:schemeClr val="tx1"/>
                </a:solidFill>
                <a:latin typeface="Times New Roman"/>
                <a:cs typeface="Times New Roman"/>
              </a:rPr>
              <a:t>ÖNERİ 48 </a:t>
            </a:r>
            <a:endParaRPr lang="tr-TR" dirty="0">
              <a:solidFill>
                <a:schemeClr val="tx1"/>
              </a:solidFill>
              <a:latin typeface="Times New Roman"/>
              <a:cs typeface="Times New Roman"/>
            </a:endParaRPr>
          </a:p>
          <a:p>
            <a:r>
              <a:rPr lang="en-US" i="1" dirty="0">
                <a:solidFill>
                  <a:schemeClr val="tx1"/>
                </a:solidFill>
                <a:latin typeface="Times New Roman"/>
                <a:cs typeface="Times New Roman"/>
              </a:rPr>
              <a:t>B) 2009 ATA </a:t>
            </a:r>
            <a:r>
              <a:rPr lang="en-US" i="1" dirty="0" err="1">
                <a:solidFill>
                  <a:schemeClr val="tx1"/>
                </a:solidFill>
                <a:latin typeface="Times New Roman"/>
                <a:cs typeface="Times New Roman"/>
              </a:rPr>
              <a:t>İnisyal</a:t>
            </a:r>
            <a:r>
              <a:rPr lang="en-US" i="1" dirty="0">
                <a:solidFill>
                  <a:schemeClr val="tx1"/>
                </a:solidFill>
                <a:latin typeface="Times New Roman"/>
                <a:cs typeface="Times New Roman"/>
              </a:rPr>
              <a:t> Risk </a:t>
            </a:r>
            <a:r>
              <a:rPr lang="en-US" i="1" dirty="0" err="1">
                <a:solidFill>
                  <a:schemeClr val="tx1"/>
                </a:solidFill>
                <a:latin typeface="Times New Roman"/>
                <a:cs typeface="Times New Roman"/>
              </a:rPr>
              <a:t>Sınıflama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Sisteminde</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yer</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almayan</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ilave</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prognostik</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veriler</a:t>
            </a:r>
            <a:r>
              <a:rPr lang="en-US" i="1" dirty="0">
                <a:solidFill>
                  <a:schemeClr val="tx1"/>
                </a:solidFill>
                <a:latin typeface="Times New Roman"/>
                <a:cs typeface="Times New Roman"/>
              </a:rPr>
              <a:t> </a:t>
            </a:r>
            <a:r>
              <a:rPr lang="en-US" sz="3000" i="1" dirty="0">
                <a:solidFill>
                  <a:schemeClr val="tx1"/>
                </a:solidFill>
                <a:latin typeface="Times New Roman"/>
                <a:cs typeface="Times New Roman"/>
              </a:rPr>
              <a:t>(</a:t>
            </a:r>
            <a:r>
              <a:rPr lang="en-US" sz="3000" i="1" dirty="0" err="1">
                <a:solidFill>
                  <a:schemeClr val="tx1"/>
                </a:solidFill>
                <a:latin typeface="Times New Roman"/>
                <a:cs typeface="Times New Roman"/>
              </a:rPr>
              <a:t>lenf</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nodu</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tutulumunun</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yaygınlığı</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mutasyon</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durumu</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ve</a:t>
            </a:r>
            <a:r>
              <a:rPr lang="en-US" sz="3000" i="1" dirty="0">
                <a:solidFill>
                  <a:schemeClr val="tx1"/>
                </a:solidFill>
                <a:latin typeface="Times New Roman"/>
                <a:cs typeface="Times New Roman"/>
              </a:rPr>
              <a:t>/</a:t>
            </a:r>
            <a:r>
              <a:rPr lang="en-US" sz="3000" i="1" dirty="0" err="1">
                <a:solidFill>
                  <a:schemeClr val="tx1"/>
                </a:solidFill>
                <a:latin typeface="Times New Roman"/>
                <a:cs typeface="Times New Roman"/>
              </a:rPr>
              <a:t>veya</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FTK’de</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vasküler</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invazyon</a:t>
            </a:r>
            <a:r>
              <a:rPr lang="en-US" sz="3000" i="1" dirty="0">
                <a:solidFill>
                  <a:schemeClr val="tx1"/>
                </a:solidFill>
                <a:latin typeface="Times New Roman"/>
                <a:cs typeface="Times New Roman"/>
              </a:rPr>
              <a:t> </a:t>
            </a:r>
            <a:r>
              <a:rPr lang="en-US" sz="3000" i="1" dirty="0" err="1">
                <a:solidFill>
                  <a:schemeClr val="tx1"/>
                </a:solidFill>
                <a:latin typeface="Times New Roman"/>
                <a:cs typeface="Times New Roman"/>
              </a:rPr>
              <a:t>derecesi</a:t>
            </a:r>
            <a:r>
              <a:rPr lang="en-US" i="1" dirty="0">
                <a:solidFill>
                  <a:schemeClr val="tx1"/>
                </a:solidFill>
                <a:latin typeface="Times New Roman"/>
                <a:cs typeface="Times New Roman"/>
              </a:rPr>
              <a:t>) </a:t>
            </a:r>
            <a:r>
              <a:rPr lang="en-US" i="1" dirty="0" smtClean="0">
                <a:solidFill>
                  <a:schemeClr val="tx1"/>
                </a:solidFill>
                <a:latin typeface="Times New Roman"/>
                <a:cs typeface="Times New Roman"/>
              </a:rPr>
              <a:t> </a:t>
            </a:r>
            <a:r>
              <a:rPr lang="en-US" i="1" dirty="0">
                <a:solidFill>
                  <a:schemeClr val="tx1"/>
                </a:solidFill>
                <a:latin typeface="Times New Roman"/>
                <a:cs typeface="Times New Roman"/>
              </a:rPr>
              <a:t>risk </a:t>
            </a:r>
            <a:r>
              <a:rPr lang="en-US" i="1" dirty="0" err="1">
                <a:solidFill>
                  <a:schemeClr val="tx1"/>
                </a:solidFill>
                <a:latin typeface="Times New Roman"/>
                <a:cs typeface="Times New Roman"/>
              </a:rPr>
              <a:t>değerlendirmesinde</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ayrıca</a:t>
            </a:r>
            <a:r>
              <a:rPr lang="en-US" i="1" dirty="0">
                <a:solidFill>
                  <a:schemeClr val="tx1"/>
                </a:solidFill>
                <a:latin typeface="Times New Roman"/>
                <a:cs typeface="Times New Roman"/>
              </a:rPr>
              <a:t> </a:t>
            </a:r>
            <a:r>
              <a:rPr lang="en-US" i="1" dirty="0" err="1" smtClean="0">
                <a:solidFill>
                  <a:schemeClr val="tx1"/>
                </a:solidFill>
                <a:latin typeface="Times New Roman"/>
                <a:cs typeface="Times New Roman"/>
              </a:rPr>
              <a:t>kullanılabilir</a:t>
            </a:r>
            <a:r>
              <a:rPr lang="en-US" i="1" dirty="0" smtClean="0">
                <a:solidFill>
                  <a:schemeClr val="tx1"/>
                </a:solidFill>
                <a:latin typeface="Times New Roman"/>
                <a:cs typeface="Times New Roman"/>
              </a:rPr>
              <a:t> </a:t>
            </a:r>
            <a:r>
              <a:rPr lang="en-US" i="1" dirty="0" smtClean="0">
                <a:solidFill>
                  <a:srgbClr val="008000"/>
                </a:solidFill>
                <a:latin typeface="Times New Roman"/>
                <a:cs typeface="Times New Roman"/>
              </a:rPr>
              <a:t>(</a:t>
            </a:r>
            <a:r>
              <a:rPr lang="en-US" i="1" dirty="0" err="1">
                <a:solidFill>
                  <a:srgbClr val="008000"/>
                </a:solidFill>
                <a:latin typeface="Times New Roman"/>
                <a:cs typeface="Times New Roman"/>
              </a:rPr>
              <a:t>Modifiye</a:t>
            </a:r>
            <a:r>
              <a:rPr lang="en-US" i="1" dirty="0">
                <a:solidFill>
                  <a:srgbClr val="008000"/>
                </a:solidFill>
                <a:latin typeface="Times New Roman"/>
                <a:cs typeface="Times New Roman"/>
              </a:rPr>
              <a:t> Risk </a:t>
            </a:r>
            <a:r>
              <a:rPr lang="en-US" i="1" dirty="0" err="1">
                <a:solidFill>
                  <a:srgbClr val="008000"/>
                </a:solidFill>
                <a:latin typeface="Times New Roman"/>
                <a:cs typeface="Times New Roman"/>
              </a:rPr>
              <a:t>Sınıflama</a:t>
            </a:r>
            <a:r>
              <a:rPr lang="en-US" i="1" dirty="0">
                <a:solidFill>
                  <a:srgbClr val="008000"/>
                </a:solidFill>
                <a:latin typeface="Times New Roman"/>
                <a:cs typeface="Times New Roman"/>
              </a:rPr>
              <a:t> </a:t>
            </a:r>
            <a:r>
              <a:rPr lang="en-US" i="1" dirty="0" err="1" smtClean="0">
                <a:solidFill>
                  <a:srgbClr val="008000"/>
                </a:solidFill>
                <a:latin typeface="Times New Roman"/>
                <a:cs typeface="Times New Roman"/>
              </a:rPr>
              <a:t>Sistemi</a:t>
            </a:r>
            <a:r>
              <a:rPr lang="en-US" i="1" dirty="0" smtClean="0">
                <a:solidFill>
                  <a:schemeClr val="tx1"/>
                </a:solidFill>
                <a:latin typeface="Times New Roman"/>
                <a:cs typeface="Times New Roman"/>
              </a:rPr>
              <a:t>). </a:t>
            </a:r>
            <a:r>
              <a:rPr lang="en-US" i="1" dirty="0" err="1">
                <a:solidFill>
                  <a:schemeClr val="tx1"/>
                </a:solidFill>
                <a:latin typeface="Times New Roman"/>
                <a:cs typeface="Times New Roman"/>
              </a:rPr>
              <a:t>Ancak</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bu</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faktörlerin</a:t>
            </a:r>
            <a:r>
              <a:rPr lang="en-US" i="1" dirty="0">
                <a:solidFill>
                  <a:schemeClr val="tx1"/>
                </a:solidFill>
                <a:latin typeface="Times New Roman"/>
                <a:cs typeface="Times New Roman"/>
              </a:rPr>
              <a:t> 2009 ATA </a:t>
            </a:r>
            <a:r>
              <a:rPr lang="en-US" i="1" dirty="0" err="1">
                <a:solidFill>
                  <a:schemeClr val="tx1"/>
                </a:solidFill>
                <a:latin typeface="Times New Roman"/>
                <a:cs typeface="Times New Roman"/>
              </a:rPr>
              <a:t>İnisyal</a:t>
            </a:r>
            <a:r>
              <a:rPr lang="en-US" i="1" dirty="0">
                <a:solidFill>
                  <a:schemeClr val="tx1"/>
                </a:solidFill>
                <a:latin typeface="Times New Roman"/>
                <a:cs typeface="Times New Roman"/>
              </a:rPr>
              <a:t> Risk </a:t>
            </a:r>
            <a:r>
              <a:rPr lang="en-US" i="1" dirty="0" err="1">
                <a:solidFill>
                  <a:schemeClr val="tx1"/>
                </a:solidFill>
                <a:latin typeface="Times New Roman"/>
                <a:cs typeface="Times New Roman"/>
              </a:rPr>
              <a:t>Sınıflama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Sistemine</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eklenmesinin</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faydaları</a:t>
            </a:r>
            <a:r>
              <a:rPr lang="en-US" i="1" dirty="0">
                <a:solidFill>
                  <a:schemeClr val="tx1"/>
                </a:solidFill>
                <a:latin typeface="Times New Roman"/>
                <a:cs typeface="Times New Roman"/>
              </a:rPr>
              <a:t> tam </a:t>
            </a:r>
            <a:r>
              <a:rPr lang="en-US" i="1" dirty="0" err="1">
                <a:solidFill>
                  <a:schemeClr val="tx1"/>
                </a:solidFill>
                <a:latin typeface="Times New Roman"/>
                <a:cs typeface="Times New Roman"/>
              </a:rPr>
              <a:t>olarak</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ortaya</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konmuş</a:t>
            </a:r>
            <a:r>
              <a:rPr lang="en-US" i="1" dirty="0">
                <a:solidFill>
                  <a:schemeClr val="tx1"/>
                </a:solidFill>
                <a:latin typeface="Times New Roman"/>
                <a:cs typeface="Times New Roman"/>
              </a:rPr>
              <a:t> </a:t>
            </a:r>
            <a:r>
              <a:rPr lang="en-US" i="1" dirty="0" err="1">
                <a:solidFill>
                  <a:schemeClr val="tx1"/>
                </a:solidFill>
                <a:latin typeface="Times New Roman"/>
                <a:cs typeface="Times New Roman"/>
              </a:rPr>
              <a:t>değildir</a:t>
            </a:r>
            <a:r>
              <a:rPr lang="en-US" i="1" dirty="0">
                <a:solidFill>
                  <a:schemeClr val="tx1"/>
                </a:solidFill>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Zayıf</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düşük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r>
              <a:rPr lang="en-US" i="1" dirty="0">
                <a:solidFill>
                  <a:srgbClr val="FF0000"/>
                </a:solidFill>
                <a:latin typeface="Times New Roman"/>
                <a:cs typeface="Times New Roman"/>
              </a:rPr>
              <a:t> </a:t>
            </a:r>
            <a:endParaRPr lang="tr-TR" i="1" dirty="0">
              <a:solidFill>
                <a:srgbClr val="FF0000"/>
              </a:solidFill>
              <a:effectLst/>
              <a:latin typeface="Times New Roman"/>
              <a:cs typeface="Times New Roman"/>
            </a:endParaRPr>
          </a:p>
        </p:txBody>
      </p:sp>
    </p:spTree>
    <p:extLst>
      <p:ext uri="{BB962C8B-B14F-4D97-AF65-F5344CB8AC3E}">
        <p14:creationId xmlns:p14="http://schemas.microsoft.com/office/powerpoint/2010/main" val="437014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a:cs typeface="Times New Roman"/>
              </a:rPr>
              <a:t>İlk </a:t>
            </a:r>
            <a:r>
              <a:rPr lang="en-US" sz="2800" dirty="0" err="1">
                <a:latin typeface="Times New Roman"/>
                <a:cs typeface="Times New Roman"/>
              </a:rPr>
              <a:t>tedaviden</a:t>
            </a:r>
            <a:r>
              <a:rPr lang="en-US" sz="2800" dirty="0">
                <a:latin typeface="Times New Roman"/>
                <a:cs typeface="Times New Roman"/>
              </a:rPr>
              <a:t> </a:t>
            </a:r>
            <a:r>
              <a:rPr lang="en-US" sz="2800" dirty="0" err="1">
                <a:latin typeface="Times New Roman"/>
                <a:cs typeface="Times New Roman"/>
              </a:rPr>
              <a:t>sonra</a:t>
            </a:r>
            <a:r>
              <a:rPr lang="en-US" sz="2800" dirty="0">
                <a:latin typeface="Times New Roman"/>
                <a:cs typeface="Times New Roman"/>
              </a:rPr>
              <a:t> </a:t>
            </a:r>
            <a:r>
              <a:rPr lang="en-US" sz="2800" dirty="0" err="1" smtClean="0">
                <a:latin typeface="Times New Roman"/>
                <a:cs typeface="Times New Roman"/>
              </a:rPr>
              <a:t>yapısal</a:t>
            </a:r>
            <a:r>
              <a:rPr lang="en-US" sz="2800" dirty="0" smtClean="0">
                <a:latin typeface="Times New Roman"/>
                <a:cs typeface="Times New Roman"/>
              </a:rPr>
              <a:t> </a:t>
            </a:r>
            <a:r>
              <a:rPr lang="en-US" sz="2800" dirty="0" err="1" smtClean="0">
                <a:latin typeface="Times New Roman"/>
                <a:cs typeface="Times New Roman"/>
              </a:rPr>
              <a:t>hastalığı</a:t>
            </a:r>
            <a:r>
              <a:rPr lang="en-US" sz="2800" dirty="0" smtClean="0">
                <a:latin typeface="Times New Roman"/>
                <a:cs typeface="Times New Roman"/>
              </a:rPr>
              <a:t> </a:t>
            </a:r>
            <a:r>
              <a:rPr lang="en-US" sz="2800" dirty="0" err="1" smtClean="0">
                <a:latin typeface="Times New Roman"/>
                <a:cs typeface="Times New Roman"/>
              </a:rPr>
              <a:t>olmayan</a:t>
            </a:r>
            <a:r>
              <a:rPr lang="en-US" sz="2800" dirty="0" smtClean="0">
                <a:latin typeface="Times New Roman"/>
                <a:cs typeface="Times New Roman"/>
              </a:rPr>
              <a:t> </a:t>
            </a:r>
            <a:r>
              <a:rPr lang="en-US" sz="2800" dirty="0" err="1" smtClean="0">
                <a:latin typeface="Times New Roman"/>
                <a:cs typeface="Times New Roman"/>
              </a:rPr>
              <a:t>hastalarda</a:t>
            </a:r>
            <a:r>
              <a:rPr lang="en-US" sz="2800" dirty="0" smtClean="0">
                <a:latin typeface="Times New Roman"/>
                <a:cs typeface="Times New Roman"/>
              </a:rPr>
              <a:t> </a:t>
            </a:r>
            <a:r>
              <a:rPr lang="en-US" sz="2800" dirty="0" err="1" smtClean="0">
                <a:latin typeface="Times New Roman"/>
                <a:cs typeface="Times New Roman"/>
              </a:rPr>
              <a:t>nüks</a:t>
            </a:r>
            <a:r>
              <a:rPr lang="en-US" sz="2800" dirty="0" smtClean="0">
                <a:latin typeface="Times New Roman"/>
                <a:cs typeface="Times New Roman"/>
              </a:rPr>
              <a:t> </a:t>
            </a:r>
            <a:r>
              <a:rPr lang="en-US" sz="2800" dirty="0" err="1" smtClean="0">
                <a:latin typeface="Times New Roman"/>
                <a:cs typeface="Times New Roman"/>
              </a:rPr>
              <a:t>riski</a:t>
            </a:r>
            <a:endParaRPr lang="en-US" sz="2800" dirty="0">
              <a:latin typeface="Times New Roman"/>
              <a:cs typeface="Times New Roman"/>
            </a:endParaRPr>
          </a:p>
        </p:txBody>
      </p:sp>
      <p:pic>
        <p:nvPicPr>
          <p:cNvPr id="5" name="Picture 4" descr="Şekil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4" y="1290093"/>
            <a:ext cx="7423875" cy="5567907"/>
          </a:xfrm>
          <a:prstGeom prst="rect">
            <a:avLst/>
          </a:prstGeom>
        </p:spPr>
      </p:pic>
    </p:spTree>
    <p:extLst>
      <p:ext uri="{BB962C8B-B14F-4D97-AF65-F5344CB8AC3E}">
        <p14:creationId xmlns:p14="http://schemas.microsoft.com/office/powerpoint/2010/main" val="437014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Önerilen Modifikasyonlarla Beraber ATA 2009 Risk Sınıflama </a:t>
            </a:r>
            <a:r>
              <a:rPr lang="tr-TR" sz="2800" dirty="0" smtClean="0">
                <a:latin typeface="Times New Roman"/>
                <a:cs typeface="Times New Roman"/>
              </a:rPr>
              <a:t>Sistemi - I</a:t>
            </a:r>
            <a:endParaRPr lang="tr-TR" sz="2800" dirty="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05677672"/>
              </p:ext>
            </p:extLst>
          </p:nvPr>
        </p:nvGraphicFramePr>
        <p:xfrm>
          <a:off x="0" y="1365104"/>
          <a:ext cx="9144000" cy="5260478"/>
        </p:xfrm>
        <a:graphic>
          <a:graphicData uri="http://schemas.openxmlformats.org/drawingml/2006/table">
            <a:tbl>
              <a:tblPr firstRow="1" bandRow="1">
                <a:tableStyleId>{2D5ABB26-0587-4C30-8999-92F81FD0307C}</a:tableStyleId>
              </a:tblPr>
              <a:tblGrid>
                <a:gridCol w="2434014">
                  <a:extLst>
                    <a:ext uri="{9D8B030D-6E8A-4147-A177-3AD203B41FA5}">
                      <a16:colId xmlns:a16="http://schemas.microsoft.com/office/drawing/2014/main" val="20000"/>
                    </a:ext>
                  </a:extLst>
                </a:gridCol>
                <a:gridCol w="6709986">
                  <a:extLst>
                    <a:ext uri="{9D8B030D-6E8A-4147-A177-3AD203B41FA5}">
                      <a16:colId xmlns:a16="http://schemas.microsoft.com/office/drawing/2014/main" val="20001"/>
                    </a:ext>
                  </a:extLst>
                </a:gridCol>
              </a:tblGrid>
              <a:tr h="4729719">
                <a:tc>
                  <a:txBody>
                    <a:bodyPr/>
                    <a:lstStyle/>
                    <a:p>
                      <a:r>
                        <a:rPr lang="tr-TR" sz="2000" b="1" dirty="0">
                          <a:effectLst/>
                          <a:latin typeface="Times New Roman"/>
                          <a:cs typeface="Times New Roman"/>
                        </a:rPr>
                        <a:t>ATA Düşük Risk</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tr-TR" sz="1800" dirty="0">
                          <a:effectLst/>
                          <a:latin typeface="Times New Roman"/>
                          <a:cs typeface="Times New Roman"/>
                        </a:rPr>
                        <a:t>Şunlarla beraber olan PTK: </a:t>
                      </a:r>
                    </a:p>
                    <a:p>
                      <a:pPr marL="342900" lvl="0" indent="-342900">
                        <a:buFont typeface="Symbol"/>
                        <a:buChar char=""/>
                      </a:pPr>
                      <a:r>
                        <a:rPr lang="tr-TR" sz="1800" dirty="0">
                          <a:effectLst/>
                          <a:latin typeface="Times New Roman"/>
                          <a:cs typeface="Times New Roman"/>
                        </a:rPr>
                        <a:t>Lokal veya uzak metastaz yok </a:t>
                      </a:r>
                    </a:p>
                    <a:p>
                      <a:pPr marL="342900" lvl="0" indent="-342900">
                        <a:buFont typeface="Symbol"/>
                        <a:buChar char=""/>
                      </a:pPr>
                      <a:r>
                        <a:rPr lang="tr-TR" sz="1800" dirty="0" err="1">
                          <a:effectLst/>
                          <a:latin typeface="Times New Roman"/>
                          <a:cs typeface="Times New Roman"/>
                        </a:rPr>
                        <a:t>Makroskopik</a:t>
                      </a:r>
                      <a:r>
                        <a:rPr lang="tr-TR" sz="1800" dirty="0">
                          <a:effectLst/>
                          <a:latin typeface="Times New Roman"/>
                          <a:cs typeface="Times New Roman"/>
                        </a:rPr>
                        <a:t> tümörün tamamı çıkartılmış</a:t>
                      </a:r>
                    </a:p>
                    <a:p>
                      <a:pPr marL="342900" lvl="0" indent="-342900">
                        <a:buFont typeface="Symbol"/>
                        <a:buChar char=""/>
                      </a:pPr>
                      <a:r>
                        <a:rPr lang="tr-TR" sz="1800" dirty="0">
                          <a:effectLst/>
                          <a:latin typeface="Times New Roman"/>
                          <a:cs typeface="Times New Roman"/>
                        </a:rPr>
                        <a:t> Çevre doku ve yapılara tümör </a:t>
                      </a:r>
                      <a:r>
                        <a:rPr lang="tr-TR" sz="1800" dirty="0" err="1">
                          <a:effectLst/>
                          <a:latin typeface="Times New Roman"/>
                          <a:cs typeface="Times New Roman"/>
                        </a:rPr>
                        <a:t>invazyon</a:t>
                      </a:r>
                      <a:r>
                        <a:rPr lang="tr-TR" sz="1800" dirty="0">
                          <a:effectLst/>
                          <a:latin typeface="Times New Roman"/>
                          <a:cs typeface="Times New Roman"/>
                        </a:rPr>
                        <a:t> yok</a:t>
                      </a:r>
                    </a:p>
                    <a:p>
                      <a:pPr marL="342900" lvl="0" indent="-342900">
                        <a:buFont typeface="Symbol"/>
                        <a:buChar char=""/>
                      </a:pPr>
                      <a:r>
                        <a:rPr lang="tr-TR" sz="1800" dirty="0">
                          <a:effectLst/>
                          <a:latin typeface="Times New Roman"/>
                          <a:cs typeface="Times New Roman"/>
                        </a:rPr>
                        <a:t>Agresif tümör histolojisi yok </a:t>
                      </a:r>
                      <a:r>
                        <a:rPr lang="tr-TR" sz="1800" dirty="0" smtClean="0">
                          <a:effectLst/>
                          <a:latin typeface="Times New Roman"/>
                          <a:cs typeface="Times New Roman"/>
                        </a:rPr>
                        <a:t>(</a:t>
                      </a:r>
                      <a:r>
                        <a:rPr lang="tr-TR" sz="1800" dirty="0" err="1" smtClean="0">
                          <a:effectLst/>
                          <a:latin typeface="Times New Roman"/>
                          <a:cs typeface="Times New Roman"/>
                        </a:rPr>
                        <a:t>tall</a:t>
                      </a:r>
                      <a:r>
                        <a:rPr lang="tr-TR" sz="1800" dirty="0" smtClean="0">
                          <a:effectLst/>
                          <a:latin typeface="Times New Roman"/>
                          <a:cs typeface="Times New Roman"/>
                        </a:rPr>
                        <a:t> </a:t>
                      </a:r>
                      <a:r>
                        <a:rPr lang="tr-TR" sz="1800" dirty="0" err="1" smtClean="0">
                          <a:effectLst/>
                          <a:latin typeface="Times New Roman"/>
                          <a:cs typeface="Times New Roman"/>
                        </a:rPr>
                        <a:t>cell</a:t>
                      </a:r>
                      <a:r>
                        <a:rPr lang="tr-TR" sz="1800" dirty="0" smtClean="0">
                          <a:effectLst/>
                          <a:latin typeface="Times New Roman"/>
                          <a:cs typeface="Times New Roman"/>
                        </a:rPr>
                        <a:t> varyant, </a:t>
                      </a:r>
                      <a:r>
                        <a:rPr lang="tr-TR" sz="1800" dirty="0" err="1" smtClean="0">
                          <a:effectLst/>
                          <a:latin typeface="Times New Roman"/>
                          <a:cs typeface="Times New Roman"/>
                        </a:rPr>
                        <a:t>hobnail</a:t>
                      </a:r>
                      <a:r>
                        <a:rPr lang="tr-TR" sz="1800" dirty="0" smtClean="0">
                          <a:effectLst/>
                          <a:latin typeface="Times New Roman"/>
                          <a:cs typeface="Times New Roman"/>
                        </a:rPr>
                        <a:t> </a:t>
                      </a:r>
                      <a:r>
                        <a:rPr lang="tr-TR" sz="1800" dirty="0">
                          <a:effectLst/>
                          <a:latin typeface="Times New Roman"/>
                          <a:cs typeface="Times New Roman"/>
                        </a:rPr>
                        <a:t>varyant, </a:t>
                      </a:r>
                      <a:r>
                        <a:rPr lang="tr-TR" sz="1800" dirty="0" err="1">
                          <a:effectLst/>
                          <a:latin typeface="Times New Roman"/>
                          <a:cs typeface="Times New Roman"/>
                        </a:rPr>
                        <a:t>kolumnar</a:t>
                      </a:r>
                      <a:r>
                        <a:rPr lang="tr-TR" sz="1800" dirty="0">
                          <a:effectLst/>
                          <a:latin typeface="Times New Roman"/>
                          <a:cs typeface="Times New Roman"/>
                        </a:rPr>
                        <a:t> hücreli </a:t>
                      </a:r>
                      <a:r>
                        <a:rPr lang="tr-TR" sz="1800" dirty="0" err="1">
                          <a:effectLst/>
                          <a:latin typeface="Times New Roman"/>
                          <a:cs typeface="Times New Roman"/>
                        </a:rPr>
                        <a:t>karsinom</a:t>
                      </a:r>
                      <a:r>
                        <a:rPr lang="tr-TR" sz="1800" dirty="0">
                          <a:effectLst/>
                          <a:latin typeface="Times New Roman"/>
                          <a:cs typeface="Times New Roman"/>
                        </a:rPr>
                        <a:t> gibi)</a:t>
                      </a:r>
                    </a:p>
                    <a:p>
                      <a:pPr marL="342900" lvl="0" indent="-342900">
                        <a:buFont typeface="Symbol"/>
                        <a:buChar char=""/>
                      </a:pPr>
                      <a:r>
                        <a:rPr lang="tr-TR" sz="1800" dirty="0">
                          <a:effectLst/>
                          <a:latin typeface="Times New Roman"/>
                          <a:cs typeface="Times New Roman"/>
                        </a:rPr>
                        <a:t>I</a:t>
                      </a:r>
                      <a:r>
                        <a:rPr lang="tr-TR" sz="1800" baseline="30000" dirty="0">
                          <a:effectLst/>
                          <a:latin typeface="Times New Roman"/>
                          <a:cs typeface="Times New Roman"/>
                        </a:rPr>
                        <a:t>131 </a:t>
                      </a:r>
                      <a:r>
                        <a:rPr lang="tr-TR" sz="1800" dirty="0">
                          <a:effectLst/>
                          <a:latin typeface="Times New Roman"/>
                          <a:cs typeface="Times New Roman"/>
                        </a:rPr>
                        <a:t>verilmiş ise tedavi sonrası taramada </a:t>
                      </a:r>
                      <a:r>
                        <a:rPr lang="tr-TR" sz="1800" dirty="0" err="1">
                          <a:effectLst/>
                          <a:latin typeface="Times New Roman"/>
                          <a:cs typeface="Times New Roman"/>
                        </a:rPr>
                        <a:t>tiroid</a:t>
                      </a:r>
                      <a:r>
                        <a:rPr lang="tr-TR" sz="1800" dirty="0">
                          <a:effectLst/>
                          <a:latin typeface="Times New Roman"/>
                          <a:cs typeface="Times New Roman"/>
                        </a:rPr>
                        <a:t> yatağı dışında tutulum yok</a:t>
                      </a:r>
                    </a:p>
                    <a:p>
                      <a:pPr marL="342900" lvl="0" indent="-342900">
                        <a:buFont typeface="Symbol"/>
                        <a:buChar char=""/>
                      </a:pPr>
                      <a:r>
                        <a:rPr lang="tr-TR" sz="1800" b="1" dirty="0" err="1">
                          <a:effectLst/>
                          <a:latin typeface="Times New Roman"/>
                          <a:cs typeface="Times New Roman"/>
                        </a:rPr>
                        <a:t>Vasküler</a:t>
                      </a:r>
                      <a:r>
                        <a:rPr lang="tr-TR" sz="1800" b="1" dirty="0">
                          <a:effectLst/>
                          <a:latin typeface="Times New Roman"/>
                          <a:cs typeface="Times New Roman"/>
                        </a:rPr>
                        <a:t> </a:t>
                      </a:r>
                      <a:r>
                        <a:rPr lang="tr-TR" sz="1800" b="1" dirty="0" err="1">
                          <a:effectLst/>
                          <a:latin typeface="Times New Roman"/>
                          <a:cs typeface="Times New Roman"/>
                        </a:rPr>
                        <a:t>invazyon</a:t>
                      </a:r>
                      <a:r>
                        <a:rPr lang="tr-TR" sz="1800" b="1" dirty="0">
                          <a:effectLst/>
                          <a:latin typeface="Times New Roman"/>
                          <a:cs typeface="Times New Roman"/>
                        </a:rPr>
                        <a:t> yok*</a:t>
                      </a:r>
                    </a:p>
                    <a:p>
                      <a:pPr marL="342900" lvl="0" indent="-342900">
                        <a:buFont typeface="Symbol"/>
                        <a:buChar char=""/>
                      </a:pPr>
                      <a:r>
                        <a:rPr lang="tr-TR" sz="1800" b="1" dirty="0">
                          <a:effectLst/>
                          <a:latin typeface="Times New Roman"/>
                          <a:cs typeface="Times New Roman"/>
                        </a:rPr>
                        <a:t>Klinik olarak N0 veya ≤5 patolojik N1 </a:t>
                      </a:r>
                      <a:r>
                        <a:rPr lang="tr-TR" sz="1800" b="1" dirty="0" err="1">
                          <a:effectLst/>
                          <a:latin typeface="Times New Roman"/>
                          <a:cs typeface="Times New Roman"/>
                        </a:rPr>
                        <a:t>mikrometastazlar</a:t>
                      </a:r>
                      <a:r>
                        <a:rPr lang="tr-TR" sz="1800" b="1" dirty="0">
                          <a:effectLst/>
                          <a:latin typeface="Times New Roman"/>
                          <a:cs typeface="Times New Roman"/>
                        </a:rPr>
                        <a:t> ( en büyük çapı   &lt;0.2cm)*</a:t>
                      </a:r>
                    </a:p>
                    <a:p>
                      <a:r>
                        <a:rPr lang="tr-TR" sz="1800" b="1" dirty="0" err="1">
                          <a:effectLst/>
                          <a:latin typeface="Times New Roman"/>
                          <a:cs typeface="Times New Roman"/>
                        </a:rPr>
                        <a:t>İntratiroidal</a:t>
                      </a:r>
                      <a:r>
                        <a:rPr lang="tr-TR" sz="1800" b="1" dirty="0">
                          <a:effectLst/>
                          <a:latin typeface="Times New Roman"/>
                          <a:cs typeface="Times New Roman"/>
                        </a:rPr>
                        <a:t>, </a:t>
                      </a:r>
                      <a:r>
                        <a:rPr lang="tr-TR" sz="1800" b="1" dirty="0" err="1">
                          <a:effectLst/>
                          <a:latin typeface="Times New Roman"/>
                          <a:cs typeface="Times New Roman"/>
                        </a:rPr>
                        <a:t>enkapsüle</a:t>
                      </a:r>
                      <a:r>
                        <a:rPr lang="tr-TR" sz="1800" b="1" dirty="0">
                          <a:effectLst/>
                          <a:latin typeface="Times New Roman"/>
                          <a:cs typeface="Times New Roman"/>
                        </a:rPr>
                        <a:t> </a:t>
                      </a:r>
                      <a:r>
                        <a:rPr lang="tr-TR" sz="1800" b="1" dirty="0" err="1">
                          <a:effectLst/>
                          <a:latin typeface="Times New Roman"/>
                          <a:cs typeface="Times New Roman"/>
                        </a:rPr>
                        <a:t>folliküler</a:t>
                      </a:r>
                      <a:r>
                        <a:rPr lang="tr-TR" sz="1800" b="1" dirty="0">
                          <a:effectLst/>
                          <a:latin typeface="Times New Roman"/>
                          <a:cs typeface="Times New Roman"/>
                        </a:rPr>
                        <a:t> varyant </a:t>
                      </a:r>
                      <a:r>
                        <a:rPr lang="tr-TR" sz="1800" b="1" dirty="0" err="1">
                          <a:effectLst/>
                          <a:latin typeface="Times New Roman"/>
                          <a:cs typeface="Times New Roman"/>
                        </a:rPr>
                        <a:t>papiller</a:t>
                      </a:r>
                      <a:r>
                        <a:rPr lang="tr-TR" sz="1800" b="1" dirty="0">
                          <a:effectLst/>
                          <a:latin typeface="Times New Roman"/>
                          <a:cs typeface="Times New Roman"/>
                        </a:rPr>
                        <a:t> </a:t>
                      </a:r>
                      <a:r>
                        <a:rPr lang="tr-TR" sz="1800" b="1" dirty="0" err="1">
                          <a:effectLst/>
                          <a:latin typeface="Times New Roman"/>
                          <a:cs typeface="Times New Roman"/>
                        </a:rPr>
                        <a:t>tiroid</a:t>
                      </a:r>
                      <a:r>
                        <a:rPr lang="tr-TR" sz="1800" b="1" dirty="0">
                          <a:effectLst/>
                          <a:latin typeface="Times New Roman"/>
                          <a:cs typeface="Times New Roman"/>
                        </a:rPr>
                        <a:t> kanseri *</a:t>
                      </a:r>
                    </a:p>
                    <a:p>
                      <a:r>
                        <a:rPr lang="tr-TR" sz="1800" b="1" dirty="0" err="1">
                          <a:effectLst/>
                          <a:latin typeface="Times New Roman"/>
                          <a:cs typeface="Times New Roman"/>
                        </a:rPr>
                        <a:t>İntratiroidal</a:t>
                      </a:r>
                      <a:r>
                        <a:rPr lang="tr-TR" sz="1800" b="1" dirty="0">
                          <a:effectLst/>
                          <a:latin typeface="Times New Roman"/>
                          <a:cs typeface="Times New Roman"/>
                        </a:rPr>
                        <a:t>, iyi </a:t>
                      </a:r>
                      <a:r>
                        <a:rPr lang="tr-TR" sz="1800" b="1" dirty="0" err="1">
                          <a:effectLst/>
                          <a:latin typeface="Times New Roman"/>
                          <a:cs typeface="Times New Roman"/>
                        </a:rPr>
                        <a:t>differansiye</a:t>
                      </a:r>
                      <a:r>
                        <a:rPr lang="tr-TR" sz="1800" b="1" dirty="0">
                          <a:effectLst/>
                          <a:latin typeface="Times New Roman"/>
                          <a:cs typeface="Times New Roman"/>
                        </a:rPr>
                        <a:t> </a:t>
                      </a:r>
                      <a:r>
                        <a:rPr lang="tr-TR" sz="1800" b="1" dirty="0" err="1">
                          <a:effectLst/>
                          <a:latin typeface="Times New Roman"/>
                          <a:cs typeface="Times New Roman"/>
                        </a:rPr>
                        <a:t>folliküler</a:t>
                      </a:r>
                      <a:r>
                        <a:rPr lang="tr-TR" sz="1800" b="1" dirty="0">
                          <a:effectLst/>
                          <a:latin typeface="Times New Roman"/>
                          <a:cs typeface="Times New Roman"/>
                        </a:rPr>
                        <a:t> </a:t>
                      </a:r>
                      <a:r>
                        <a:rPr lang="tr-TR" sz="1800" b="1" dirty="0" err="1">
                          <a:effectLst/>
                          <a:latin typeface="Times New Roman"/>
                          <a:cs typeface="Times New Roman"/>
                        </a:rPr>
                        <a:t>tiroid</a:t>
                      </a:r>
                      <a:r>
                        <a:rPr lang="tr-TR" sz="1800" b="1" dirty="0">
                          <a:effectLst/>
                          <a:latin typeface="Times New Roman"/>
                          <a:cs typeface="Times New Roman"/>
                        </a:rPr>
                        <a:t> kanseri, </a:t>
                      </a:r>
                      <a:r>
                        <a:rPr lang="tr-TR" sz="1800" b="1" dirty="0" smtClean="0">
                          <a:effectLst/>
                          <a:latin typeface="Times New Roman"/>
                          <a:cs typeface="Times New Roman"/>
                        </a:rPr>
                        <a:t>kapsül </a:t>
                      </a:r>
                      <a:r>
                        <a:rPr lang="tr-TR" sz="1800" b="1" dirty="0" err="1">
                          <a:effectLst/>
                          <a:latin typeface="Times New Roman"/>
                          <a:cs typeface="Times New Roman"/>
                        </a:rPr>
                        <a:t>invazyonlu</a:t>
                      </a:r>
                      <a:r>
                        <a:rPr lang="tr-TR" sz="1800" b="1" dirty="0">
                          <a:effectLst/>
                          <a:latin typeface="Times New Roman"/>
                          <a:cs typeface="Times New Roman"/>
                        </a:rPr>
                        <a:t> </a:t>
                      </a:r>
                      <a:r>
                        <a:rPr lang="tr-TR" sz="1800" b="1" dirty="0" smtClean="0">
                          <a:effectLst/>
                          <a:latin typeface="Times New Roman"/>
                          <a:cs typeface="Times New Roman"/>
                        </a:rPr>
                        <a:t>ve</a:t>
                      </a:r>
                      <a:r>
                        <a:rPr lang="tr-TR" sz="1800" b="1" baseline="0" dirty="0" smtClean="0">
                          <a:effectLst/>
                          <a:latin typeface="Times New Roman"/>
                          <a:cs typeface="Times New Roman"/>
                        </a:rPr>
                        <a:t> </a:t>
                      </a:r>
                      <a:r>
                        <a:rPr lang="tr-TR" sz="1800" b="1" dirty="0" err="1" smtClean="0">
                          <a:effectLst/>
                          <a:latin typeface="Times New Roman"/>
                          <a:cs typeface="Times New Roman"/>
                        </a:rPr>
                        <a:t>vasküler</a:t>
                      </a:r>
                      <a:r>
                        <a:rPr lang="tr-TR" sz="1800" b="1" dirty="0" smtClean="0">
                          <a:effectLst/>
                          <a:latin typeface="Times New Roman"/>
                          <a:cs typeface="Times New Roman"/>
                        </a:rPr>
                        <a:t> </a:t>
                      </a:r>
                      <a:r>
                        <a:rPr lang="tr-TR" sz="1800" b="1" dirty="0" err="1">
                          <a:effectLst/>
                          <a:latin typeface="Times New Roman"/>
                          <a:cs typeface="Times New Roman"/>
                        </a:rPr>
                        <a:t>invazyon</a:t>
                      </a:r>
                      <a:r>
                        <a:rPr lang="tr-TR" sz="1800" b="1" dirty="0">
                          <a:effectLst/>
                          <a:latin typeface="Times New Roman"/>
                          <a:cs typeface="Times New Roman"/>
                        </a:rPr>
                        <a:t> olmaksızın veya minimal </a:t>
                      </a:r>
                      <a:r>
                        <a:rPr lang="tr-TR" sz="1800" b="1" dirty="0" err="1">
                          <a:effectLst/>
                          <a:latin typeface="Times New Roman"/>
                          <a:cs typeface="Times New Roman"/>
                        </a:rPr>
                        <a:t>vasküler</a:t>
                      </a:r>
                      <a:r>
                        <a:rPr lang="tr-TR" sz="1800" b="1" dirty="0">
                          <a:effectLst/>
                          <a:latin typeface="Times New Roman"/>
                          <a:cs typeface="Times New Roman"/>
                        </a:rPr>
                        <a:t> </a:t>
                      </a:r>
                      <a:r>
                        <a:rPr lang="tr-TR" sz="1800" b="1" dirty="0" err="1">
                          <a:effectLst/>
                          <a:latin typeface="Times New Roman"/>
                          <a:cs typeface="Times New Roman"/>
                        </a:rPr>
                        <a:t>invazyon</a:t>
                      </a:r>
                      <a:r>
                        <a:rPr lang="tr-TR" sz="1800" b="1" dirty="0">
                          <a:effectLst/>
                          <a:latin typeface="Times New Roman"/>
                          <a:cs typeface="Times New Roman"/>
                        </a:rPr>
                        <a:t> ile (&lt;4 odak) *</a:t>
                      </a:r>
                    </a:p>
                    <a:p>
                      <a:r>
                        <a:rPr lang="tr-TR" sz="1800" b="1" dirty="0" err="1">
                          <a:effectLst/>
                          <a:latin typeface="Times New Roman"/>
                          <a:cs typeface="Times New Roman"/>
                        </a:rPr>
                        <a:t>İntratiroidal</a:t>
                      </a:r>
                      <a:r>
                        <a:rPr lang="tr-TR" sz="1800" b="1" dirty="0">
                          <a:effectLst/>
                          <a:latin typeface="Times New Roman"/>
                          <a:cs typeface="Times New Roman"/>
                        </a:rPr>
                        <a:t> </a:t>
                      </a:r>
                      <a:r>
                        <a:rPr lang="tr-TR" sz="1800" b="1" dirty="0" err="1">
                          <a:effectLst/>
                          <a:latin typeface="Times New Roman"/>
                          <a:cs typeface="Times New Roman"/>
                        </a:rPr>
                        <a:t>papiller</a:t>
                      </a:r>
                      <a:r>
                        <a:rPr lang="tr-TR" sz="1800" b="1" dirty="0">
                          <a:effectLst/>
                          <a:latin typeface="Times New Roman"/>
                          <a:cs typeface="Times New Roman"/>
                        </a:rPr>
                        <a:t> </a:t>
                      </a:r>
                      <a:r>
                        <a:rPr lang="tr-TR" sz="1800" b="1" dirty="0" err="1">
                          <a:effectLst/>
                          <a:latin typeface="Times New Roman"/>
                          <a:cs typeface="Times New Roman"/>
                        </a:rPr>
                        <a:t>mikrokarsinom</a:t>
                      </a:r>
                      <a:r>
                        <a:rPr lang="tr-TR" sz="1800" b="1" dirty="0">
                          <a:effectLst/>
                          <a:latin typeface="Times New Roman"/>
                          <a:cs typeface="Times New Roman"/>
                        </a:rPr>
                        <a:t> , tek veya </a:t>
                      </a:r>
                      <a:r>
                        <a:rPr lang="tr-TR" sz="1800" b="1" dirty="0" err="1">
                          <a:effectLst/>
                          <a:latin typeface="Times New Roman"/>
                          <a:cs typeface="Times New Roman"/>
                        </a:rPr>
                        <a:t>multifokal</a:t>
                      </a:r>
                      <a:r>
                        <a:rPr lang="tr-TR" sz="1800" b="1" dirty="0">
                          <a:effectLst/>
                          <a:latin typeface="Times New Roman"/>
                          <a:cs typeface="Times New Roman"/>
                        </a:rPr>
                        <a:t>, V600E BRAF mutasyonu (biliniyorsa)*</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530759">
                <a:tc gridSpan="2">
                  <a:txBody>
                    <a:bodyPr/>
                    <a:lstStyle/>
                    <a:p>
                      <a:r>
                        <a:rPr lang="tr-TR" sz="1600" b="1" kern="1200" dirty="0" smtClean="0">
                          <a:effectLst/>
                          <a:latin typeface="Times New Roman"/>
                          <a:cs typeface="Times New Roman"/>
                        </a:rPr>
                        <a:t>* ATA 2009’da yer alamayan ve önerilen modifikasyonlar</a:t>
                      </a:r>
                      <a:r>
                        <a:rPr lang="tr-TR" sz="1600" b="1" dirty="0" smtClean="0">
                          <a:effectLst/>
                          <a:latin typeface="Times New Roman"/>
                          <a:cs typeface="Times New Roman"/>
                        </a:rPr>
                        <a:t> </a:t>
                      </a:r>
                      <a:endParaRPr lang="en-US" sz="1600" b="1" dirty="0">
                        <a:latin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7014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Önerilen Modifikasyonlarla Beraber ATA 2009 Risk Sınıflama </a:t>
            </a:r>
            <a:r>
              <a:rPr lang="tr-TR" sz="2800" dirty="0" smtClean="0">
                <a:latin typeface="Times New Roman"/>
                <a:cs typeface="Times New Roman"/>
              </a:rPr>
              <a:t>Sistemi - II</a:t>
            </a:r>
            <a:endParaRPr lang="tr-TR" sz="2800" dirty="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1319069046"/>
              </p:ext>
            </p:extLst>
          </p:nvPr>
        </p:nvGraphicFramePr>
        <p:xfrm>
          <a:off x="0" y="1365104"/>
          <a:ext cx="9144000" cy="5260478"/>
        </p:xfrm>
        <a:graphic>
          <a:graphicData uri="http://schemas.openxmlformats.org/drawingml/2006/table">
            <a:tbl>
              <a:tblPr firstRow="1" bandRow="1">
                <a:tableStyleId>{2D5ABB26-0587-4C30-8999-92F81FD0307C}</a:tableStyleId>
              </a:tblPr>
              <a:tblGrid>
                <a:gridCol w="2434014">
                  <a:extLst>
                    <a:ext uri="{9D8B030D-6E8A-4147-A177-3AD203B41FA5}">
                      <a16:colId xmlns:a16="http://schemas.microsoft.com/office/drawing/2014/main" val="20000"/>
                    </a:ext>
                  </a:extLst>
                </a:gridCol>
                <a:gridCol w="6709986">
                  <a:extLst>
                    <a:ext uri="{9D8B030D-6E8A-4147-A177-3AD203B41FA5}">
                      <a16:colId xmlns:a16="http://schemas.microsoft.com/office/drawing/2014/main" val="20001"/>
                    </a:ext>
                  </a:extLst>
                </a:gridCol>
              </a:tblGrid>
              <a:tr h="4729719">
                <a:tc>
                  <a:txBody>
                    <a:bodyPr/>
                    <a:lstStyle/>
                    <a:p>
                      <a:r>
                        <a:rPr lang="tr-TR" sz="2000" b="1" dirty="0">
                          <a:solidFill>
                            <a:srgbClr val="000000"/>
                          </a:solidFill>
                          <a:effectLst/>
                          <a:latin typeface="Times New Roman"/>
                        </a:rPr>
                        <a:t>ATA Orta Risk</a:t>
                      </a:r>
                      <a:endParaRPr lang="tr-TR" sz="2000" dirty="0">
                        <a:effectLst/>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tr-TR" sz="1800" dirty="0" err="1">
                          <a:solidFill>
                            <a:srgbClr val="000000"/>
                          </a:solidFill>
                          <a:effectLst/>
                          <a:latin typeface="Times New Roman"/>
                        </a:rPr>
                        <a:t>Peritiroidal</a:t>
                      </a:r>
                      <a:r>
                        <a:rPr lang="tr-TR" sz="1800" dirty="0">
                          <a:solidFill>
                            <a:srgbClr val="000000"/>
                          </a:solidFill>
                          <a:effectLst/>
                          <a:latin typeface="Times New Roman"/>
                        </a:rPr>
                        <a:t> yumuşak dokulara </a:t>
                      </a:r>
                      <a:r>
                        <a:rPr lang="tr-TR" sz="1800" dirty="0" err="1">
                          <a:solidFill>
                            <a:srgbClr val="000000"/>
                          </a:solidFill>
                          <a:effectLst/>
                          <a:latin typeface="Times New Roman"/>
                        </a:rPr>
                        <a:t>mikroskopik</a:t>
                      </a:r>
                      <a:r>
                        <a:rPr lang="tr-TR" sz="1800" dirty="0">
                          <a:solidFill>
                            <a:srgbClr val="000000"/>
                          </a:solidFill>
                          <a:effectLst/>
                          <a:latin typeface="Times New Roman"/>
                        </a:rPr>
                        <a:t> tümör </a:t>
                      </a:r>
                      <a:r>
                        <a:rPr lang="tr-TR" sz="1800" dirty="0" err="1">
                          <a:solidFill>
                            <a:srgbClr val="000000"/>
                          </a:solidFill>
                          <a:effectLst/>
                          <a:latin typeface="Times New Roman"/>
                        </a:rPr>
                        <a:t>invazyonu</a:t>
                      </a:r>
                      <a:endParaRPr lang="tr-TR" sz="1800" dirty="0">
                        <a:effectLst/>
                      </a:endParaRPr>
                    </a:p>
                    <a:p>
                      <a:r>
                        <a:rPr lang="tr-TR" sz="1800" dirty="0" err="1">
                          <a:solidFill>
                            <a:srgbClr val="000000"/>
                          </a:solidFill>
                          <a:effectLst/>
                          <a:latin typeface="Times New Roman"/>
                        </a:rPr>
                        <a:t>Vasküler</a:t>
                      </a:r>
                      <a:r>
                        <a:rPr lang="tr-TR" sz="1800" dirty="0">
                          <a:solidFill>
                            <a:srgbClr val="000000"/>
                          </a:solidFill>
                          <a:effectLst/>
                          <a:latin typeface="Times New Roman"/>
                        </a:rPr>
                        <a:t> </a:t>
                      </a:r>
                      <a:r>
                        <a:rPr lang="tr-TR" sz="1800" dirty="0" err="1">
                          <a:solidFill>
                            <a:srgbClr val="000000"/>
                          </a:solidFill>
                          <a:effectLst/>
                          <a:latin typeface="Times New Roman"/>
                        </a:rPr>
                        <a:t>invazyon</a:t>
                      </a:r>
                      <a:r>
                        <a:rPr lang="tr-TR" sz="1800" dirty="0">
                          <a:solidFill>
                            <a:srgbClr val="000000"/>
                          </a:solidFill>
                          <a:effectLst/>
                          <a:latin typeface="Times New Roman"/>
                        </a:rPr>
                        <a:t> olan PTK</a:t>
                      </a:r>
                      <a:endParaRPr lang="tr-TR" sz="1800" dirty="0">
                        <a:effectLst/>
                      </a:endParaRPr>
                    </a:p>
                    <a:p>
                      <a:r>
                        <a:rPr lang="tr-TR" sz="1800" dirty="0">
                          <a:solidFill>
                            <a:srgbClr val="000000"/>
                          </a:solidFill>
                          <a:effectLst/>
                          <a:latin typeface="Times New Roman"/>
                        </a:rPr>
                        <a:t>I</a:t>
                      </a:r>
                      <a:r>
                        <a:rPr lang="tr-TR" sz="1800" baseline="30000" dirty="0">
                          <a:solidFill>
                            <a:srgbClr val="000000"/>
                          </a:solidFill>
                          <a:effectLst/>
                          <a:latin typeface="Times New Roman"/>
                        </a:rPr>
                        <a:t>131</a:t>
                      </a:r>
                      <a:r>
                        <a:rPr lang="tr-TR" sz="1800" dirty="0">
                          <a:solidFill>
                            <a:srgbClr val="000000"/>
                          </a:solidFill>
                          <a:effectLst/>
                          <a:latin typeface="Times New Roman"/>
                        </a:rPr>
                        <a:t> tedavisi sonrası ilk tüm vücut RAI taramasında </a:t>
                      </a:r>
                      <a:r>
                        <a:rPr lang="tr-TR" sz="1800" dirty="0" err="1">
                          <a:solidFill>
                            <a:srgbClr val="000000"/>
                          </a:solidFill>
                          <a:effectLst/>
                          <a:latin typeface="Times New Roman"/>
                        </a:rPr>
                        <a:t>tiroid</a:t>
                      </a:r>
                      <a:r>
                        <a:rPr lang="tr-TR" sz="1800" dirty="0">
                          <a:solidFill>
                            <a:srgbClr val="000000"/>
                          </a:solidFill>
                          <a:effectLst/>
                          <a:latin typeface="Times New Roman"/>
                        </a:rPr>
                        <a:t> yatağı dışında boyunda tutulum</a:t>
                      </a:r>
                      <a:endParaRPr lang="tr-TR" sz="1800" dirty="0">
                        <a:effectLst/>
                      </a:endParaRPr>
                    </a:p>
                    <a:p>
                      <a:r>
                        <a:rPr lang="tr-TR" sz="1800" dirty="0">
                          <a:solidFill>
                            <a:srgbClr val="000000"/>
                          </a:solidFill>
                          <a:effectLst/>
                          <a:latin typeface="Times New Roman"/>
                        </a:rPr>
                        <a:t>Agresif tümör histolojisi </a:t>
                      </a:r>
                      <a:r>
                        <a:rPr lang="tr-TR" sz="1800" dirty="0" smtClean="0">
                          <a:solidFill>
                            <a:srgbClr val="000000"/>
                          </a:solidFill>
                          <a:effectLst/>
                          <a:latin typeface="Times New Roman"/>
                        </a:rPr>
                        <a:t>(</a:t>
                      </a:r>
                      <a:r>
                        <a:rPr lang="tr-TR" sz="1800" dirty="0" err="1" smtClean="0">
                          <a:solidFill>
                            <a:srgbClr val="000000"/>
                          </a:solidFill>
                          <a:effectLst/>
                          <a:latin typeface="Times New Roman"/>
                        </a:rPr>
                        <a:t>tall</a:t>
                      </a:r>
                      <a:r>
                        <a:rPr lang="tr-TR" sz="1800" dirty="0" smtClean="0">
                          <a:solidFill>
                            <a:srgbClr val="000000"/>
                          </a:solidFill>
                          <a:effectLst/>
                          <a:latin typeface="Times New Roman"/>
                        </a:rPr>
                        <a:t> </a:t>
                      </a:r>
                      <a:r>
                        <a:rPr lang="tr-TR" sz="1800" dirty="0" err="1" smtClean="0">
                          <a:solidFill>
                            <a:srgbClr val="000000"/>
                          </a:solidFill>
                          <a:effectLst/>
                          <a:latin typeface="Times New Roman"/>
                        </a:rPr>
                        <a:t>cell</a:t>
                      </a:r>
                      <a:r>
                        <a:rPr lang="tr-TR" sz="1800" dirty="0" smtClean="0">
                          <a:solidFill>
                            <a:srgbClr val="000000"/>
                          </a:solidFill>
                          <a:effectLst/>
                          <a:latin typeface="Times New Roman"/>
                        </a:rPr>
                        <a:t> varyant, </a:t>
                      </a:r>
                      <a:r>
                        <a:rPr lang="tr-TR" sz="1800" dirty="0" err="1" smtClean="0">
                          <a:solidFill>
                            <a:srgbClr val="000000"/>
                          </a:solidFill>
                          <a:effectLst/>
                          <a:latin typeface="Times New Roman"/>
                        </a:rPr>
                        <a:t>hobnail</a:t>
                      </a:r>
                      <a:r>
                        <a:rPr lang="tr-TR" sz="1800" dirty="0" smtClean="0">
                          <a:solidFill>
                            <a:srgbClr val="000000"/>
                          </a:solidFill>
                          <a:effectLst/>
                          <a:latin typeface="Times New Roman"/>
                        </a:rPr>
                        <a:t> </a:t>
                      </a:r>
                      <a:r>
                        <a:rPr lang="tr-TR" sz="1800" dirty="0">
                          <a:solidFill>
                            <a:srgbClr val="000000"/>
                          </a:solidFill>
                          <a:effectLst/>
                          <a:latin typeface="Times New Roman"/>
                        </a:rPr>
                        <a:t>varyant, </a:t>
                      </a:r>
                      <a:r>
                        <a:rPr lang="tr-TR" sz="1800" dirty="0" err="1">
                          <a:solidFill>
                            <a:srgbClr val="000000"/>
                          </a:solidFill>
                          <a:effectLst/>
                          <a:latin typeface="Times New Roman"/>
                        </a:rPr>
                        <a:t>kolumnar</a:t>
                      </a:r>
                      <a:r>
                        <a:rPr lang="tr-TR" sz="1800" dirty="0">
                          <a:solidFill>
                            <a:srgbClr val="000000"/>
                          </a:solidFill>
                          <a:effectLst/>
                          <a:latin typeface="Times New Roman"/>
                        </a:rPr>
                        <a:t> hücreli </a:t>
                      </a:r>
                      <a:r>
                        <a:rPr lang="tr-TR" sz="1800" dirty="0" err="1">
                          <a:solidFill>
                            <a:srgbClr val="000000"/>
                          </a:solidFill>
                          <a:effectLst/>
                          <a:latin typeface="Times New Roman"/>
                        </a:rPr>
                        <a:t>karsinom</a:t>
                      </a:r>
                      <a:r>
                        <a:rPr lang="tr-TR" sz="1800" dirty="0">
                          <a:solidFill>
                            <a:srgbClr val="000000"/>
                          </a:solidFill>
                          <a:effectLst/>
                          <a:latin typeface="Times New Roman"/>
                        </a:rPr>
                        <a:t> gibi)</a:t>
                      </a:r>
                      <a:endParaRPr lang="tr-TR" sz="1800" dirty="0">
                        <a:effectLst/>
                      </a:endParaRPr>
                    </a:p>
                    <a:p>
                      <a:r>
                        <a:rPr lang="tr-TR" sz="1800" b="1" dirty="0">
                          <a:solidFill>
                            <a:srgbClr val="000000"/>
                          </a:solidFill>
                          <a:effectLst/>
                          <a:latin typeface="Times New Roman"/>
                        </a:rPr>
                        <a:t>Klinik olarak N1 veya en büyük çapı &lt;3cm olan &gt;5 patolojik </a:t>
                      </a:r>
                      <a:r>
                        <a:rPr lang="tr-TR" sz="1800" b="1" dirty="0" smtClean="0">
                          <a:solidFill>
                            <a:srgbClr val="000000"/>
                          </a:solidFill>
                          <a:effectLst/>
                          <a:latin typeface="Times New Roman"/>
                        </a:rPr>
                        <a:t>N1*</a:t>
                      </a:r>
                      <a:endParaRPr lang="tr-TR" sz="1800" dirty="0">
                        <a:effectLst/>
                      </a:endParaRPr>
                    </a:p>
                    <a:p>
                      <a:r>
                        <a:rPr lang="tr-TR" sz="1800" b="1" dirty="0" err="1">
                          <a:solidFill>
                            <a:srgbClr val="000000"/>
                          </a:solidFill>
                          <a:effectLst/>
                          <a:latin typeface="Times New Roman"/>
                        </a:rPr>
                        <a:t>İntiroidal</a:t>
                      </a:r>
                      <a:r>
                        <a:rPr lang="tr-TR" sz="1800" b="1" dirty="0">
                          <a:solidFill>
                            <a:srgbClr val="000000"/>
                          </a:solidFill>
                          <a:effectLst/>
                          <a:latin typeface="Times New Roman"/>
                        </a:rPr>
                        <a:t> </a:t>
                      </a:r>
                      <a:r>
                        <a:rPr lang="tr-TR" sz="1800" b="1" dirty="0" err="1">
                          <a:solidFill>
                            <a:srgbClr val="000000"/>
                          </a:solidFill>
                          <a:effectLst/>
                          <a:latin typeface="Times New Roman"/>
                        </a:rPr>
                        <a:t>papiller</a:t>
                      </a:r>
                      <a:r>
                        <a:rPr lang="tr-TR" sz="1800" b="1" dirty="0">
                          <a:solidFill>
                            <a:srgbClr val="000000"/>
                          </a:solidFill>
                          <a:effectLst/>
                          <a:latin typeface="Times New Roman"/>
                        </a:rPr>
                        <a:t> </a:t>
                      </a:r>
                      <a:r>
                        <a:rPr lang="tr-TR" sz="1800" b="1" dirty="0" err="1">
                          <a:solidFill>
                            <a:srgbClr val="000000"/>
                          </a:solidFill>
                          <a:effectLst/>
                          <a:latin typeface="Times New Roman"/>
                        </a:rPr>
                        <a:t>tiroid</a:t>
                      </a:r>
                      <a:r>
                        <a:rPr lang="tr-TR" sz="1800" b="1" dirty="0">
                          <a:solidFill>
                            <a:srgbClr val="000000"/>
                          </a:solidFill>
                          <a:effectLst/>
                          <a:latin typeface="Times New Roman"/>
                        </a:rPr>
                        <a:t> kanseri, </a:t>
                      </a:r>
                      <a:r>
                        <a:rPr lang="tr-TR" sz="1800" b="1" dirty="0" err="1">
                          <a:solidFill>
                            <a:srgbClr val="000000"/>
                          </a:solidFill>
                          <a:effectLst/>
                          <a:latin typeface="Times New Roman"/>
                        </a:rPr>
                        <a:t>primer</a:t>
                      </a:r>
                      <a:r>
                        <a:rPr lang="tr-TR" sz="1800" b="1" dirty="0">
                          <a:solidFill>
                            <a:srgbClr val="000000"/>
                          </a:solidFill>
                          <a:effectLst/>
                          <a:latin typeface="Times New Roman"/>
                        </a:rPr>
                        <a:t> tümör 1-4cm, </a:t>
                      </a:r>
                      <a:r>
                        <a:rPr lang="tr-TR" sz="1800" b="1" i="1" dirty="0">
                          <a:solidFill>
                            <a:srgbClr val="000000"/>
                          </a:solidFill>
                          <a:effectLst/>
                          <a:latin typeface="Times New Roman"/>
                        </a:rPr>
                        <a:t>V600E BRAF</a:t>
                      </a:r>
                      <a:r>
                        <a:rPr lang="tr-TR" sz="1800" b="1" dirty="0">
                          <a:solidFill>
                            <a:srgbClr val="000000"/>
                          </a:solidFill>
                          <a:effectLst/>
                          <a:latin typeface="Times New Roman"/>
                        </a:rPr>
                        <a:t> mutasyonu (biliniyorsa)*</a:t>
                      </a:r>
                      <a:endParaRPr lang="tr-TR" sz="1800" dirty="0">
                        <a:effectLst/>
                      </a:endParaRPr>
                    </a:p>
                    <a:p>
                      <a:r>
                        <a:rPr lang="tr-TR" sz="1800" b="1" dirty="0" err="1">
                          <a:solidFill>
                            <a:srgbClr val="000000"/>
                          </a:solidFill>
                          <a:effectLst/>
                          <a:latin typeface="Times New Roman"/>
                        </a:rPr>
                        <a:t>Multifokal</a:t>
                      </a:r>
                      <a:r>
                        <a:rPr lang="tr-TR" sz="1800" b="1" dirty="0">
                          <a:solidFill>
                            <a:srgbClr val="000000"/>
                          </a:solidFill>
                          <a:effectLst/>
                          <a:latin typeface="Times New Roman"/>
                        </a:rPr>
                        <a:t> </a:t>
                      </a:r>
                      <a:r>
                        <a:rPr lang="tr-TR" sz="1800" b="1" dirty="0" err="1">
                          <a:solidFill>
                            <a:srgbClr val="000000"/>
                          </a:solidFill>
                          <a:effectLst/>
                          <a:latin typeface="Times New Roman"/>
                        </a:rPr>
                        <a:t>pailler</a:t>
                      </a:r>
                      <a:r>
                        <a:rPr lang="tr-TR" sz="1800" b="1" dirty="0">
                          <a:solidFill>
                            <a:srgbClr val="000000"/>
                          </a:solidFill>
                          <a:effectLst/>
                          <a:latin typeface="Times New Roman"/>
                        </a:rPr>
                        <a:t> </a:t>
                      </a:r>
                      <a:r>
                        <a:rPr lang="tr-TR" sz="1800" b="1" dirty="0" err="1">
                          <a:solidFill>
                            <a:srgbClr val="000000"/>
                          </a:solidFill>
                          <a:effectLst/>
                          <a:latin typeface="Times New Roman"/>
                        </a:rPr>
                        <a:t>mikrokarsinom</a:t>
                      </a:r>
                      <a:r>
                        <a:rPr lang="tr-TR" sz="1800" b="1" dirty="0">
                          <a:solidFill>
                            <a:srgbClr val="000000"/>
                          </a:solidFill>
                          <a:effectLst/>
                          <a:latin typeface="Times New Roman"/>
                        </a:rPr>
                        <a:t>, </a:t>
                      </a:r>
                      <a:r>
                        <a:rPr lang="tr-TR" sz="1800" b="1" dirty="0" err="1">
                          <a:solidFill>
                            <a:srgbClr val="000000"/>
                          </a:solidFill>
                          <a:effectLst/>
                          <a:latin typeface="Times New Roman"/>
                        </a:rPr>
                        <a:t>tiroid</a:t>
                      </a:r>
                      <a:r>
                        <a:rPr lang="tr-TR" sz="1800" b="1" dirty="0">
                          <a:solidFill>
                            <a:srgbClr val="000000"/>
                          </a:solidFill>
                          <a:effectLst/>
                          <a:latin typeface="Times New Roman"/>
                        </a:rPr>
                        <a:t> dışına yayılım ve </a:t>
                      </a:r>
                      <a:r>
                        <a:rPr lang="tr-TR" sz="1800" b="1" i="1" dirty="0">
                          <a:solidFill>
                            <a:srgbClr val="000000"/>
                          </a:solidFill>
                          <a:effectLst/>
                          <a:latin typeface="Times New Roman"/>
                        </a:rPr>
                        <a:t>V600E BRAF</a:t>
                      </a:r>
                      <a:r>
                        <a:rPr lang="tr-TR" sz="1800" b="1" dirty="0">
                          <a:solidFill>
                            <a:srgbClr val="000000"/>
                          </a:solidFill>
                          <a:effectLst/>
                          <a:latin typeface="Times New Roman"/>
                        </a:rPr>
                        <a:t> mutasyonu (biliniyorsa) *</a:t>
                      </a:r>
                      <a:endParaRPr lang="tr-TR" sz="1800" dirty="0">
                        <a:effectLst/>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530759">
                <a:tc gridSpan="2">
                  <a:txBody>
                    <a:bodyPr/>
                    <a:lstStyle/>
                    <a:p>
                      <a:r>
                        <a:rPr lang="tr-TR" sz="1600" b="1" kern="1200" dirty="0" smtClean="0">
                          <a:effectLst/>
                          <a:latin typeface="Times New Roman"/>
                          <a:cs typeface="Times New Roman"/>
                        </a:rPr>
                        <a:t>* ATA 2009’da yer alamayan ve önerilen modifikasyonlar</a:t>
                      </a:r>
                      <a:r>
                        <a:rPr lang="tr-TR" sz="1600" b="1" dirty="0" smtClean="0">
                          <a:effectLst/>
                          <a:latin typeface="Times New Roman"/>
                          <a:cs typeface="Times New Roman"/>
                        </a:rPr>
                        <a:t> </a:t>
                      </a:r>
                      <a:endParaRPr lang="en-US" sz="1600" b="1" dirty="0">
                        <a:latin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37341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Önerilen Modifikasyonlarla Beraber ATA 2009 Risk Sınıflama </a:t>
            </a:r>
            <a:r>
              <a:rPr lang="tr-TR" sz="2800" dirty="0" smtClean="0">
                <a:latin typeface="Times New Roman"/>
                <a:cs typeface="Times New Roman"/>
              </a:rPr>
              <a:t>Sistemi - III</a:t>
            </a:r>
            <a:endParaRPr lang="tr-TR" sz="2800" dirty="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041425829"/>
              </p:ext>
            </p:extLst>
          </p:nvPr>
        </p:nvGraphicFramePr>
        <p:xfrm>
          <a:off x="0" y="1365104"/>
          <a:ext cx="9144000" cy="5260478"/>
        </p:xfrm>
        <a:graphic>
          <a:graphicData uri="http://schemas.openxmlformats.org/drawingml/2006/table">
            <a:tbl>
              <a:tblPr firstRow="1" bandRow="1">
                <a:tableStyleId>{2D5ABB26-0587-4C30-8999-92F81FD0307C}</a:tableStyleId>
              </a:tblPr>
              <a:tblGrid>
                <a:gridCol w="2434014">
                  <a:extLst>
                    <a:ext uri="{9D8B030D-6E8A-4147-A177-3AD203B41FA5}">
                      <a16:colId xmlns:a16="http://schemas.microsoft.com/office/drawing/2014/main" val="20000"/>
                    </a:ext>
                  </a:extLst>
                </a:gridCol>
                <a:gridCol w="6709986">
                  <a:extLst>
                    <a:ext uri="{9D8B030D-6E8A-4147-A177-3AD203B41FA5}">
                      <a16:colId xmlns:a16="http://schemas.microsoft.com/office/drawing/2014/main" val="20001"/>
                    </a:ext>
                  </a:extLst>
                </a:gridCol>
              </a:tblGrid>
              <a:tr h="4729719">
                <a:tc>
                  <a:txBody>
                    <a:bodyPr/>
                    <a:lstStyle/>
                    <a:p>
                      <a:r>
                        <a:rPr lang="tr-TR" sz="2000" b="1" dirty="0">
                          <a:solidFill>
                            <a:srgbClr val="000000"/>
                          </a:solidFill>
                          <a:effectLst/>
                          <a:latin typeface="Times New Roman"/>
                          <a:cs typeface="Times New Roman"/>
                        </a:rPr>
                        <a:t>ATA Yüksek Risk</a:t>
                      </a:r>
                      <a:endParaRPr lang="tr-TR" sz="2000" dirty="0">
                        <a:effectLst/>
                        <a:latin typeface="Times New Roman"/>
                        <a:cs typeface="Times New Roman"/>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tr-TR" sz="2000" dirty="0" err="1">
                          <a:solidFill>
                            <a:srgbClr val="000000"/>
                          </a:solidFill>
                          <a:effectLst/>
                          <a:latin typeface="Times New Roman"/>
                          <a:cs typeface="Times New Roman"/>
                        </a:rPr>
                        <a:t>Peritiroidal</a:t>
                      </a:r>
                      <a:r>
                        <a:rPr lang="tr-TR" sz="2000" dirty="0">
                          <a:solidFill>
                            <a:srgbClr val="000000"/>
                          </a:solidFill>
                          <a:effectLst/>
                          <a:latin typeface="Times New Roman"/>
                          <a:cs typeface="Times New Roman"/>
                        </a:rPr>
                        <a:t> yumuşak dokulara </a:t>
                      </a:r>
                      <a:r>
                        <a:rPr lang="tr-TR" sz="2000" dirty="0" err="1">
                          <a:solidFill>
                            <a:srgbClr val="000000"/>
                          </a:solidFill>
                          <a:effectLst/>
                          <a:latin typeface="Times New Roman"/>
                          <a:cs typeface="Times New Roman"/>
                        </a:rPr>
                        <a:t>makroskopik</a:t>
                      </a:r>
                      <a:r>
                        <a:rPr lang="tr-TR" sz="2000" dirty="0">
                          <a:solidFill>
                            <a:srgbClr val="000000"/>
                          </a:solidFill>
                          <a:effectLst/>
                          <a:latin typeface="Times New Roman"/>
                          <a:cs typeface="Times New Roman"/>
                        </a:rPr>
                        <a:t> tümör </a:t>
                      </a:r>
                      <a:r>
                        <a:rPr lang="tr-TR" sz="2000" dirty="0" err="1">
                          <a:solidFill>
                            <a:srgbClr val="000000"/>
                          </a:solidFill>
                          <a:effectLst/>
                          <a:latin typeface="Times New Roman"/>
                          <a:cs typeface="Times New Roman"/>
                        </a:rPr>
                        <a:t>invazyonu</a:t>
                      </a:r>
                      <a:r>
                        <a:rPr lang="tr-TR" sz="2000" dirty="0">
                          <a:solidFill>
                            <a:srgbClr val="000000"/>
                          </a:solidFill>
                          <a:effectLst/>
                          <a:latin typeface="Times New Roman"/>
                          <a:cs typeface="Times New Roman"/>
                        </a:rPr>
                        <a:t> (geniş </a:t>
                      </a:r>
                      <a:r>
                        <a:rPr lang="tr-TR" sz="2000" dirty="0" err="1">
                          <a:solidFill>
                            <a:srgbClr val="000000"/>
                          </a:solidFill>
                          <a:effectLst/>
                          <a:latin typeface="Times New Roman"/>
                          <a:cs typeface="Times New Roman"/>
                        </a:rPr>
                        <a:t>ekstratiroidal</a:t>
                      </a:r>
                      <a:r>
                        <a:rPr lang="tr-TR" sz="2000" dirty="0">
                          <a:solidFill>
                            <a:srgbClr val="000000"/>
                          </a:solidFill>
                          <a:effectLst/>
                          <a:latin typeface="Times New Roman"/>
                          <a:cs typeface="Times New Roman"/>
                        </a:rPr>
                        <a:t> yayılım)</a:t>
                      </a:r>
                      <a:endParaRPr lang="tr-TR" sz="2000" dirty="0">
                        <a:effectLst/>
                        <a:latin typeface="Times New Roman"/>
                        <a:cs typeface="Times New Roman"/>
                      </a:endParaRPr>
                    </a:p>
                    <a:p>
                      <a:r>
                        <a:rPr lang="tr-TR" sz="2000" dirty="0" err="1">
                          <a:solidFill>
                            <a:srgbClr val="000000"/>
                          </a:solidFill>
                          <a:effectLst/>
                          <a:latin typeface="Times New Roman"/>
                          <a:cs typeface="Times New Roman"/>
                        </a:rPr>
                        <a:t>İnkomplet</a:t>
                      </a:r>
                      <a:r>
                        <a:rPr lang="tr-TR" sz="2000" dirty="0">
                          <a:solidFill>
                            <a:srgbClr val="000000"/>
                          </a:solidFill>
                          <a:effectLst/>
                          <a:latin typeface="Times New Roman"/>
                          <a:cs typeface="Times New Roman"/>
                        </a:rPr>
                        <a:t> tümör rezeksiyonu</a:t>
                      </a:r>
                      <a:endParaRPr lang="tr-TR" sz="2000" dirty="0">
                        <a:effectLst/>
                        <a:latin typeface="Times New Roman"/>
                        <a:cs typeface="Times New Roman"/>
                      </a:endParaRPr>
                    </a:p>
                    <a:p>
                      <a:r>
                        <a:rPr lang="tr-TR" sz="2000" dirty="0">
                          <a:solidFill>
                            <a:srgbClr val="000000"/>
                          </a:solidFill>
                          <a:effectLst/>
                          <a:latin typeface="Times New Roman"/>
                          <a:cs typeface="Times New Roman"/>
                        </a:rPr>
                        <a:t>Uzak metastaz </a:t>
                      </a:r>
                      <a:endParaRPr lang="tr-TR" sz="2000" dirty="0">
                        <a:effectLst/>
                        <a:latin typeface="Times New Roman"/>
                        <a:cs typeface="Times New Roman"/>
                      </a:endParaRPr>
                    </a:p>
                    <a:p>
                      <a:r>
                        <a:rPr lang="tr-TR" sz="2000" dirty="0">
                          <a:solidFill>
                            <a:srgbClr val="000000"/>
                          </a:solidFill>
                          <a:effectLst/>
                          <a:latin typeface="Times New Roman"/>
                          <a:cs typeface="Times New Roman"/>
                        </a:rPr>
                        <a:t>Uzak metastaz düşündüren, </a:t>
                      </a:r>
                      <a:r>
                        <a:rPr lang="tr-TR" sz="2000" dirty="0" err="1">
                          <a:solidFill>
                            <a:srgbClr val="000000"/>
                          </a:solidFill>
                          <a:effectLst/>
                          <a:latin typeface="Times New Roman"/>
                          <a:cs typeface="Times New Roman"/>
                        </a:rPr>
                        <a:t>postoperatif</a:t>
                      </a:r>
                      <a:r>
                        <a:rPr lang="tr-TR" sz="2000" dirty="0">
                          <a:solidFill>
                            <a:srgbClr val="000000"/>
                          </a:solidFill>
                          <a:effectLst/>
                          <a:latin typeface="Times New Roman"/>
                          <a:cs typeface="Times New Roman"/>
                        </a:rPr>
                        <a:t> serum </a:t>
                      </a:r>
                      <a:r>
                        <a:rPr lang="tr-TR" sz="2000" dirty="0" err="1" smtClean="0">
                          <a:solidFill>
                            <a:srgbClr val="000000"/>
                          </a:solidFill>
                          <a:effectLst/>
                          <a:latin typeface="Times New Roman"/>
                          <a:cs typeface="Times New Roman"/>
                        </a:rPr>
                        <a:t>Tg</a:t>
                      </a:r>
                      <a:r>
                        <a:rPr lang="tr-TR" sz="2000" dirty="0" smtClean="0">
                          <a:solidFill>
                            <a:srgbClr val="000000"/>
                          </a:solidFill>
                          <a:effectLst/>
                          <a:latin typeface="Times New Roman"/>
                          <a:cs typeface="Times New Roman"/>
                        </a:rPr>
                        <a:t> </a:t>
                      </a:r>
                      <a:r>
                        <a:rPr lang="tr-TR" sz="2000" dirty="0">
                          <a:solidFill>
                            <a:srgbClr val="000000"/>
                          </a:solidFill>
                          <a:effectLst/>
                          <a:latin typeface="Times New Roman"/>
                          <a:cs typeface="Times New Roman"/>
                        </a:rPr>
                        <a:t>yüksekliği</a:t>
                      </a:r>
                      <a:endParaRPr lang="tr-TR" sz="2000" dirty="0">
                        <a:effectLst/>
                        <a:latin typeface="Times New Roman"/>
                        <a:cs typeface="Times New Roman"/>
                      </a:endParaRPr>
                    </a:p>
                    <a:p>
                      <a:r>
                        <a:rPr lang="tr-TR" sz="2000" b="1" dirty="0">
                          <a:solidFill>
                            <a:srgbClr val="000000"/>
                          </a:solidFill>
                          <a:effectLst/>
                          <a:latin typeface="Times New Roman"/>
                          <a:cs typeface="Times New Roman"/>
                        </a:rPr>
                        <a:t>Herhangi birinde en büyük çapı &gt;3cm olan patolojik N1 </a:t>
                      </a:r>
                      <a:r>
                        <a:rPr lang="tr-TR" sz="2000" b="1" dirty="0" err="1">
                          <a:solidFill>
                            <a:srgbClr val="000000"/>
                          </a:solidFill>
                          <a:effectLst/>
                          <a:latin typeface="Times New Roman"/>
                          <a:cs typeface="Times New Roman"/>
                        </a:rPr>
                        <a:t>metastatik</a:t>
                      </a:r>
                      <a:r>
                        <a:rPr lang="tr-TR" sz="2000" b="1" dirty="0">
                          <a:solidFill>
                            <a:srgbClr val="000000"/>
                          </a:solidFill>
                          <a:effectLst/>
                          <a:latin typeface="Times New Roman"/>
                          <a:cs typeface="Times New Roman"/>
                        </a:rPr>
                        <a:t> lenf </a:t>
                      </a:r>
                      <a:r>
                        <a:rPr lang="tr-TR" sz="2000" b="1" dirty="0" err="1">
                          <a:solidFill>
                            <a:srgbClr val="000000"/>
                          </a:solidFill>
                          <a:effectLst/>
                          <a:latin typeface="Times New Roman"/>
                          <a:cs typeface="Times New Roman"/>
                        </a:rPr>
                        <a:t>nodu</a:t>
                      </a:r>
                      <a:r>
                        <a:rPr lang="tr-TR" sz="2000" b="1" dirty="0">
                          <a:solidFill>
                            <a:srgbClr val="000000"/>
                          </a:solidFill>
                          <a:effectLst/>
                          <a:latin typeface="Times New Roman"/>
                          <a:cs typeface="Times New Roman"/>
                        </a:rPr>
                        <a:t>*</a:t>
                      </a:r>
                      <a:endParaRPr lang="tr-TR" sz="2000" dirty="0">
                        <a:effectLst/>
                        <a:latin typeface="Times New Roman"/>
                        <a:cs typeface="Times New Roman"/>
                      </a:endParaRPr>
                    </a:p>
                    <a:p>
                      <a:r>
                        <a:rPr lang="tr-TR" sz="2000" b="1" dirty="0">
                          <a:solidFill>
                            <a:srgbClr val="000000"/>
                          </a:solidFill>
                          <a:effectLst/>
                          <a:latin typeface="Times New Roman"/>
                          <a:cs typeface="Times New Roman"/>
                        </a:rPr>
                        <a:t>Yaygın </a:t>
                      </a:r>
                      <a:r>
                        <a:rPr lang="tr-TR" sz="2000" b="1" dirty="0" err="1">
                          <a:solidFill>
                            <a:srgbClr val="000000"/>
                          </a:solidFill>
                          <a:effectLst/>
                          <a:latin typeface="Times New Roman"/>
                          <a:cs typeface="Times New Roman"/>
                        </a:rPr>
                        <a:t>vasküler</a:t>
                      </a:r>
                      <a:r>
                        <a:rPr lang="tr-TR" sz="2000" b="1" dirty="0">
                          <a:solidFill>
                            <a:srgbClr val="000000"/>
                          </a:solidFill>
                          <a:effectLst/>
                          <a:latin typeface="Times New Roman"/>
                          <a:cs typeface="Times New Roman"/>
                        </a:rPr>
                        <a:t> </a:t>
                      </a:r>
                      <a:r>
                        <a:rPr lang="tr-TR" sz="2000" b="1" dirty="0" err="1">
                          <a:solidFill>
                            <a:srgbClr val="000000"/>
                          </a:solidFill>
                          <a:effectLst/>
                          <a:latin typeface="Times New Roman"/>
                          <a:cs typeface="Times New Roman"/>
                        </a:rPr>
                        <a:t>invazyon</a:t>
                      </a:r>
                      <a:r>
                        <a:rPr lang="tr-TR" sz="2000" b="1" dirty="0">
                          <a:solidFill>
                            <a:srgbClr val="000000"/>
                          </a:solidFill>
                          <a:effectLst/>
                          <a:latin typeface="Times New Roman"/>
                          <a:cs typeface="Times New Roman"/>
                        </a:rPr>
                        <a:t> gösteren </a:t>
                      </a:r>
                      <a:r>
                        <a:rPr lang="tr-TR" sz="2000" b="1" dirty="0" err="1">
                          <a:solidFill>
                            <a:srgbClr val="000000"/>
                          </a:solidFill>
                          <a:effectLst/>
                          <a:latin typeface="Times New Roman"/>
                          <a:cs typeface="Times New Roman"/>
                        </a:rPr>
                        <a:t>folliküler</a:t>
                      </a:r>
                      <a:r>
                        <a:rPr lang="tr-TR" sz="2000" b="1" dirty="0">
                          <a:solidFill>
                            <a:srgbClr val="000000"/>
                          </a:solidFill>
                          <a:effectLst/>
                          <a:latin typeface="Times New Roman"/>
                          <a:cs typeface="Times New Roman"/>
                        </a:rPr>
                        <a:t> </a:t>
                      </a:r>
                      <a:r>
                        <a:rPr lang="tr-TR" sz="2000" b="1" dirty="0" err="1">
                          <a:solidFill>
                            <a:srgbClr val="000000"/>
                          </a:solidFill>
                          <a:effectLst/>
                          <a:latin typeface="Times New Roman"/>
                          <a:cs typeface="Times New Roman"/>
                        </a:rPr>
                        <a:t>tiroid</a:t>
                      </a:r>
                      <a:r>
                        <a:rPr lang="tr-TR" sz="2000" b="1" dirty="0">
                          <a:solidFill>
                            <a:srgbClr val="000000"/>
                          </a:solidFill>
                          <a:effectLst/>
                          <a:latin typeface="Times New Roman"/>
                          <a:cs typeface="Times New Roman"/>
                        </a:rPr>
                        <a:t> kanseri (&gt;4 odak) *</a:t>
                      </a:r>
                      <a:endParaRPr lang="tr-TR" sz="2000" dirty="0">
                        <a:effectLst/>
                        <a:latin typeface="Times New Roman"/>
                        <a:cs typeface="Times New Roman"/>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530759">
                <a:tc gridSpan="2">
                  <a:txBody>
                    <a:bodyPr/>
                    <a:lstStyle/>
                    <a:p>
                      <a:r>
                        <a:rPr lang="tr-TR" sz="1600" b="1" kern="1200" dirty="0" smtClean="0">
                          <a:effectLst/>
                          <a:latin typeface="Times New Roman"/>
                          <a:cs typeface="Times New Roman"/>
                        </a:rPr>
                        <a:t>* ATA 2009’da yer alamayan ve önerilen modifikasyonlar</a:t>
                      </a:r>
                      <a:r>
                        <a:rPr lang="tr-TR" sz="1600" b="1" dirty="0" smtClean="0">
                          <a:effectLst/>
                          <a:latin typeface="Times New Roman"/>
                          <a:cs typeface="Times New Roman"/>
                        </a:rPr>
                        <a:t> </a:t>
                      </a:r>
                      <a:endParaRPr lang="en-US" sz="1600" b="1" dirty="0">
                        <a:latin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0865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[B19] </a:t>
            </a:r>
            <a:r>
              <a:rPr lang="en-US" sz="2800" i="1" dirty="0" err="1" smtClean="0">
                <a:latin typeface="Times New Roman"/>
                <a:cs typeface="Times New Roman"/>
              </a:rPr>
              <a:t>Persistan</a:t>
            </a:r>
            <a:r>
              <a:rPr lang="en-US" sz="2800" i="1" dirty="0" smtClean="0">
                <a:latin typeface="Times New Roman"/>
                <a:cs typeface="Times New Roman"/>
              </a:rPr>
              <a:t>/</a:t>
            </a:r>
            <a:r>
              <a:rPr lang="tr-TR" sz="2800" i="1" dirty="0" err="1">
                <a:latin typeface="Times New Roman"/>
                <a:cs typeface="Times New Roman"/>
              </a:rPr>
              <a:t>n</a:t>
            </a:r>
            <a:r>
              <a:rPr lang="tr-TR" sz="2800" i="1" dirty="0" err="1" smtClean="0">
                <a:latin typeface="Times New Roman"/>
                <a:cs typeface="Times New Roman"/>
              </a:rPr>
              <a:t>üks</a:t>
            </a:r>
            <a:r>
              <a:rPr lang="en-US" sz="2800" i="1" dirty="0" smtClean="0">
                <a:latin typeface="Times New Roman"/>
                <a:cs typeface="Times New Roman"/>
              </a:rPr>
              <a:t> </a:t>
            </a:r>
            <a:r>
              <a:rPr lang="en-US" sz="2800" i="1" dirty="0" err="1">
                <a:latin typeface="Times New Roman"/>
                <a:cs typeface="Times New Roman"/>
              </a:rPr>
              <a:t>hastalık</a:t>
            </a:r>
            <a:r>
              <a:rPr lang="en-US" sz="2800" i="1" dirty="0">
                <a:latin typeface="Times New Roman"/>
                <a:cs typeface="Times New Roman"/>
              </a:rPr>
              <a:t> </a:t>
            </a:r>
            <a:r>
              <a:rPr lang="en-US" sz="2800" i="1" dirty="0" err="1">
                <a:latin typeface="Times New Roman"/>
                <a:cs typeface="Times New Roman"/>
              </a:rPr>
              <a:t>riskini</a:t>
            </a:r>
            <a:r>
              <a:rPr lang="en-US" sz="2800" i="1" dirty="0">
                <a:latin typeface="Times New Roman"/>
                <a:cs typeface="Times New Roman"/>
              </a:rPr>
              <a:t> </a:t>
            </a:r>
            <a:r>
              <a:rPr lang="en-US" sz="2800" i="1" dirty="0" err="1">
                <a:latin typeface="Times New Roman"/>
                <a:cs typeface="Times New Roman"/>
              </a:rPr>
              <a:t>belirlemek</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nasıl</a:t>
            </a:r>
            <a:r>
              <a:rPr lang="en-US" sz="2800" i="1" dirty="0">
                <a:latin typeface="Times New Roman"/>
                <a:cs typeface="Times New Roman"/>
              </a:rPr>
              <a:t> </a:t>
            </a:r>
            <a:r>
              <a:rPr lang="en-US" sz="2800" i="1" dirty="0" err="1">
                <a:latin typeface="Times New Roman"/>
                <a:cs typeface="Times New Roman"/>
              </a:rPr>
              <a:t>bir</a:t>
            </a:r>
            <a:r>
              <a:rPr lang="en-US" sz="2800" i="1" dirty="0">
                <a:latin typeface="Times New Roman"/>
                <a:cs typeface="Times New Roman"/>
              </a:rPr>
              <a:t> </a:t>
            </a:r>
            <a:r>
              <a:rPr lang="en-US" sz="2800" i="1" dirty="0" err="1">
                <a:latin typeface="Times New Roman"/>
                <a:cs typeface="Times New Roman"/>
              </a:rPr>
              <a:t>sınıflandırma</a:t>
            </a:r>
            <a:r>
              <a:rPr lang="en-US" sz="2800" i="1" dirty="0">
                <a:latin typeface="Times New Roman"/>
                <a:cs typeface="Times New Roman"/>
              </a:rPr>
              <a:t> </a:t>
            </a:r>
            <a:r>
              <a:rPr lang="en-US" sz="2800" i="1" dirty="0" err="1">
                <a:latin typeface="Times New Roman"/>
                <a:cs typeface="Times New Roman"/>
              </a:rPr>
              <a:t>sistemi</a:t>
            </a:r>
            <a:r>
              <a:rPr lang="en-US" sz="2800" i="1" dirty="0">
                <a:latin typeface="Times New Roman"/>
                <a:cs typeface="Times New Roman"/>
              </a:rPr>
              <a:t> </a:t>
            </a:r>
            <a:r>
              <a:rPr lang="en-US" sz="2800" i="1" dirty="0" err="1">
                <a:latin typeface="Times New Roman"/>
                <a:cs typeface="Times New Roman"/>
              </a:rPr>
              <a:t>kullanılmalıdır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4239738"/>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b="1" dirty="0">
                <a:solidFill>
                  <a:schemeClr val="tx1"/>
                </a:solidFill>
                <a:latin typeface="Times New Roman"/>
                <a:cs typeface="Times New Roman"/>
              </a:rPr>
              <a:t>ÖNERİ 48 </a:t>
            </a:r>
            <a:endParaRPr lang="tr-TR" dirty="0">
              <a:solidFill>
                <a:schemeClr val="tx1"/>
              </a:solidFill>
              <a:latin typeface="Times New Roman"/>
              <a:cs typeface="Times New Roman"/>
            </a:endParaRPr>
          </a:p>
          <a:p>
            <a:r>
              <a:rPr lang="en-US" i="1" dirty="0">
                <a:latin typeface="Times New Roman"/>
                <a:cs typeface="Times New Roman"/>
              </a:rPr>
              <a:t>C) BRAF </a:t>
            </a:r>
            <a:r>
              <a:rPr lang="en-US" i="1" dirty="0" err="1">
                <a:latin typeface="Times New Roman"/>
                <a:cs typeface="Times New Roman"/>
              </a:rPr>
              <a:t>mutasyonunun</a:t>
            </a:r>
            <a:r>
              <a:rPr lang="en-US" i="1" dirty="0">
                <a:latin typeface="Times New Roman"/>
                <a:cs typeface="Times New Roman"/>
              </a:rPr>
              <a:t> </a:t>
            </a:r>
            <a:r>
              <a:rPr lang="en-US" i="1" dirty="0" err="1">
                <a:latin typeface="Times New Roman"/>
                <a:cs typeface="Times New Roman"/>
              </a:rPr>
              <a:t>bilinmesinin</a:t>
            </a:r>
            <a:r>
              <a:rPr lang="en-US" i="1" dirty="0">
                <a:latin typeface="Times New Roman"/>
                <a:cs typeface="Times New Roman"/>
              </a:rPr>
              <a:t> </a:t>
            </a:r>
            <a:r>
              <a:rPr lang="en-US" i="1" dirty="0" err="1">
                <a:latin typeface="Times New Roman"/>
                <a:cs typeface="Times New Roman"/>
              </a:rPr>
              <a:t>kliniko-patolojik</a:t>
            </a:r>
            <a:r>
              <a:rPr lang="en-US" i="1" dirty="0">
                <a:latin typeface="Times New Roman"/>
                <a:cs typeface="Times New Roman"/>
              </a:rPr>
              <a:t> </a:t>
            </a:r>
            <a:r>
              <a:rPr lang="en-US" i="1" dirty="0" err="1">
                <a:latin typeface="Times New Roman"/>
                <a:cs typeface="Times New Roman"/>
              </a:rPr>
              <a:t>evreleme</a:t>
            </a:r>
            <a:r>
              <a:rPr lang="en-US" i="1" dirty="0">
                <a:latin typeface="Times New Roman"/>
                <a:cs typeface="Times New Roman"/>
              </a:rPr>
              <a:t> </a:t>
            </a:r>
            <a:r>
              <a:rPr lang="en-US" i="1" dirty="0" err="1">
                <a:latin typeface="Times New Roman"/>
                <a:cs typeface="Times New Roman"/>
              </a:rPr>
              <a:t>sistemine</a:t>
            </a:r>
            <a:r>
              <a:rPr lang="en-US" i="1" dirty="0">
                <a:latin typeface="Times New Roman"/>
                <a:cs typeface="Times New Roman"/>
              </a:rPr>
              <a:t> </a:t>
            </a:r>
            <a:r>
              <a:rPr lang="en-US" i="1" dirty="0" err="1">
                <a:latin typeface="Times New Roman"/>
                <a:cs typeface="Times New Roman"/>
              </a:rPr>
              <a:t>çok</a:t>
            </a:r>
            <a:r>
              <a:rPr lang="en-US" i="1" dirty="0">
                <a:latin typeface="Times New Roman"/>
                <a:cs typeface="Times New Roman"/>
              </a:rPr>
              <a:t> </a:t>
            </a:r>
            <a:r>
              <a:rPr lang="en-US" i="1" dirty="0" err="1">
                <a:latin typeface="Times New Roman"/>
                <a:cs typeface="Times New Roman"/>
              </a:rPr>
              <a:t>küçük</a:t>
            </a:r>
            <a:r>
              <a:rPr lang="en-US" i="1" dirty="0">
                <a:latin typeface="Times New Roman"/>
                <a:cs typeface="Times New Roman"/>
              </a:rPr>
              <a:t> </a:t>
            </a:r>
            <a:r>
              <a:rPr lang="en-US" i="1" dirty="0" err="1">
                <a:latin typeface="Times New Roman"/>
                <a:cs typeface="Times New Roman"/>
              </a:rPr>
              <a:t>bir</a:t>
            </a:r>
            <a:r>
              <a:rPr lang="en-US" i="1" dirty="0">
                <a:latin typeface="Times New Roman"/>
                <a:cs typeface="Times New Roman"/>
              </a:rPr>
              <a:t> </a:t>
            </a:r>
            <a:r>
              <a:rPr lang="en-US" i="1" dirty="0" err="1">
                <a:latin typeface="Times New Roman"/>
                <a:cs typeface="Times New Roman"/>
              </a:rPr>
              <a:t>prognostik</a:t>
            </a:r>
            <a:r>
              <a:rPr lang="en-US" i="1" dirty="0">
                <a:latin typeface="Times New Roman"/>
                <a:cs typeface="Times New Roman"/>
              </a:rPr>
              <a:t> </a:t>
            </a:r>
            <a:r>
              <a:rPr lang="en-US" i="1" dirty="0" err="1">
                <a:latin typeface="Times New Roman"/>
                <a:cs typeface="Times New Roman"/>
              </a:rPr>
              <a:t>katkı</a:t>
            </a:r>
            <a:r>
              <a:rPr lang="en-US" i="1" dirty="0">
                <a:latin typeface="Times New Roman"/>
                <a:cs typeface="Times New Roman"/>
              </a:rPr>
              <a:t> </a:t>
            </a:r>
            <a:r>
              <a:rPr lang="en-US" i="1" dirty="0" err="1">
                <a:latin typeface="Times New Roman"/>
                <a:cs typeface="Times New Roman"/>
              </a:rPr>
              <a:t>sağladığından</a:t>
            </a:r>
            <a:r>
              <a:rPr lang="en-US" i="1" dirty="0">
                <a:latin typeface="Times New Roman"/>
                <a:cs typeface="Times New Roman"/>
              </a:rPr>
              <a:t>, BRAF </a:t>
            </a:r>
            <a:r>
              <a:rPr lang="en-US" i="1" dirty="0" err="1">
                <a:latin typeface="Times New Roman"/>
                <a:cs typeface="Times New Roman"/>
              </a:rPr>
              <a:t>incelemesi</a:t>
            </a:r>
            <a:r>
              <a:rPr lang="en-US" i="1" dirty="0">
                <a:latin typeface="Times New Roman"/>
                <a:cs typeface="Times New Roman"/>
              </a:rPr>
              <a:t> </a:t>
            </a:r>
            <a:r>
              <a:rPr lang="en-US" i="1" dirty="0" err="1">
                <a:latin typeface="Times New Roman"/>
                <a:cs typeface="Times New Roman"/>
              </a:rPr>
              <a:t>DTK’nin</a:t>
            </a:r>
            <a:r>
              <a:rPr lang="en-US" i="1" dirty="0">
                <a:latin typeface="Times New Roman"/>
                <a:cs typeface="Times New Roman"/>
              </a:rPr>
              <a:t> ilk </a:t>
            </a:r>
            <a:r>
              <a:rPr lang="en-US" i="1" dirty="0" err="1" smtClean="0">
                <a:latin typeface="Times New Roman"/>
                <a:cs typeface="Times New Roman"/>
              </a:rPr>
              <a:t>postoperatif</a:t>
            </a:r>
            <a:r>
              <a:rPr lang="en-US" i="1" dirty="0" smtClean="0">
                <a:latin typeface="Times New Roman"/>
                <a:cs typeface="Times New Roman"/>
              </a:rPr>
              <a:t> </a:t>
            </a:r>
            <a:r>
              <a:rPr lang="en-US" i="1" dirty="0">
                <a:latin typeface="Times New Roman"/>
                <a:cs typeface="Times New Roman"/>
              </a:rPr>
              <a:t>risk </a:t>
            </a:r>
            <a:r>
              <a:rPr lang="en-US" i="1" dirty="0" err="1">
                <a:latin typeface="Times New Roman"/>
                <a:cs typeface="Times New Roman"/>
              </a:rPr>
              <a:t>sınıflamasında</a:t>
            </a:r>
            <a:r>
              <a:rPr lang="en-US" i="1" dirty="0">
                <a:latin typeface="Times New Roman"/>
                <a:cs typeface="Times New Roman"/>
              </a:rPr>
              <a:t> </a:t>
            </a:r>
            <a:r>
              <a:rPr lang="en-US" i="1" dirty="0" err="1">
                <a:latin typeface="Times New Roman"/>
                <a:cs typeface="Times New Roman"/>
              </a:rPr>
              <a:t>rutin</a:t>
            </a:r>
            <a:r>
              <a:rPr lang="en-US" i="1" dirty="0">
                <a:latin typeface="Times New Roman"/>
                <a:cs typeface="Times New Roman"/>
              </a:rPr>
              <a:t> </a:t>
            </a:r>
            <a:r>
              <a:rPr lang="en-US" i="1" dirty="0" err="1">
                <a:latin typeface="Times New Roman"/>
                <a:cs typeface="Times New Roman"/>
              </a:rPr>
              <a:t>olarak</a:t>
            </a:r>
            <a:r>
              <a:rPr lang="en-US" i="1" dirty="0">
                <a:latin typeface="Times New Roman"/>
                <a:cs typeface="Times New Roman"/>
              </a:rPr>
              <a:t> </a:t>
            </a:r>
            <a:r>
              <a:rPr lang="en-US" i="1" dirty="0" err="1">
                <a:latin typeface="Times New Roman"/>
                <a:cs typeface="Times New Roman"/>
              </a:rPr>
              <a:t>önerilmemektedir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Zayıf</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orta</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 </a:t>
            </a:r>
            <a:endParaRPr lang="tr-TR" i="1" dirty="0">
              <a:solidFill>
                <a:srgbClr val="FF0000"/>
              </a:solidFill>
              <a:effectLst/>
              <a:latin typeface="Times New Roman"/>
              <a:cs typeface="Times New Roman"/>
            </a:endParaRPr>
          </a:p>
        </p:txBody>
      </p:sp>
    </p:spTree>
    <p:extLst>
      <p:ext uri="{BB962C8B-B14F-4D97-AF65-F5344CB8AC3E}">
        <p14:creationId xmlns:p14="http://schemas.microsoft.com/office/powerpoint/2010/main" val="3461112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i="1" dirty="0" smtClean="0">
                <a:latin typeface="Times New Roman"/>
                <a:cs typeface="Times New Roman"/>
              </a:rPr>
              <a:t> [B 25] Başlangıç </a:t>
            </a:r>
            <a:r>
              <a:rPr lang="tr-TR" sz="2800" i="1" dirty="0">
                <a:latin typeface="Times New Roman"/>
                <a:cs typeface="Times New Roman"/>
              </a:rPr>
              <a:t>aşamasındaki risk değerlendirmesi zamanla nasıl </a:t>
            </a:r>
            <a:r>
              <a:rPr lang="tr-TR" sz="2800" i="1" dirty="0" err="1">
                <a:latin typeface="Times New Roman"/>
                <a:cs typeface="Times New Roman"/>
              </a:rPr>
              <a:t>modifiye</a:t>
            </a:r>
            <a:r>
              <a:rPr lang="tr-TR" sz="2800" i="1" dirty="0">
                <a:latin typeface="Times New Roman"/>
                <a:cs typeface="Times New Roman"/>
              </a:rPr>
              <a:t> edilmelidir</a:t>
            </a:r>
            <a:r>
              <a:rPr lang="tr-TR"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3964764"/>
          </a:xfrm>
        </p:spPr>
        <p:style>
          <a:lnRef idx="1">
            <a:schemeClr val="dk1"/>
          </a:lnRef>
          <a:fillRef idx="2">
            <a:schemeClr val="dk1"/>
          </a:fillRef>
          <a:effectRef idx="1">
            <a:schemeClr val="dk1"/>
          </a:effectRef>
          <a:fontRef idx="minor">
            <a:schemeClr val="dk1"/>
          </a:fontRef>
        </p:style>
        <p:txBody>
          <a:bodyPr/>
          <a:lstStyle/>
          <a:p>
            <a:pPr marL="0" indent="0">
              <a:buNone/>
            </a:pPr>
            <a:r>
              <a:rPr lang="en-US" b="1" dirty="0">
                <a:latin typeface="Times New Roman"/>
                <a:cs typeface="Times New Roman"/>
              </a:rPr>
              <a:t>ÖNERİ 49 </a:t>
            </a:r>
            <a:endParaRPr lang="tr-TR" dirty="0">
              <a:latin typeface="Times New Roman"/>
              <a:cs typeface="Times New Roman"/>
            </a:endParaRPr>
          </a:p>
          <a:p>
            <a:r>
              <a:rPr lang="en-US" i="1" dirty="0" err="1">
                <a:latin typeface="Times New Roman"/>
                <a:cs typeface="Times New Roman"/>
              </a:rPr>
              <a:t>Takipler</a:t>
            </a:r>
            <a:r>
              <a:rPr lang="en-US" i="1" dirty="0">
                <a:latin typeface="Times New Roman"/>
                <a:cs typeface="Times New Roman"/>
              </a:rPr>
              <a:t> </a:t>
            </a:r>
            <a:r>
              <a:rPr lang="en-US" i="1" dirty="0" err="1">
                <a:latin typeface="Times New Roman"/>
                <a:cs typeface="Times New Roman"/>
              </a:rPr>
              <a:t>esnasında</a:t>
            </a:r>
            <a:r>
              <a:rPr lang="en-US" i="1" dirty="0">
                <a:latin typeface="Times New Roman"/>
                <a:cs typeface="Times New Roman"/>
              </a:rPr>
              <a:t> </a:t>
            </a:r>
            <a:r>
              <a:rPr lang="en-US" i="1" dirty="0" err="1">
                <a:latin typeface="Times New Roman"/>
                <a:cs typeface="Times New Roman"/>
              </a:rPr>
              <a:t>başlangıçtaki</a:t>
            </a:r>
            <a:r>
              <a:rPr lang="en-US" i="1" dirty="0">
                <a:latin typeface="Times New Roman"/>
                <a:cs typeface="Times New Roman"/>
              </a:rPr>
              <a:t> risk </a:t>
            </a:r>
            <a:r>
              <a:rPr lang="en-US" i="1" dirty="0" err="1">
                <a:latin typeface="Times New Roman"/>
                <a:cs typeface="Times New Roman"/>
              </a:rPr>
              <a:t>değerlendirmesi</a:t>
            </a:r>
            <a:r>
              <a:rPr lang="en-US" i="1" dirty="0">
                <a:latin typeface="Times New Roman"/>
                <a:cs typeface="Times New Roman"/>
              </a:rPr>
              <a:t> </a:t>
            </a:r>
            <a:r>
              <a:rPr lang="en-US" i="1" dirty="0" err="1">
                <a:latin typeface="Times New Roman"/>
                <a:cs typeface="Times New Roman"/>
              </a:rPr>
              <a:t>sürekli</a:t>
            </a:r>
            <a:r>
              <a:rPr lang="en-US" i="1" dirty="0">
                <a:latin typeface="Times New Roman"/>
                <a:cs typeface="Times New Roman"/>
              </a:rPr>
              <a:t> </a:t>
            </a:r>
            <a:r>
              <a:rPr lang="en-US" i="1" dirty="0" err="1">
                <a:latin typeface="Times New Roman"/>
                <a:cs typeface="Times New Roman"/>
              </a:rPr>
              <a:t>modifiye</a:t>
            </a:r>
            <a:r>
              <a:rPr lang="en-US" i="1" dirty="0">
                <a:latin typeface="Times New Roman"/>
                <a:cs typeface="Times New Roman"/>
              </a:rPr>
              <a:t> </a:t>
            </a:r>
            <a:r>
              <a:rPr lang="en-US" i="1" dirty="0" err="1">
                <a:latin typeface="Times New Roman"/>
                <a:cs typeface="Times New Roman"/>
              </a:rPr>
              <a:t>edilmelidir</a:t>
            </a:r>
            <a:r>
              <a:rPr lang="en-US" i="1" dirty="0">
                <a:latin typeface="Times New Roman"/>
                <a:cs typeface="Times New Roman"/>
              </a:rPr>
              <a:t>, </a:t>
            </a:r>
            <a:r>
              <a:rPr lang="en-US" i="1" dirty="0" err="1">
                <a:latin typeface="Times New Roman"/>
                <a:cs typeface="Times New Roman"/>
              </a:rPr>
              <a:t>çünkü</a:t>
            </a:r>
            <a:r>
              <a:rPr lang="en-US" i="1" dirty="0">
                <a:latin typeface="Times New Roman"/>
                <a:cs typeface="Times New Roman"/>
              </a:rPr>
              <a:t> </a:t>
            </a:r>
            <a:r>
              <a:rPr lang="tr-TR" i="1" dirty="0" err="1" smtClean="0">
                <a:latin typeface="Times New Roman"/>
                <a:cs typeface="Times New Roman"/>
              </a:rPr>
              <a:t>nüks</a:t>
            </a:r>
            <a:r>
              <a:rPr lang="en-US" i="1" dirty="0" smtClean="0">
                <a:latin typeface="Times New Roman"/>
                <a:cs typeface="Times New Roman"/>
              </a:rPr>
              <a:t> </a:t>
            </a:r>
            <a:r>
              <a:rPr lang="en-US" i="1" dirty="0" err="1">
                <a:latin typeface="Times New Roman"/>
                <a:cs typeface="Times New Roman"/>
              </a:rPr>
              <a:t>riski</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a:t>
            </a:r>
            <a:r>
              <a:rPr lang="tr-TR" i="1" dirty="0" smtClean="0">
                <a:latin typeface="Times New Roman"/>
                <a:cs typeface="Times New Roman"/>
              </a:rPr>
              <a:t>hastalığa özgü </a:t>
            </a:r>
            <a:r>
              <a:rPr lang="en-US" i="1" dirty="0" err="1" smtClean="0">
                <a:latin typeface="Times New Roman"/>
                <a:cs typeface="Times New Roman"/>
              </a:rPr>
              <a:t>mortalite</a:t>
            </a:r>
            <a:r>
              <a:rPr lang="en-US" i="1" dirty="0">
                <a:latin typeface="Times New Roman"/>
                <a:cs typeface="Times New Roman"/>
              </a:rPr>
              <a:t>, </a:t>
            </a:r>
            <a:r>
              <a:rPr lang="en-US" i="1" dirty="0" err="1">
                <a:latin typeface="Times New Roman"/>
                <a:cs typeface="Times New Roman"/>
              </a:rPr>
              <a:t>hastalığın</a:t>
            </a:r>
            <a:r>
              <a:rPr lang="en-US" i="1" dirty="0">
                <a:latin typeface="Times New Roman"/>
                <a:cs typeface="Times New Roman"/>
              </a:rPr>
              <a:t> </a:t>
            </a:r>
            <a:r>
              <a:rPr lang="en-US" i="1" dirty="0" err="1">
                <a:latin typeface="Times New Roman"/>
                <a:cs typeface="Times New Roman"/>
              </a:rPr>
              <a:t>klinik</a:t>
            </a:r>
            <a:r>
              <a:rPr lang="en-US" i="1" dirty="0">
                <a:latin typeface="Times New Roman"/>
                <a:cs typeface="Times New Roman"/>
              </a:rPr>
              <a:t> </a:t>
            </a:r>
            <a:r>
              <a:rPr lang="en-US" i="1" dirty="0" err="1">
                <a:latin typeface="Times New Roman"/>
                <a:cs typeface="Times New Roman"/>
              </a:rPr>
              <a:t>gidişatına</a:t>
            </a:r>
            <a:r>
              <a:rPr lang="en-US" i="1" dirty="0">
                <a:latin typeface="Times New Roman"/>
                <a:cs typeface="Times New Roman"/>
              </a:rPr>
              <a:t> </a:t>
            </a:r>
            <a:r>
              <a:rPr lang="en-US" i="1" dirty="0" err="1">
                <a:latin typeface="Times New Roman"/>
                <a:cs typeface="Times New Roman"/>
              </a:rPr>
              <a:t>ve</a:t>
            </a:r>
            <a:r>
              <a:rPr lang="en-US" i="1" dirty="0">
                <a:latin typeface="Times New Roman"/>
                <a:cs typeface="Times New Roman"/>
              </a:rPr>
              <a:t> </a:t>
            </a:r>
            <a:r>
              <a:rPr lang="en-US" i="1" dirty="0" err="1">
                <a:latin typeface="Times New Roman"/>
                <a:cs typeface="Times New Roman"/>
              </a:rPr>
              <a:t>tedaviye</a:t>
            </a:r>
            <a:r>
              <a:rPr lang="en-US" i="1" dirty="0">
                <a:latin typeface="Times New Roman"/>
                <a:cs typeface="Times New Roman"/>
              </a:rPr>
              <a:t> </a:t>
            </a:r>
            <a:r>
              <a:rPr lang="en-US" i="1" dirty="0" err="1">
                <a:latin typeface="Times New Roman"/>
                <a:cs typeface="Times New Roman"/>
              </a:rPr>
              <a:t>yanıta</a:t>
            </a:r>
            <a:r>
              <a:rPr lang="en-US" i="1" dirty="0">
                <a:latin typeface="Times New Roman"/>
                <a:cs typeface="Times New Roman"/>
              </a:rPr>
              <a:t> </a:t>
            </a:r>
            <a:r>
              <a:rPr lang="en-US" i="1" dirty="0" err="1">
                <a:latin typeface="Times New Roman"/>
                <a:cs typeface="Times New Roman"/>
              </a:rPr>
              <a:t>bağlı</a:t>
            </a:r>
            <a:r>
              <a:rPr lang="en-US" i="1" dirty="0">
                <a:latin typeface="Times New Roman"/>
                <a:cs typeface="Times New Roman"/>
              </a:rPr>
              <a:t> </a:t>
            </a:r>
            <a:r>
              <a:rPr lang="en-US" i="1" dirty="0" err="1">
                <a:latin typeface="Times New Roman"/>
                <a:cs typeface="Times New Roman"/>
              </a:rPr>
              <a:t>olarak</a:t>
            </a:r>
            <a:r>
              <a:rPr lang="en-US" i="1" dirty="0">
                <a:latin typeface="Times New Roman"/>
                <a:cs typeface="Times New Roman"/>
              </a:rPr>
              <a:t> </a:t>
            </a:r>
            <a:r>
              <a:rPr lang="en-US" i="1" dirty="0" err="1">
                <a:latin typeface="Times New Roman"/>
                <a:cs typeface="Times New Roman"/>
              </a:rPr>
              <a:t>zamanla</a:t>
            </a:r>
            <a:r>
              <a:rPr lang="en-US" i="1" dirty="0">
                <a:latin typeface="Times New Roman"/>
                <a:cs typeface="Times New Roman"/>
              </a:rPr>
              <a:t> </a:t>
            </a:r>
            <a:r>
              <a:rPr lang="en-US" i="1" dirty="0" err="1" smtClean="0">
                <a:latin typeface="Times New Roman"/>
                <a:cs typeface="Times New Roman"/>
              </a:rPr>
              <a:t>değişebilir</a:t>
            </a:r>
            <a:r>
              <a:rPr lang="en-US" i="1" dirty="0" smtClean="0">
                <a:latin typeface="Times New Roman"/>
                <a:cs typeface="Times New Roman"/>
              </a:rPr>
              <a:t>. </a:t>
            </a:r>
            <a:r>
              <a:rPr lang="en-US" i="1" dirty="0">
                <a:solidFill>
                  <a:srgbClr val="FF0000"/>
                </a:solidFill>
                <a:latin typeface="Times New Roman"/>
                <a:cs typeface="Times New Roman"/>
              </a:rPr>
              <a:t>(</a:t>
            </a:r>
            <a:r>
              <a:rPr lang="en-US" b="1" i="1" dirty="0" err="1">
                <a:solidFill>
                  <a:srgbClr val="FF0000"/>
                </a:solidFill>
                <a:latin typeface="Times New Roman"/>
                <a:cs typeface="Times New Roman"/>
              </a:rPr>
              <a:t>Güçlü</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düşük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düzey</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 </a:t>
            </a:r>
            <a:endParaRPr lang="tr-TR" i="1" dirty="0">
              <a:solidFill>
                <a:srgbClr val="FF0000"/>
              </a:solidFill>
              <a:latin typeface="Times New Roman"/>
              <a:cs typeface="Times New Roman"/>
            </a:endParaRPr>
          </a:p>
          <a:p>
            <a:endParaRPr lang="en-US" dirty="0"/>
          </a:p>
        </p:txBody>
      </p:sp>
    </p:spTree>
    <p:extLst>
      <p:ext uri="{BB962C8B-B14F-4D97-AF65-F5344CB8AC3E}">
        <p14:creationId xmlns:p14="http://schemas.microsoft.com/office/powerpoint/2010/main" val="80220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Tanısal Testler İçin ATA Değerlendirme Sisteminin </a:t>
            </a:r>
            <a:r>
              <a:rPr lang="tr-TR" sz="2800" dirty="0" smtClean="0">
                <a:latin typeface="Times New Roman"/>
                <a:cs typeface="Times New Roman"/>
              </a:rPr>
              <a:t>Yorumlanması-2</a:t>
            </a:r>
            <a:r>
              <a:rPr lang="tr-TR" sz="2800" dirty="0" smtClean="0">
                <a:effectLst/>
                <a:latin typeface="Times New Roman"/>
                <a:cs typeface="Times New Roman"/>
              </a:rPr>
              <a:t> </a:t>
            </a:r>
            <a:endParaRPr lang="en-US" sz="2800" dirty="0">
              <a:latin typeface="Times New Roman"/>
              <a:cs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8085587"/>
              </p:ext>
            </p:extLst>
          </p:nvPr>
        </p:nvGraphicFramePr>
        <p:xfrm>
          <a:off x="457200" y="1600200"/>
          <a:ext cx="8229600" cy="4480560"/>
        </p:xfrm>
        <a:graphic>
          <a:graphicData uri="http://schemas.openxmlformats.org/drawingml/2006/table">
            <a:tbl>
              <a:tblPr firstRow="1" bandRow="1">
                <a:tableStyleId>{5940675A-B579-460E-94D1-54222C63F5DA}</a:tableStyleId>
              </a:tblPr>
              <a:tblGrid>
                <a:gridCol w="1493695">
                  <a:extLst>
                    <a:ext uri="{9D8B030D-6E8A-4147-A177-3AD203B41FA5}">
                      <a16:colId xmlns:a16="http://schemas.microsoft.com/office/drawing/2014/main" val="20000"/>
                    </a:ext>
                  </a:extLst>
                </a:gridCol>
                <a:gridCol w="2461531">
                  <a:extLst>
                    <a:ext uri="{9D8B030D-6E8A-4147-A177-3AD203B41FA5}">
                      <a16:colId xmlns:a16="http://schemas.microsoft.com/office/drawing/2014/main" val="20001"/>
                    </a:ext>
                  </a:extLst>
                </a:gridCol>
                <a:gridCol w="4274374">
                  <a:extLst>
                    <a:ext uri="{9D8B030D-6E8A-4147-A177-3AD203B41FA5}">
                      <a16:colId xmlns:a16="http://schemas.microsoft.com/office/drawing/2014/main" val="20002"/>
                    </a:ext>
                  </a:extLst>
                </a:gridCol>
              </a:tblGrid>
              <a:tr h="370840">
                <a:tc>
                  <a:txBody>
                    <a:bodyPr/>
                    <a:lstStyle/>
                    <a:p>
                      <a:pPr>
                        <a:tabLst>
                          <a:tab pos="457200" algn="l"/>
                        </a:tabLst>
                      </a:pPr>
                      <a:r>
                        <a:rPr lang="tr-TR" sz="1400" b="1" dirty="0">
                          <a:effectLst/>
                          <a:latin typeface="Times New Roman"/>
                          <a:cs typeface="Times New Roman"/>
                        </a:rPr>
                        <a:t>Öneri </a:t>
                      </a:r>
                    </a:p>
                  </a:txBody>
                  <a:tcPr marL="68580" marR="68580" marT="0" marB="0"/>
                </a:tc>
                <a:tc>
                  <a:txBody>
                    <a:bodyPr/>
                    <a:lstStyle/>
                    <a:p>
                      <a:pPr>
                        <a:spcAft>
                          <a:spcPts val="0"/>
                        </a:spcAft>
                        <a:tabLst>
                          <a:tab pos="457200" algn="l"/>
                        </a:tabLst>
                      </a:pPr>
                      <a:r>
                        <a:rPr lang="tr-TR" sz="1400" b="1">
                          <a:effectLst/>
                          <a:latin typeface="Times New Roman"/>
                          <a:cs typeface="Times New Roman"/>
                        </a:rPr>
                        <a:t>Tanısal bilgilerin doğruluğuna karşı testin riskleri ve yükü</a:t>
                      </a:r>
                      <a:endParaRPr lang="tr-TR" sz="1400" b="1">
                        <a:effectLst/>
                        <a:latin typeface="Times New Roman"/>
                        <a:ea typeface="ＭＳ 明朝"/>
                        <a:cs typeface="Times New Roman"/>
                      </a:endParaRPr>
                    </a:p>
                  </a:txBody>
                  <a:tcPr marL="68580" marR="68580" marT="0" marB="0"/>
                </a:tc>
                <a:tc>
                  <a:txBody>
                    <a:bodyPr/>
                    <a:lstStyle/>
                    <a:p>
                      <a:pPr>
                        <a:spcAft>
                          <a:spcPts val="0"/>
                        </a:spcAft>
                        <a:tabLst>
                          <a:tab pos="457200" algn="l"/>
                        </a:tabLst>
                      </a:pPr>
                      <a:r>
                        <a:rPr lang="tr-TR" sz="1400" b="1" dirty="0">
                          <a:effectLst/>
                          <a:latin typeface="Times New Roman"/>
                          <a:cs typeface="Times New Roman"/>
                        </a:rPr>
                        <a:t>Etkileri</a:t>
                      </a:r>
                      <a:endParaRPr lang="tr-TR" sz="1400" b="1" dirty="0">
                        <a:effectLst/>
                        <a:latin typeface="Times New Roman"/>
                        <a:ea typeface="ＭＳ 明朝"/>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tabLst>
                          <a:tab pos="457200" algn="l"/>
                        </a:tabLst>
                      </a:pPr>
                      <a:r>
                        <a:rPr lang="tr-TR" sz="2000" b="1" i="1" dirty="0">
                          <a:effectLst/>
                          <a:latin typeface="Times New Roman"/>
                          <a:cs typeface="Times New Roman"/>
                        </a:rPr>
                        <a:t>Zayıf öneri</a:t>
                      </a:r>
                      <a:endParaRPr lang="tr-TR" sz="2000" dirty="0">
                        <a:effectLst/>
                        <a:latin typeface="Times New Roman"/>
                        <a:cs typeface="Times New Roman"/>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a:effectLst/>
                          <a:latin typeface="Times New Roman"/>
                          <a:ea typeface="ＭＳ 明朝"/>
                          <a:cs typeface="Times New Roman"/>
                        </a:rPr>
                        <a:t>Test sonucu, testin riskleri ile yakın denge içindedir. </a:t>
                      </a:r>
                    </a:p>
                  </a:txBody>
                  <a:tcPr marL="68580" marR="68580" marT="0" marB="0">
                    <a:solidFill>
                      <a:schemeClr val="bg1">
                        <a:lumMod val="75000"/>
                      </a:schemeClr>
                    </a:solidFill>
                  </a:tcPr>
                </a:tc>
                <a:tc>
                  <a:txBody>
                    <a:bodyPr/>
                    <a:lstStyle/>
                    <a:p>
                      <a:pPr algn="just">
                        <a:tabLst>
                          <a:tab pos="457200" algn="l"/>
                        </a:tabLst>
                      </a:pPr>
                      <a:r>
                        <a:rPr lang="tr-TR" sz="1400" b="1" i="1" dirty="0">
                          <a:solidFill>
                            <a:srgbClr val="FF0000"/>
                          </a:solidFill>
                          <a:effectLst/>
                          <a:latin typeface="Times New Roman"/>
                          <a:cs typeface="Times New Roman"/>
                        </a:rPr>
                        <a:t>Hasta: </a:t>
                      </a:r>
                      <a:r>
                        <a:rPr lang="tr-TR" sz="1400" kern="1200" dirty="0" smtClean="0">
                          <a:solidFill>
                            <a:srgbClr val="FF0000"/>
                          </a:solidFill>
                          <a:effectLst/>
                          <a:latin typeface="Times New Roman"/>
                          <a:ea typeface="+mn-ea"/>
                          <a:cs typeface="Times New Roman"/>
                        </a:rPr>
                        <a:t>Test için ayrıntılı bilgi istenmesi önerilir, ancak bazen hastalar tarafından ciddi ayrıntılar istenmeyebilir –karar bireysel koşullara (</a:t>
                      </a:r>
                      <a:r>
                        <a:rPr lang="tr-TR" sz="1400" kern="1200" dirty="0" err="1" smtClean="0">
                          <a:solidFill>
                            <a:srgbClr val="FF0000"/>
                          </a:solidFill>
                          <a:effectLst/>
                          <a:latin typeface="Times New Roman"/>
                          <a:ea typeface="+mn-ea"/>
                          <a:cs typeface="Times New Roman"/>
                        </a:rPr>
                        <a:t>örn</a:t>
                      </a:r>
                      <a:r>
                        <a:rPr lang="tr-TR" sz="1400" kern="1200" dirty="0" smtClean="0">
                          <a:solidFill>
                            <a:srgbClr val="FF0000"/>
                          </a:solidFill>
                          <a:effectLst/>
                          <a:latin typeface="Times New Roman"/>
                          <a:ea typeface="+mn-ea"/>
                          <a:cs typeface="Times New Roman"/>
                        </a:rPr>
                        <a:t>: hastalığın riskleri, </a:t>
                      </a:r>
                      <a:r>
                        <a:rPr lang="tr-TR" sz="1400" kern="1200" dirty="0" err="1" smtClean="0">
                          <a:solidFill>
                            <a:srgbClr val="FF0000"/>
                          </a:solidFill>
                          <a:effectLst/>
                          <a:latin typeface="Times New Roman"/>
                          <a:ea typeface="+mn-ea"/>
                          <a:cs typeface="Times New Roman"/>
                        </a:rPr>
                        <a:t>komorbidite</a:t>
                      </a:r>
                      <a:r>
                        <a:rPr lang="tr-TR" sz="1400" kern="1200" dirty="0" smtClean="0">
                          <a:solidFill>
                            <a:srgbClr val="FF0000"/>
                          </a:solidFill>
                          <a:effectLst/>
                          <a:latin typeface="Times New Roman"/>
                          <a:ea typeface="+mn-ea"/>
                          <a:cs typeface="Times New Roman"/>
                        </a:rPr>
                        <a:t> veya diğer), uygulama ortamına, fizibilite şartlarına ve diğer mevcut seçeneklerin göz önünde bulundurulmasına</a:t>
                      </a:r>
                      <a:r>
                        <a:rPr lang="tr-TR" sz="1400" b="1" kern="1200" dirty="0" smtClean="0">
                          <a:solidFill>
                            <a:srgbClr val="FF0000"/>
                          </a:solidFill>
                          <a:effectLst/>
                          <a:latin typeface="Times New Roman"/>
                          <a:ea typeface="+mn-ea"/>
                          <a:cs typeface="Times New Roman"/>
                        </a:rPr>
                        <a:t> </a:t>
                      </a:r>
                      <a:r>
                        <a:rPr lang="tr-TR" sz="1400" kern="1200" dirty="0" smtClean="0">
                          <a:solidFill>
                            <a:srgbClr val="FF0000"/>
                          </a:solidFill>
                          <a:effectLst/>
                          <a:latin typeface="Times New Roman"/>
                          <a:ea typeface="+mn-ea"/>
                          <a:cs typeface="Times New Roman"/>
                        </a:rPr>
                        <a:t> bağlıdır .</a:t>
                      </a:r>
                      <a:r>
                        <a:rPr lang="tr-TR" sz="1400" dirty="0" smtClean="0">
                          <a:solidFill>
                            <a:srgbClr val="FF0000"/>
                          </a:solidFill>
                          <a:effectLst/>
                          <a:latin typeface="Times New Roman"/>
                          <a:cs typeface="Times New Roman"/>
                        </a:rPr>
                        <a:t> </a:t>
                      </a:r>
                    </a:p>
                    <a:p>
                      <a:pPr algn="just">
                        <a:tabLst>
                          <a:tab pos="457200" algn="l"/>
                        </a:tabLst>
                      </a:pPr>
                      <a:endParaRPr lang="tr-TR" sz="1400" dirty="0">
                        <a:solidFill>
                          <a:srgbClr val="FF0000"/>
                        </a:solidFill>
                        <a:effectLst/>
                        <a:latin typeface="Times New Roman"/>
                        <a:cs typeface="Times New Roman"/>
                      </a:endParaRPr>
                    </a:p>
                    <a:p>
                      <a:pPr algn="just">
                        <a:tabLst>
                          <a:tab pos="457200" algn="l"/>
                        </a:tabLst>
                      </a:pPr>
                      <a:r>
                        <a:rPr lang="tr-TR" sz="1400" b="1" i="1" dirty="0" err="1">
                          <a:solidFill>
                            <a:srgbClr val="3366FF"/>
                          </a:solidFill>
                          <a:effectLst/>
                          <a:latin typeface="Times New Roman"/>
                          <a:cs typeface="Times New Roman"/>
                        </a:rPr>
                        <a:t>Klinisyen</a:t>
                      </a:r>
                      <a:r>
                        <a:rPr lang="tr-TR" sz="1400" i="1" dirty="0">
                          <a:solidFill>
                            <a:srgbClr val="3366FF"/>
                          </a:solidFill>
                          <a:effectLst/>
                          <a:latin typeface="Times New Roman"/>
                          <a:cs typeface="Times New Roman"/>
                        </a:rPr>
                        <a:t>: </a:t>
                      </a:r>
                      <a:r>
                        <a:rPr lang="tr-TR" sz="1400" kern="1200" dirty="0" smtClean="0">
                          <a:solidFill>
                            <a:srgbClr val="3366FF"/>
                          </a:solidFill>
                          <a:effectLst/>
                          <a:latin typeface="Times New Roman"/>
                          <a:ea typeface="+mn-ea"/>
                          <a:cs typeface="Times New Roman"/>
                        </a:rPr>
                        <a:t>Uygun olan farklı hastalara farklı seçenekler sunulmalıdır ve  testin düşünülmesi halinde  hem beklenen fayda, riskler ve belirsizlikler (uygulanabilirliği gibi), hem de test sonucunun etkileri  hakkında hasta bilgilendirilmelidir. Testin tartışması hastanın değerleri, tercihleri, fizibilite ve diğer özel durumları içermelidir. Danışmanlık sırasında testin neden faydalı olacağı/olmayacağını anlatmak karar alma sürecinde çok değerli olabilir. </a:t>
                      </a:r>
                    </a:p>
                    <a:p>
                      <a:pPr algn="just">
                        <a:tabLst>
                          <a:tab pos="457200" algn="l"/>
                        </a:tabLst>
                      </a:pPr>
                      <a:endParaRPr lang="tr-TR" sz="1400" dirty="0">
                        <a:solidFill>
                          <a:srgbClr val="3366FF"/>
                        </a:solidFill>
                        <a:effectLst/>
                        <a:latin typeface="Times New Roman"/>
                        <a:cs typeface="Times New Roman"/>
                      </a:endParaRPr>
                    </a:p>
                    <a:p>
                      <a:pPr algn="just">
                        <a:spcAft>
                          <a:spcPts val="0"/>
                        </a:spcAft>
                        <a:tabLst>
                          <a:tab pos="457200" algn="l"/>
                        </a:tabLst>
                      </a:pPr>
                      <a:r>
                        <a:rPr lang="tr-TR" sz="1400" b="1" i="1" dirty="0">
                          <a:solidFill>
                            <a:srgbClr val="008000"/>
                          </a:solidFill>
                          <a:effectLst/>
                          <a:latin typeface="Times New Roman"/>
                          <a:cs typeface="Times New Roman"/>
                        </a:rPr>
                        <a:t>Sigorta: </a:t>
                      </a:r>
                      <a:r>
                        <a:rPr lang="tr-TR" sz="1400" kern="1200" dirty="0" smtClean="0">
                          <a:solidFill>
                            <a:srgbClr val="008000"/>
                          </a:solidFill>
                          <a:effectLst/>
                          <a:latin typeface="Times New Roman"/>
                          <a:ea typeface="+mn-ea"/>
                          <a:cs typeface="Times New Roman"/>
                        </a:rPr>
                        <a:t>Testin değerlendirilmesinde tartışma ve paydaşların katılımı gereklidir.</a:t>
                      </a:r>
                      <a:r>
                        <a:rPr lang="tr-TR" sz="1400" dirty="0" smtClean="0">
                          <a:solidFill>
                            <a:srgbClr val="008000"/>
                          </a:solidFill>
                          <a:effectLst/>
                          <a:latin typeface="Times New Roman"/>
                          <a:cs typeface="Times New Roman"/>
                        </a:rPr>
                        <a:t> </a:t>
                      </a:r>
                      <a:endParaRPr lang="tr-TR" sz="1400" dirty="0">
                        <a:solidFill>
                          <a:srgbClr val="008000"/>
                        </a:solidFill>
                        <a:effectLst/>
                        <a:latin typeface="Times New Roman"/>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81372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B 26</a:t>
            </a:r>
            <a:r>
              <a:rPr lang="en-US" sz="2800" i="1" dirty="0">
                <a:latin typeface="Times New Roman"/>
                <a:cs typeface="Times New Roman"/>
              </a:rPr>
              <a:t>] </a:t>
            </a:r>
            <a:r>
              <a:rPr lang="en-US" sz="2800" i="1" dirty="0" err="1">
                <a:latin typeface="Times New Roman"/>
                <a:cs typeface="Times New Roman"/>
              </a:rPr>
              <a:t>Tedavi</a:t>
            </a:r>
            <a:r>
              <a:rPr lang="en-US" sz="2800" i="1" dirty="0">
                <a:latin typeface="Times New Roman"/>
                <a:cs typeface="Times New Roman"/>
              </a:rPr>
              <a:t> </a:t>
            </a:r>
            <a:r>
              <a:rPr lang="en-US" sz="2800" i="1" dirty="0" err="1">
                <a:latin typeface="Times New Roman"/>
                <a:cs typeface="Times New Roman"/>
              </a:rPr>
              <a:t>cevabı</a:t>
            </a:r>
            <a:r>
              <a:rPr lang="en-US" sz="2800" i="1" dirty="0">
                <a:latin typeface="Times New Roman"/>
                <a:cs typeface="Times New Roman"/>
              </a:rPr>
              <a:t> </a:t>
            </a:r>
            <a:r>
              <a:rPr lang="en-US" sz="2800" i="1" dirty="0" err="1">
                <a:latin typeface="Times New Roman"/>
                <a:cs typeface="Times New Roman"/>
              </a:rPr>
              <a:t>ve</a:t>
            </a:r>
            <a:r>
              <a:rPr lang="en-US" sz="2800" i="1" dirty="0">
                <a:latin typeface="Times New Roman"/>
                <a:cs typeface="Times New Roman"/>
              </a:rPr>
              <a:t> </a:t>
            </a:r>
            <a:r>
              <a:rPr lang="en-US" sz="2800" i="1" dirty="0" err="1">
                <a:latin typeface="Times New Roman"/>
                <a:cs typeface="Times New Roman"/>
              </a:rPr>
              <a:t>klinik</a:t>
            </a:r>
            <a:r>
              <a:rPr lang="en-US" sz="2800" i="1" dirty="0">
                <a:latin typeface="Times New Roman"/>
                <a:cs typeface="Times New Roman"/>
              </a:rPr>
              <a:t> </a:t>
            </a:r>
            <a:r>
              <a:rPr lang="en-US" sz="2800" i="1" dirty="0" err="1">
                <a:latin typeface="Times New Roman"/>
                <a:cs typeface="Times New Roman"/>
              </a:rPr>
              <a:t>anlamını</a:t>
            </a:r>
            <a:r>
              <a:rPr lang="en-US" sz="2800" i="1" dirty="0">
                <a:latin typeface="Times New Roman"/>
                <a:cs typeface="Times New Roman"/>
              </a:rPr>
              <a:t> </a:t>
            </a:r>
            <a:r>
              <a:rPr lang="en-US" sz="2800" i="1" dirty="0" err="1">
                <a:latin typeface="Times New Roman"/>
                <a:cs typeface="Times New Roman"/>
              </a:rPr>
              <a:t>sınıflamada</a:t>
            </a:r>
            <a:r>
              <a:rPr lang="en-US" sz="2800" i="1" dirty="0">
                <a:latin typeface="Times New Roman"/>
                <a:cs typeface="Times New Roman"/>
              </a:rPr>
              <a:t> </a:t>
            </a:r>
            <a:r>
              <a:rPr lang="en-US" sz="2800" i="1" dirty="0" err="1">
                <a:latin typeface="Times New Roman"/>
                <a:cs typeface="Times New Roman"/>
              </a:rPr>
              <a:t>önerilen</a:t>
            </a:r>
            <a:r>
              <a:rPr lang="en-US" sz="2800" i="1" dirty="0">
                <a:latin typeface="Times New Roman"/>
                <a:cs typeface="Times New Roman"/>
              </a:rPr>
              <a:t> </a:t>
            </a:r>
            <a:r>
              <a:rPr lang="en-US" sz="2800" i="1" dirty="0" err="1">
                <a:latin typeface="Times New Roman"/>
                <a:cs typeface="Times New Roman"/>
              </a:rPr>
              <a:t>terminoloji</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3414814"/>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lvl="0"/>
            <a:r>
              <a:rPr lang="tr-TR" b="1" dirty="0">
                <a:latin typeface="Times New Roman"/>
                <a:cs typeface="Times New Roman"/>
              </a:rPr>
              <a:t>Mükemmel yanıt</a:t>
            </a:r>
            <a:r>
              <a:rPr lang="tr-TR" dirty="0">
                <a:latin typeface="Times New Roman"/>
                <a:cs typeface="Times New Roman"/>
              </a:rPr>
              <a:t>: Klinik, biyokimyasal ya da yapısal hastalık kanıtı mevcut değil</a:t>
            </a:r>
          </a:p>
          <a:p>
            <a:pPr lvl="0"/>
            <a:r>
              <a:rPr lang="tr-TR" b="1" dirty="0">
                <a:latin typeface="Times New Roman"/>
                <a:cs typeface="Times New Roman"/>
              </a:rPr>
              <a:t>Biyokimyasal tam olmayan yanıt: </a:t>
            </a:r>
            <a:r>
              <a:rPr lang="tr-TR" dirty="0">
                <a:latin typeface="Times New Roman"/>
                <a:cs typeface="Times New Roman"/>
              </a:rPr>
              <a:t>Lokalize edilebilir hastalık mevcut değilken anormal </a:t>
            </a:r>
            <a:r>
              <a:rPr lang="tr-TR" dirty="0" err="1">
                <a:latin typeface="Times New Roman"/>
                <a:cs typeface="Times New Roman"/>
              </a:rPr>
              <a:t>Tg</a:t>
            </a:r>
            <a:r>
              <a:rPr lang="tr-TR" dirty="0">
                <a:latin typeface="Times New Roman"/>
                <a:cs typeface="Times New Roman"/>
              </a:rPr>
              <a:t> ya da artan anti-</a:t>
            </a:r>
            <a:r>
              <a:rPr lang="tr-TR" dirty="0" err="1">
                <a:latin typeface="Times New Roman"/>
                <a:cs typeface="Times New Roman"/>
              </a:rPr>
              <a:t>Tg</a:t>
            </a:r>
            <a:r>
              <a:rPr lang="tr-TR" dirty="0">
                <a:latin typeface="Times New Roman"/>
                <a:cs typeface="Times New Roman"/>
              </a:rPr>
              <a:t> antikor düzeyleri</a:t>
            </a:r>
          </a:p>
          <a:p>
            <a:pPr lvl="0"/>
            <a:r>
              <a:rPr lang="tr-TR" b="1" dirty="0">
                <a:latin typeface="Times New Roman"/>
                <a:cs typeface="Times New Roman"/>
              </a:rPr>
              <a:t>Yapısal tam olmayan yanıt:</a:t>
            </a:r>
            <a:r>
              <a:rPr lang="tr-TR" dirty="0">
                <a:latin typeface="Times New Roman"/>
                <a:cs typeface="Times New Roman"/>
              </a:rPr>
              <a:t> </a:t>
            </a:r>
            <a:r>
              <a:rPr lang="tr-TR" dirty="0" err="1">
                <a:latin typeface="Times New Roman"/>
                <a:cs typeface="Times New Roman"/>
              </a:rPr>
              <a:t>Persistan</a:t>
            </a:r>
            <a:r>
              <a:rPr lang="tr-TR" dirty="0">
                <a:latin typeface="Times New Roman"/>
                <a:cs typeface="Times New Roman"/>
              </a:rPr>
              <a:t> ya da yeni tanımlanmış  bölgesel ya da uzak metastaz </a:t>
            </a:r>
          </a:p>
          <a:p>
            <a:pPr lvl="0"/>
            <a:r>
              <a:rPr lang="tr-TR" b="1" dirty="0">
                <a:latin typeface="Times New Roman"/>
                <a:cs typeface="Times New Roman"/>
              </a:rPr>
              <a:t>Belirsiz yanıt</a:t>
            </a:r>
            <a:r>
              <a:rPr lang="tr-TR" dirty="0">
                <a:latin typeface="Times New Roman"/>
                <a:cs typeface="Times New Roman"/>
              </a:rPr>
              <a:t>: </a:t>
            </a:r>
            <a:r>
              <a:rPr lang="tr-TR" dirty="0" err="1">
                <a:latin typeface="Times New Roman"/>
                <a:cs typeface="Times New Roman"/>
              </a:rPr>
              <a:t>Benign</a:t>
            </a:r>
            <a:r>
              <a:rPr lang="tr-TR" dirty="0">
                <a:latin typeface="Times New Roman"/>
                <a:cs typeface="Times New Roman"/>
              </a:rPr>
              <a:t> ya da </a:t>
            </a:r>
            <a:r>
              <a:rPr lang="tr-TR" dirty="0" err="1">
                <a:latin typeface="Times New Roman"/>
                <a:cs typeface="Times New Roman"/>
              </a:rPr>
              <a:t>malign</a:t>
            </a:r>
            <a:r>
              <a:rPr lang="tr-TR" dirty="0">
                <a:latin typeface="Times New Roman"/>
                <a:cs typeface="Times New Roman"/>
              </a:rPr>
              <a:t> olarak sınıflanamayan  özgün olmayan biyokimyasal ya da yapısal bulgular. Bu, kesin yapısal hastalık kanıtı olmayan stabil ya da azalan anti-</a:t>
            </a:r>
            <a:r>
              <a:rPr lang="tr-TR" dirty="0" err="1">
                <a:latin typeface="Times New Roman"/>
                <a:cs typeface="Times New Roman"/>
              </a:rPr>
              <a:t>Tg</a:t>
            </a:r>
            <a:r>
              <a:rPr lang="tr-TR" dirty="0">
                <a:latin typeface="Times New Roman"/>
                <a:cs typeface="Times New Roman"/>
              </a:rPr>
              <a:t> antikor düzeylerine sahip hastaları da kapsamaktadır. </a:t>
            </a:r>
          </a:p>
          <a:p>
            <a:endParaRPr lang="en-US" dirty="0">
              <a:latin typeface="Times New Roman"/>
              <a:cs typeface="Times New Roman"/>
            </a:endParaRPr>
          </a:p>
        </p:txBody>
      </p:sp>
      <p:sp>
        <p:nvSpPr>
          <p:cNvPr id="4" name="TextBox 3"/>
          <p:cNvSpPr txBox="1"/>
          <p:nvPr/>
        </p:nvSpPr>
        <p:spPr>
          <a:xfrm>
            <a:off x="109056" y="5598023"/>
            <a:ext cx="4224233" cy="707886"/>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sz="2000" dirty="0" err="1">
                <a:latin typeface="Times New Roman"/>
                <a:cs typeface="Times New Roman"/>
              </a:rPr>
              <a:t>Tuttle</a:t>
            </a:r>
            <a:r>
              <a:rPr lang="tr-TR" sz="2000" dirty="0">
                <a:latin typeface="Times New Roman"/>
                <a:cs typeface="Times New Roman"/>
              </a:rPr>
              <a:t> ve ark</a:t>
            </a:r>
            <a:r>
              <a:rPr lang="tr-TR" sz="2000" dirty="0" smtClean="0">
                <a:latin typeface="Times New Roman"/>
                <a:cs typeface="Times New Roman"/>
              </a:rPr>
              <a:t>. </a:t>
            </a:r>
            <a:r>
              <a:rPr lang="tr-TR" sz="2000" dirty="0">
                <a:latin typeface="Times New Roman"/>
                <a:cs typeface="Times New Roman"/>
              </a:rPr>
              <a:t>t</a:t>
            </a:r>
            <a:r>
              <a:rPr lang="tr-TR" sz="2000" dirty="0" smtClean="0">
                <a:latin typeface="Times New Roman"/>
                <a:cs typeface="Times New Roman"/>
              </a:rPr>
              <a:t>arafından yapılmış,</a:t>
            </a:r>
          </a:p>
          <a:p>
            <a:r>
              <a:rPr lang="tr-TR" sz="2000" dirty="0" err="1">
                <a:latin typeface="Times New Roman"/>
                <a:cs typeface="Times New Roman"/>
              </a:rPr>
              <a:t>Vaisman</a:t>
            </a:r>
            <a:r>
              <a:rPr lang="tr-TR" sz="2000" dirty="0">
                <a:latin typeface="Times New Roman"/>
                <a:cs typeface="Times New Roman"/>
              </a:rPr>
              <a:t> tarafından </a:t>
            </a:r>
            <a:r>
              <a:rPr lang="tr-TR" sz="2000" dirty="0" err="1" smtClean="0">
                <a:latin typeface="Times New Roman"/>
                <a:cs typeface="Times New Roman"/>
              </a:rPr>
              <a:t>modifiye</a:t>
            </a:r>
            <a:r>
              <a:rPr lang="tr-TR" sz="2000" dirty="0" smtClean="0">
                <a:latin typeface="Times New Roman"/>
                <a:cs typeface="Times New Roman"/>
              </a:rPr>
              <a:t> edilmiştir  </a:t>
            </a:r>
            <a:endParaRPr lang="en-US" sz="2000" dirty="0">
              <a:latin typeface="Times New Roman"/>
              <a:cs typeface="Times New Roman"/>
            </a:endParaRPr>
          </a:p>
        </p:txBody>
      </p:sp>
      <p:sp>
        <p:nvSpPr>
          <p:cNvPr id="6" name="Rectangle 5"/>
          <p:cNvSpPr/>
          <p:nvPr/>
        </p:nvSpPr>
        <p:spPr>
          <a:xfrm>
            <a:off x="4442346" y="5270263"/>
            <a:ext cx="4572000"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tr-TR" sz="2000" dirty="0">
                <a:latin typeface="Times New Roman"/>
                <a:cs typeface="Times New Roman"/>
              </a:rPr>
              <a:t>Önceleri, en iyi klinik karşılığın ilk 2 yıllık takip döneminde olduğu düşünülse de, günümüzde takibin herhangi bir döneminde kullanılmaktadır.</a:t>
            </a:r>
            <a:endParaRPr lang="tr-TR" sz="2000" dirty="0">
              <a:effectLst/>
              <a:latin typeface="Times New Roman"/>
              <a:cs typeface="Times New Roman"/>
            </a:endParaRPr>
          </a:p>
        </p:txBody>
      </p:sp>
    </p:spTree>
    <p:extLst>
      <p:ext uri="{BB962C8B-B14F-4D97-AF65-F5344CB8AC3E}">
        <p14:creationId xmlns:p14="http://schemas.microsoft.com/office/powerpoint/2010/main" val="4011034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dirty="0">
                <a:latin typeface="Times New Roman"/>
                <a:cs typeface="Times New Roman"/>
              </a:rPr>
              <a:t>Total </a:t>
            </a:r>
            <a:r>
              <a:rPr lang="tr-TR" sz="2800" dirty="0" err="1">
                <a:latin typeface="Times New Roman"/>
                <a:cs typeface="Times New Roman"/>
              </a:rPr>
              <a:t>Tiroidektomi</a:t>
            </a:r>
            <a:r>
              <a:rPr lang="tr-TR" sz="2800" dirty="0">
                <a:latin typeface="Times New Roman"/>
                <a:cs typeface="Times New Roman"/>
              </a:rPr>
              <a:t> ve RAI </a:t>
            </a:r>
            <a:r>
              <a:rPr lang="tr-TR" sz="2800" dirty="0" err="1">
                <a:latin typeface="Times New Roman"/>
                <a:cs typeface="Times New Roman"/>
              </a:rPr>
              <a:t>Ablasyon</a:t>
            </a:r>
            <a:r>
              <a:rPr lang="tr-TR" sz="2800" dirty="0">
                <a:latin typeface="Times New Roman"/>
                <a:cs typeface="Times New Roman"/>
              </a:rPr>
              <a:t> Tedavisi Almış DTK Hastalarında Yeniden Değerlendirme ve Klinik Yaklaşıma Etkileri </a:t>
            </a:r>
            <a:r>
              <a:rPr lang="tr-TR" sz="2800" dirty="0" smtClean="0">
                <a:latin typeface="Times New Roman"/>
                <a:cs typeface="Times New Roman"/>
              </a:rPr>
              <a:t>- I</a:t>
            </a:r>
            <a:endParaRPr lang="en-US" sz="2800" dirty="0">
              <a:latin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617417875"/>
              </p:ext>
            </p:extLst>
          </p:nvPr>
        </p:nvGraphicFramePr>
        <p:xfrm>
          <a:off x="117444" y="2068856"/>
          <a:ext cx="8925888" cy="2922594"/>
        </p:xfrm>
        <a:graphic>
          <a:graphicData uri="http://schemas.openxmlformats.org/drawingml/2006/table">
            <a:tbl>
              <a:tblPr firstRow="1" bandRow="1">
                <a:tableStyleId>{616DA210-FB5B-4158-B5E0-FEB733F419BA}</a:tableStyleId>
              </a:tblPr>
              <a:tblGrid>
                <a:gridCol w="2231472">
                  <a:extLst>
                    <a:ext uri="{9D8B030D-6E8A-4147-A177-3AD203B41FA5}">
                      <a16:colId xmlns:a16="http://schemas.microsoft.com/office/drawing/2014/main" val="20000"/>
                    </a:ext>
                  </a:extLst>
                </a:gridCol>
                <a:gridCol w="2231472">
                  <a:extLst>
                    <a:ext uri="{9D8B030D-6E8A-4147-A177-3AD203B41FA5}">
                      <a16:colId xmlns:a16="http://schemas.microsoft.com/office/drawing/2014/main" val="20001"/>
                    </a:ext>
                  </a:extLst>
                </a:gridCol>
                <a:gridCol w="2231472">
                  <a:extLst>
                    <a:ext uri="{9D8B030D-6E8A-4147-A177-3AD203B41FA5}">
                      <a16:colId xmlns:a16="http://schemas.microsoft.com/office/drawing/2014/main" val="20002"/>
                    </a:ext>
                  </a:extLst>
                </a:gridCol>
                <a:gridCol w="2231472">
                  <a:extLst>
                    <a:ext uri="{9D8B030D-6E8A-4147-A177-3AD203B41FA5}">
                      <a16:colId xmlns:a16="http://schemas.microsoft.com/office/drawing/2014/main" val="20003"/>
                    </a:ext>
                  </a:extLst>
                </a:gridCol>
              </a:tblGrid>
              <a:tr h="786305">
                <a:tc>
                  <a:txBody>
                    <a:bodyPr/>
                    <a:lstStyle/>
                    <a:p>
                      <a:pPr algn="ctr">
                        <a:spcAft>
                          <a:spcPts val="0"/>
                        </a:spcAft>
                        <a:tabLst>
                          <a:tab pos="457200" algn="l"/>
                        </a:tabLst>
                      </a:pPr>
                      <a:r>
                        <a:rPr lang="tr-TR" sz="1400" dirty="0">
                          <a:effectLst/>
                          <a:latin typeface="Times New Roman"/>
                          <a:cs typeface="Times New Roman"/>
                        </a:rPr>
                        <a:t>Kategori</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cs typeface="Times New Roman"/>
                        </a:rPr>
                        <a:t>Tanım</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cs typeface="Times New Roman"/>
                        </a:rPr>
                        <a:t>Klinik Seyir</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a:effectLst/>
                          <a:latin typeface="Times New Roman"/>
                          <a:cs typeface="Times New Roman"/>
                        </a:rPr>
                        <a:t>Yaklaşıma Etkileri</a:t>
                      </a:r>
                      <a:endParaRPr lang="tr-TR" sz="1400">
                        <a:effectLst/>
                        <a:latin typeface="Times New Roman"/>
                        <a:ea typeface="ＭＳ 明朝"/>
                        <a:cs typeface="Times New Roman"/>
                      </a:endParaRPr>
                    </a:p>
                  </a:txBody>
                  <a:tcPr marL="68580" marR="68580" marT="0" marB="0"/>
                </a:tc>
                <a:extLst>
                  <a:ext uri="{0D108BD9-81ED-4DB2-BD59-A6C34878D82A}">
                    <a16:rowId xmlns:a16="http://schemas.microsoft.com/office/drawing/2014/main" val="10000"/>
                  </a:ext>
                </a:extLst>
              </a:tr>
              <a:tr h="2136289">
                <a:tc>
                  <a:txBody>
                    <a:bodyPr/>
                    <a:lstStyle/>
                    <a:p>
                      <a:pPr algn="ctr">
                        <a:spcAft>
                          <a:spcPts val="0"/>
                        </a:spcAft>
                      </a:pPr>
                      <a:r>
                        <a:rPr lang="tr-TR" sz="1400" b="1" dirty="0" smtClean="0">
                          <a:effectLst/>
                          <a:latin typeface="Times New Roman"/>
                          <a:cs typeface="Times New Roman"/>
                        </a:rPr>
                        <a:t>    Mükemmel </a:t>
                      </a:r>
                      <a:r>
                        <a:rPr lang="tr-TR" sz="1400" b="1" dirty="0">
                          <a:effectLst/>
                          <a:latin typeface="Times New Roman"/>
                          <a:cs typeface="Times New Roman"/>
                        </a:rPr>
                        <a:t>yanıt</a:t>
                      </a:r>
                    </a:p>
                    <a:p>
                      <a:pPr marL="2971800" lvl="6" indent="-228600" algn="ctr">
                        <a:buFont typeface="Courier New"/>
                        <a:buChar char="o"/>
                        <a:tabLst>
                          <a:tab pos="2637155" algn="ctr"/>
                          <a:tab pos="2743200" algn="l"/>
                          <a:tab pos="5274310" algn="r"/>
                        </a:tabLst>
                      </a:pPr>
                      <a:r>
                        <a:rPr lang="tr-TR" sz="1400" dirty="0">
                          <a:effectLst/>
                          <a:latin typeface="Times New Roman"/>
                          <a:cs typeface="Times New Roman"/>
                        </a:rPr>
                        <a:t> </a:t>
                      </a:r>
                    </a:p>
                  </a:txBody>
                  <a:tcPr marL="68580" marR="68580" marT="0" marB="0"/>
                </a:tc>
                <a:tc>
                  <a:txBody>
                    <a:bodyPr/>
                    <a:lstStyle/>
                    <a:p>
                      <a:pPr algn="ctr">
                        <a:tabLst>
                          <a:tab pos="457200" algn="l"/>
                        </a:tabLst>
                      </a:pPr>
                      <a:r>
                        <a:rPr lang="tr-TR" sz="1400" dirty="0">
                          <a:effectLst/>
                          <a:latin typeface="Times New Roman"/>
                          <a:cs typeface="Times New Roman"/>
                        </a:rPr>
                        <a:t>Negatif görüntüleme</a:t>
                      </a:r>
                    </a:p>
                    <a:p>
                      <a:pPr algn="ctr">
                        <a:tabLst>
                          <a:tab pos="457200" algn="l"/>
                        </a:tabLst>
                      </a:pPr>
                      <a:r>
                        <a:rPr lang="tr-TR" sz="1400" dirty="0">
                          <a:effectLst/>
                          <a:latin typeface="Times New Roman"/>
                          <a:cs typeface="Times New Roman"/>
                        </a:rPr>
                        <a:t>ve</a:t>
                      </a:r>
                    </a:p>
                    <a:p>
                      <a:pPr algn="ctr">
                        <a:tabLst>
                          <a:tab pos="457200" algn="l"/>
                        </a:tabLst>
                      </a:pPr>
                      <a:r>
                        <a:rPr lang="tr-TR" sz="1400" dirty="0" err="1">
                          <a:effectLst/>
                          <a:latin typeface="Times New Roman"/>
                          <a:cs typeface="Times New Roman"/>
                        </a:rPr>
                        <a:t>Suprese</a:t>
                      </a:r>
                      <a:r>
                        <a:rPr lang="tr-TR" sz="1400" dirty="0">
                          <a:effectLst/>
                          <a:latin typeface="Times New Roman"/>
                          <a:cs typeface="Times New Roman"/>
                        </a:rPr>
                        <a:t> </a:t>
                      </a:r>
                      <a:r>
                        <a:rPr lang="tr-TR" sz="1400" dirty="0" err="1">
                          <a:effectLst/>
                          <a:latin typeface="Times New Roman"/>
                          <a:cs typeface="Times New Roman"/>
                        </a:rPr>
                        <a:t>Tg</a:t>
                      </a:r>
                      <a:r>
                        <a:rPr lang="tr-TR" sz="1400" dirty="0">
                          <a:effectLst/>
                          <a:latin typeface="Times New Roman"/>
                          <a:cs typeface="Times New Roman"/>
                        </a:rPr>
                        <a:t>&lt;0.2ng/</a:t>
                      </a:r>
                      <a:r>
                        <a:rPr lang="tr-TR" sz="1400" dirty="0" err="1">
                          <a:effectLst/>
                          <a:latin typeface="Times New Roman"/>
                          <a:cs typeface="Times New Roman"/>
                        </a:rPr>
                        <a:t>mL</a:t>
                      </a:r>
                      <a:endParaRPr lang="tr-TR" sz="1400" dirty="0">
                        <a:effectLst/>
                        <a:latin typeface="Times New Roman"/>
                        <a:cs typeface="Times New Roman"/>
                      </a:endParaRPr>
                    </a:p>
                    <a:p>
                      <a:pPr algn="ctr">
                        <a:tabLst>
                          <a:tab pos="457200" algn="l"/>
                        </a:tabLst>
                      </a:pPr>
                      <a:r>
                        <a:rPr lang="tr-TR" sz="1400" dirty="0">
                          <a:effectLst/>
                          <a:latin typeface="Times New Roman"/>
                          <a:cs typeface="Times New Roman"/>
                        </a:rPr>
                        <a:t>veya</a:t>
                      </a:r>
                    </a:p>
                    <a:p>
                      <a:pPr algn="ctr">
                        <a:tabLst>
                          <a:tab pos="457200" algn="l"/>
                        </a:tabLst>
                      </a:pPr>
                      <a:r>
                        <a:rPr lang="tr-TR" sz="1400" dirty="0">
                          <a:effectLst/>
                          <a:latin typeface="Times New Roman"/>
                          <a:cs typeface="Times New Roman"/>
                        </a:rPr>
                        <a:t>TSH </a:t>
                      </a:r>
                      <a:r>
                        <a:rPr lang="tr-TR" sz="1400" dirty="0" err="1">
                          <a:effectLst/>
                          <a:latin typeface="Times New Roman"/>
                          <a:cs typeface="Times New Roman"/>
                        </a:rPr>
                        <a:t>stimüle</a:t>
                      </a:r>
                      <a:r>
                        <a:rPr lang="tr-TR" sz="1400" dirty="0">
                          <a:effectLst/>
                          <a:latin typeface="Times New Roman"/>
                          <a:cs typeface="Times New Roman"/>
                        </a:rPr>
                        <a:t> </a:t>
                      </a:r>
                      <a:r>
                        <a:rPr lang="tr-TR" sz="1400" dirty="0" err="1" smtClean="0">
                          <a:effectLst/>
                          <a:latin typeface="Times New Roman"/>
                          <a:cs typeface="Times New Roman"/>
                        </a:rPr>
                        <a:t>Tg</a:t>
                      </a:r>
                      <a:r>
                        <a:rPr lang="tr-TR" sz="1400" dirty="0" smtClean="0">
                          <a:effectLst/>
                          <a:latin typeface="Times New Roman"/>
                          <a:cs typeface="Times New Roman"/>
                        </a:rPr>
                        <a:t>&lt;1ng/</a:t>
                      </a:r>
                      <a:r>
                        <a:rPr lang="tr-TR" sz="1400" dirty="0" err="1" smtClean="0">
                          <a:effectLst/>
                          <a:latin typeface="Times New Roman"/>
                          <a:cs typeface="Times New Roman"/>
                        </a:rPr>
                        <a:t>mL</a:t>
                      </a:r>
                      <a:endParaRPr lang="tr-TR" sz="1400" dirty="0">
                        <a:effectLst/>
                        <a:latin typeface="Times New Roman"/>
                        <a:cs typeface="Times New Roman"/>
                      </a:endParaRPr>
                    </a:p>
                  </a:txBody>
                  <a:tcPr marL="68580" marR="68580" marT="0" marB="0"/>
                </a:tc>
                <a:tc>
                  <a:txBody>
                    <a:bodyPr/>
                    <a:lstStyle/>
                    <a:p>
                      <a:pPr algn="ctr">
                        <a:tabLst>
                          <a:tab pos="457200" algn="l"/>
                        </a:tabLst>
                      </a:pPr>
                      <a:r>
                        <a:rPr lang="tr-TR" sz="1400" dirty="0">
                          <a:effectLst/>
                          <a:latin typeface="Times New Roman"/>
                          <a:cs typeface="Times New Roman"/>
                        </a:rPr>
                        <a:t>%1-4 </a:t>
                      </a:r>
                      <a:r>
                        <a:rPr lang="tr-TR" sz="1400" dirty="0" err="1">
                          <a:effectLst/>
                          <a:latin typeface="Times New Roman"/>
                          <a:cs typeface="Times New Roman"/>
                        </a:rPr>
                        <a:t>nüks</a:t>
                      </a:r>
                      <a:endParaRPr lang="tr-TR" sz="1400" dirty="0">
                        <a:effectLst/>
                        <a:latin typeface="Times New Roman"/>
                        <a:cs typeface="Times New Roman"/>
                      </a:endParaRPr>
                    </a:p>
                    <a:p>
                      <a:pPr algn="ctr">
                        <a:tabLst>
                          <a:tab pos="2637155" algn="ctr"/>
                          <a:tab pos="5274310" algn="r"/>
                        </a:tabLst>
                      </a:pPr>
                      <a:r>
                        <a:rPr lang="tr-TR" sz="1400" dirty="0">
                          <a:effectLst/>
                          <a:latin typeface="Times New Roman"/>
                          <a:cs typeface="Times New Roman"/>
                        </a:rPr>
                        <a:t> </a:t>
                      </a:r>
                    </a:p>
                    <a:p>
                      <a:pPr algn="ctr">
                        <a:tabLst>
                          <a:tab pos="457200" algn="l"/>
                        </a:tabLst>
                      </a:pPr>
                      <a:r>
                        <a:rPr lang="tr-TR" sz="1400" dirty="0">
                          <a:effectLst/>
                          <a:latin typeface="Times New Roman"/>
                          <a:cs typeface="Times New Roman"/>
                        </a:rPr>
                        <a:t>&lt;%1   hastalığa özgün  </a:t>
                      </a:r>
                      <a:r>
                        <a:rPr lang="tr-TR" sz="1400" dirty="0" err="1">
                          <a:effectLst/>
                          <a:latin typeface="Times New Roman"/>
                          <a:cs typeface="Times New Roman"/>
                        </a:rPr>
                        <a:t>mortalite</a:t>
                      </a:r>
                      <a:endParaRPr lang="tr-TR" sz="1400" dirty="0">
                        <a:effectLst/>
                        <a:latin typeface="Times New Roman"/>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cs typeface="Times New Roman"/>
                        </a:rPr>
                        <a:t>Takip yoğunluğu/sıklığı ve TSH </a:t>
                      </a:r>
                      <a:r>
                        <a:rPr lang="tr-TR" sz="1400" dirty="0" err="1">
                          <a:effectLst/>
                          <a:latin typeface="Times New Roman"/>
                          <a:cs typeface="Times New Roman"/>
                        </a:rPr>
                        <a:t>supresyonu</a:t>
                      </a:r>
                      <a:r>
                        <a:rPr lang="tr-TR" sz="1400" dirty="0">
                          <a:effectLst/>
                          <a:latin typeface="Times New Roman"/>
                          <a:cs typeface="Times New Roman"/>
                        </a:rPr>
                        <a:t> süresi kısa zamanda azalacaktır.</a:t>
                      </a:r>
                      <a:endParaRPr lang="tr-TR" sz="1400" dirty="0">
                        <a:effectLst/>
                        <a:latin typeface="Times New Roman"/>
                        <a:ea typeface="ＭＳ 明朝"/>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15832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dirty="0">
                <a:latin typeface="Times New Roman"/>
                <a:cs typeface="Times New Roman"/>
              </a:rPr>
              <a:t>Total </a:t>
            </a:r>
            <a:r>
              <a:rPr lang="tr-TR" sz="2800" dirty="0" err="1">
                <a:latin typeface="Times New Roman"/>
                <a:cs typeface="Times New Roman"/>
              </a:rPr>
              <a:t>Tiroidektomi</a:t>
            </a:r>
            <a:r>
              <a:rPr lang="tr-TR" sz="2800" dirty="0">
                <a:latin typeface="Times New Roman"/>
                <a:cs typeface="Times New Roman"/>
              </a:rPr>
              <a:t> ve RAI </a:t>
            </a:r>
            <a:r>
              <a:rPr lang="tr-TR" sz="2800" dirty="0" err="1">
                <a:latin typeface="Times New Roman"/>
                <a:cs typeface="Times New Roman"/>
              </a:rPr>
              <a:t>Ablasyon</a:t>
            </a:r>
            <a:r>
              <a:rPr lang="tr-TR" sz="2800" dirty="0">
                <a:latin typeface="Times New Roman"/>
                <a:cs typeface="Times New Roman"/>
              </a:rPr>
              <a:t> Tedavisi Almış DTK Hastalarında Yeniden Değerlendirme ve Klinik Yaklaşıma Etkileri </a:t>
            </a:r>
            <a:r>
              <a:rPr lang="tr-TR" sz="2800" dirty="0" smtClean="0">
                <a:latin typeface="Times New Roman"/>
                <a:cs typeface="Times New Roman"/>
              </a:rPr>
              <a:t>- II</a:t>
            </a:r>
            <a:endParaRPr lang="en-US" sz="2800" dirty="0">
              <a:latin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256151616"/>
              </p:ext>
            </p:extLst>
          </p:nvPr>
        </p:nvGraphicFramePr>
        <p:xfrm>
          <a:off x="141518" y="2115881"/>
          <a:ext cx="8828312" cy="2888123"/>
        </p:xfrm>
        <a:graphic>
          <a:graphicData uri="http://schemas.openxmlformats.org/drawingml/2006/table">
            <a:tbl>
              <a:tblPr firstRow="1" bandRow="1">
                <a:tableStyleId>{616DA210-FB5B-4158-B5E0-FEB733F419BA}</a:tableStyleId>
              </a:tblPr>
              <a:tblGrid>
                <a:gridCol w="2207078">
                  <a:extLst>
                    <a:ext uri="{9D8B030D-6E8A-4147-A177-3AD203B41FA5}">
                      <a16:colId xmlns:a16="http://schemas.microsoft.com/office/drawing/2014/main" val="20000"/>
                    </a:ext>
                  </a:extLst>
                </a:gridCol>
                <a:gridCol w="2207078">
                  <a:extLst>
                    <a:ext uri="{9D8B030D-6E8A-4147-A177-3AD203B41FA5}">
                      <a16:colId xmlns:a16="http://schemas.microsoft.com/office/drawing/2014/main" val="20001"/>
                    </a:ext>
                  </a:extLst>
                </a:gridCol>
                <a:gridCol w="2207078">
                  <a:extLst>
                    <a:ext uri="{9D8B030D-6E8A-4147-A177-3AD203B41FA5}">
                      <a16:colId xmlns:a16="http://schemas.microsoft.com/office/drawing/2014/main" val="20002"/>
                    </a:ext>
                  </a:extLst>
                </a:gridCol>
                <a:gridCol w="2207078">
                  <a:extLst>
                    <a:ext uri="{9D8B030D-6E8A-4147-A177-3AD203B41FA5}">
                      <a16:colId xmlns:a16="http://schemas.microsoft.com/office/drawing/2014/main" val="20003"/>
                    </a:ext>
                  </a:extLst>
                </a:gridCol>
              </a:tblGrid>
              <a:tr h="754523">
                <a:tc>
                  <a:txBody>
                    <a:bodyPr/>
                    <a:lstStyle/>
                    <a:p>
                      <a:pPr algn="ctr">
                        <a:spcAft>
                          <a:spcPts val="0"/>
                        </a:spcAft>
                        <a:tabLst>
                          <a:tab pos="457200" algn="l"/>
                        </a:tabLst>
                      </a:pPr>
                      <a:r>
                        <a:rPr lang="tr-TR" sz="1400" dirty="0">
                          <a:effectLst/>
                          <a:latin typeface="Times New Roman"/>
                          <a:cs typeface="Times New Roman"/>
                        </a:rPr>
                        <a:t>Kategori</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a:effectLst/>
                          <a:latin typeface="Times New Roman"/>
                          <a:cs typeface="Times New Roman"/>
                        </a:rPr>
                        <a:t>Tanım</a:t>
                      </a:r>
                      <a:endParaRPr lang="tr-TR" sz="140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cs typeface="Times New Roman"/>
                        </a:rPr>
                        <a:t>Klinik Seyir</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cs typeface="Times New Roman"/>
                        </a:rPr>
                        <a:t>Yaklaşıma Etkileri</a:t>
                      </a:r>
                      <a:endParaRPr lang="tr-TR" sz="1400" dirty="0">
                        <a:effectLst/>
                        <a:latin typeface="Times New Roman"/>
                        <a:ea typeface="ＭＳ 明朝"/>
                        <a:cs typeface="Times New Roman"/>
                      </a:endParaRPr>
                    </a:p>
                  </a:txBody>
                  <a:tcPr marL="68580" marR="68580" marT="0" marB="0"/>
                </a:tc>
                <a:extLst>
                  <a:ext uri="{0D108BD9-81ED-4DB2-BD59-A6C34878D82A}">
                    <a16:rowId xmlns:a16="http://schemas.microsoft.com/office/drawing/2014/main" val="10000"/>
                  </a:ext>
                </a:extLst>
              </a:tr>
              <a:tr h="2049939">
                <a:tc>
                  <a:txBody>
                    <a:bodyPr/>
                    <a:lstStyle/>
                    <a:p>
                      <a:pPr algn="ctr">
                        <a:spcAft>
                          <a:spcPts val="0"/>
                        </a:spcAft>
                      </a:pPr>
                      <a:r>
                        <a:rPr lang="tr-TR" sz="1400" b="1" dirty="0">
                          <a:effectLst/>
                          <a:latin typeface="Times New Roman"/>
                          <a:ea typeface="ＭＳ 明朝"/>
                          <a:cs typeface="Times New Roman"/>
                        </a:rPr>
                        <a:t>Biyokimyasal tam olmayan yanıt</a:t>
                      </a:r>
                      <a:endParaRPr lang="tr-TR" sz="1400" dirty="0">
                        <a:effectLst/>
                        <a:latin typeface="Times New Roman"/>
                        <a:ea typeface="ＭＳ 明朝"/>
                        <a:cs typeface="Times New Roman"/>
                      </a:endParaRPr>
                    </a:p>
                    <a:p>
                      <a:pPr algn="ctr">
                        <a:spcAft>
                          <a:spcPts val="0"/>
                        </a:spcAft>
                        <a:tabLst>
                          <a:tab pos="2637155" algn="ctr"/>
                          <a:tab pos="5274310" algn="r"/>
                        </a:tabLst>
                      </a:pPr>
                      <a:r>
                        <a:rPr lang="tr-TR" sz="1400" b="1" dirty="0">
                          <a:effectLst/>
                          <a:latin typeface="Times New Roman"/>
                          <a:ea typeface="ＭＳ 明朝"/>
                          <a:cs typeface="Times New Roman"/>
                        </a:rPr>
                        <a:t> </a:t>
                      </a:r>
                      <a:endParaRPr lang="tr-TR" sz="1400" dirty="0">
                        <a:effectLst/>
                        <a:latin typeface="Times New Roman"/>
                        <a:ea typeface="ＭＳ 明朝"/>
                        <a:cs typeface="Times New Roman"/>
                      </a:endParaRPr>
                    </a:p>
                  </a:txBody>
                  <a:tcPr marL="68580" marR="68580" marT="0" marB="0"/>
                </a:tc>
                <a:tc>
                  <a:txBody>
                    <a:bodyPr/>
                    <a:lstStyle/>
                    <a:p>
                      <a:pPr algn="ctr"/>
                      <a:r>
                        <a:rPr lang="tr-TR" sz="1400" dirty="0">
                          <a:effectLst/>
                          <a:latin typeface="Times New Roman"/>
                          <a:cs typeface="Times New Roman"/>
                        </a:rPr>
                        <a:t>Negatif </a:t>
                      </a:r>
                      <a:r>
                        <a:rPr lang="tr-TR" sz="1400" dirty="0" smtClean="0">
                          <a:effectLst/>
                          <a:latin typeface="Times New Roman"/>
                          <a:cs typeface="Times New Roman"/>
                        </a:rPr>
                        <a:t>görüntüleme</a:t>
                      </a:r>
                    </a:p>
                    <a:p>
                      <a:pPr algn="ctr"/>
                      <a:r>
                        <a:rPr lang="tr-TR" sz="1400" i="1" dirty="0" smtClean="0">
                          <a:effectLst/>
                          <a:latin typeface="Times New Roman"/>
                          <a:cs typeface="Times New Roman"/>
                        </a:rPr>
                        <a:t>ve</a:t>
                      </a:r>
                      <a:endParaRPr lang="tr-TR" sz="1400" dirty="0">
                        <a:effectLst/>
                        <a:latin typeface="Times New Roman"/>
                        <a:cs typeface="Times New Roman"/>
                      </a:endParaRPr>
                    </a:p>
                    <a:p>
                      <a:pPr algn="ctr"/>
                      <a:r>
                        <a:rPr lang="tr-TR" sz="1400" dirty="0" err="1">
                          <a:effectLst/>
                          <a:latin typeface="Times New Roman"/>
                          <a:cs typeface="Times New Roman"/>
                        </a:rPr>
                        <a:t>Suprese</a:t>
                      </a:r>
                      <a:r>
                        <a:rPr lang="tr-TR" sz="1400" dirty="0">
                          <a:effectLst/>
                          <a:latin typeface="Times New Roman"/>
                          <a:cs typeface="Times New Roman"/>
                        </a:rPr>
                        <a:t> </a:t>
                      </a:r>
                      <a:r>
                        <a:rPr lang="tr-TR" sz="1400" dirty="0" err="1">
                          <a:effectLst/>
                          <a:latin typeface="Times New Roman"/>
                          <a:cs typeface="Times New Roman"/>
                        </a:rPr>
                        <a:t>Tg</a:t>
                      </a:r>
                      <a:r>
                        <a:rPr lang="tr-TR" sz="1400" dirty="0">
                          <a:effectLst/>
                          <a:latin typeface="Times New Roman"/>
                          <a:cs typeface="Times New Roman"/>
                        </a:rPr>
                        <a:t> &gt; 1</a:t>
                      </a:r>
                    </a:p>
                    <a:p>
                      <a:pPr algn="ctr"/>
                      <a:r>
                        <a:rPr lang="tr-TR" sz="1400" dirty="0" err="1">
                          <a:effectLst/>
                          <a:latin typeface="Times New Roman"/>
                          <a:cs typeface="Times New Roman"/>
                        </a:rPr>
                        <a:t>ng</a:t>
                      </a:r>
                      <a:r>
                        <a:rPr lang="tr-TR" sz="1400" dirty="0">
                          <a:effectLst/>
                          <a:latin typeface="Times New Roman"/>
                          <a:cs typeface="Times New Roman"/>
                        </a:rPr>
                        <a:t>/</a:t>
                      </a:r>
                      <a:r>
                        <a:rPr lang="tr-TR" sz="1400" dirty="0" err="1">
                          <a:effectLst/>
                          <a:latin typeface="Times New Roman"/>
                          <a:cs typeface="Times New Roman"/>
                        </a:rPr>
                        <a:t>mL</a:t>
                      </a:r>
                      <a:r>
                        <a:rPr lang="tr-TR" sz="1400" dirty="0" smtClean="0">
                          <a:effectLst/>
                          <a:latin typeface="Times New Roman"/>
                          <a:cs typeface="Times New Roman"/>
                        </a:rPr>
                        <a:t>*</a:t>
                      </a:r>
                      <a:endParaRPr lang="tr-TR" sz="1400" dirty="0">
                        <a:effectLst/>
                        <a:latin typeface="Times New Roman"/>
                        <a:cs typeface="Times New Roman"/>
                      </a:endParaRPr>
                    </a:p>
                    <a:p>
                      <a:pPr algn="ctr"/>
                      <a:r>
                        <a:rPr lang="tr-TR" sz="1400" i="1" dirty="0" smtClean="0">
                          <a:effectLst/>
                          <a:latin typeface="Times New Roman"/>
                          <a:cs typeface="Times New Roman"/>
                        </a:rPr>
                        <a:t>veya</a:t>
                      </a:r>
                      <a:r>
                        <a:rPr lang="tr-TR" sz="1400" i="1" dirty="0">
                          <a:effectLst/>
                          <a:latin typeface="Times New Roman"/>
                          <a:cs typeface="Times New Roman"/>
                        </a:rPr>
                        <a:t> </a:t>
                      </a:r>
                      <a:endParaRPr lang="tr-TR" sz="1400" dirty="0">
                        <a:effectLst/>
                        <a:latin typeface="Times New Roman"/>
                        <a:cs typeface="Times New Roman"/>
                      </a:endParaRPr>
                    </a:p>
                    <a:p>
                      <a:pPr algn="ctr"/>
                      <a:r>
                        <a:rPr lang="tr-TR" sz="1400" dirty="0" err="1">
                          <a:effectLst/>
                          <a:latin typeface="Times New Roman"/>
                          <a:cs typeface="Times New Roman"/>
                        </a:rPr>
                        <a:t>Stimüle</a:t>
                      </a:r>
                      <a:r>
                        <a:rPr lang="tr-TR" sz="1400" dirty="0">
                          <a:effectLst/>
                          <a:latin typeface="Times New Roman"/>
                          <a:cs typeface="Times New Roman"/>
                        </a:rPr>
                        <a:t> </a:t>
                      </a:r>
                      <a:r>
                        <a:rPr lang="tr-TR" sz="1400" dirty="0" err="1">
                          <a:effectLst/>
                          <a:latin typeface="Times New Roman"/>
                          <a:cs typeface="Times New Roman"/>
                        </a:rPr>
                        <a:t>Tg</a:t>
                      </a:r>
                      <a:r>
                        <a:rPr lang="tr-TR" sz="1400" dirty="0">
                          <a:effectLst/>
                          <a:latin typeface="Times New Roman"/>
                          <a:cs typeface="Times New Roman"/>
                        </a:rPr>
                        <a:t> &gt; 10</a:t>
                      </a:r>
                    </a:p>
                    <a:p>
                      <a:pPr algn="ctr"/>
                      <a:r>
                        <a:rPr lang="tr-TR" sz="1400" dirty="0" err="1">
                          <a:effectLst/>
                          <a:latin typeface="Times New Roman"/>
                          <a:cs typeface="Times New Roman"/>
                        </a:rPr>
                        <a:t>ng</a:t>
                      </a:r>
                      <a:r>
                        <a:rPr lang="tr-TR" sz="1400" dirty="0">
                          <a:effectLst/>
                          <a:latin typeface="Times New Roman"/>
                          <a:cs typeface="Times New Roman"/>
                        </a:rPr>
                        <a:t>/</a:t>
                      </a:r>
                      <a:r>
                        <a:rPr lang="tr-TR" sz="1400" dirty="0" err="1">
                          <a:effectLst/>
                          <a:latin typeface="Times New Roman"/>
                          <a:cs typeface="Times New Roman"/>
                        </a:rPr>
                        <a:t>mL</a:t>
                      </a:r>
                      <a:r>
                        <a:rPr lang="tr-TR" sz="1400" dirty="0" smtClean="0">
                          <a:effectLst/>
                          <a:latin typeface="Times New Roman"/>
                          <a:cs typeface="Times New Roman"/>
                        </a:rPr>
                        <a:t>*</a:t>
                      </a:r>
                      <a:r>
                        <a:rPr lang="tr-TR" sz="1400" dirty="0">
                          <a:effectLst/>
                          <a:latin typeface="Times New Roman"/>
                          <a:cs typeface="Times New Roman"/>
                        </a:rPr>
                        <a:t> </a:t>
                      </a:r>
                    </a:p>
                    <a:p>
                      <a:pPr algn="ctr"/>
                      <a:r>
                        <a:rPr lang="tr-TR" sz="1400" i="1" dirty="0" smtClean="0">
                          <a:effectLst/>
                          <a:latin typeface="Times New Roman"/>
                          <a:cs typeface="Times New Roman"/>
                        </a:rPr>
                        <a:t>veya</a:t>
                      </a:r>
                      <a:r>
                        <a:rPr lang="tr-TR" sz="1400" i="1" dirty="0">
                          <a:effectLst/>
                          <a:latin typeface="Times New Roman"/>
                          <a:cs typeface="Times New Roman"/>
                        </a:rPr>
                        <a:t> </a:t>
                      </a:r>
                      <a:endParaRPr lang="tr-TR" sz="1400" dirty="0">
                        <a:effectLst/>
                        <a:latin typeface="Times New Roman"/>
                        <a:cs typeface="Times New Roman"/>
                      </a:endParaRPr>
                    </a:p>
                    <a:p>
                      <a:pPr algn="ctr"/>
                      <a:r>
                        <a:rPr lang="tr-TR" sz="1400" dirty="0">
                          <a:effectLst/>
                          <a:latin typeface="Times New Roman"/>
                          <a:cs typeface="Times New Roman"/>
                        </a:rPr>
                        <a:t>Yükselen </a:t>
                      </a:r>
                      <a:r>
                        <a:rPr lang="tr-TR" sz="1400" dirty="0" err="1">
                          <a:effectLst/>
                          <a:latin typeface="Times New Roman"/>
                          <a:cs typeface="Times New Roman"/>
                        </a:rPr>
                        <a:t>Tg</a:t>
                      </a:r>
                      <a:r>
                        <a:rPr lang="tr-TR" sz="1400" dirty="0">
                          <a:effectLst/>
                          <a:latin typeface="Times New Roman"/>
                          <a:cs typeface="Times New Roman"/>
                        </a:rPr>
                        <a:t> Ab</a:t>
                      </a:r>
                    </a:p>
                    <a:p>
                      <a:pPr algn="ctr">
                        <a:tabLst>
                          <a:tab pos="457200" algn="l"/>
                        </a:tabLst>
                      </a:pPr>
                      <a:r>
                        <a:rPr lang="tr-TR" sz="1400" dirty="0">
                          <a:effectLst/>
                          <a:latin typeface="Times New Roman"/>
                          <a:cs typeface="Times New Roman"/>
                        </a:rPr>
                        <a:t>seviyeleri</a:t>
                      </a:r>
                    </a:p>
                  </a:txBody>
                  <a:tcPr marL="68580" marR="68580" marT="0" marB="0"/>
                </a:tc>
                <a:tc>
                  <a:txBody>
                    <a:bodyPr/>
                    <a:lstStyle/>
                    <a:p>
                      <a:pPr algn="ctr">
                        <a:tabLst>
                          <a:tab pos="457200" algn="l"/>
                        </a:tabLst>
                      </a:pPr>
                      <a:r>
                        <a:rPr lang="tr-TR" sz="1400" dirty="0">
                          <a:effectLst/>
                          <a:latin typeface="Times New Roman"/>
                          <a:cs typeface="Times New Roman"/>
                        </a:rPr>
                        <a:t>Takipte %30 kendiliğinden NED**’e dönüşür.</a:t>
                      </a:r>
                    </a:p>
                    <a:p>
                      <a:pPr algn="ctr">
                        <a:tabLst>
                          <a:tab pos="2637155" algn="ctr"/>
                          <a:tab pos="5274310" algn="r"/>
                        </a:tabLst>
                      </a:pPr>
                      <a:r>
                        <a:rPr lang="tr-TR" sz="1400" dirty="0">
                          <a:effectLst/>
                          <a:latin typeface="Times New Roman"/>
                          <a:cs typeface="Times New Roman"/>
                        </a:rPr>
                        <a:t> </a:t>
                      </a:r>
                    </a:p>
                    <a:p>
                      <a:pPr algn="ctr">
                        <a:tabLst>
                          <a:tab pos="457200" algn="l"/>
                        </a:tabLst>
                      </a:pPr>
                      <a:r>
                        <a:rPr lang="tr-TR" sz="1400" dirty="0">
                          <a:effectLst/>
                          <a:latin typeface="Times New Roman"/>
                          <a:cs typeface="Times New Roman"/>
                        </a:rPr>
                        <a:t>%20 ek tedavi ile NED**’e dönüşür.</a:t>
                      </a:r>
                    </a:p>
                    <a:p>
                      <a:pPr algn="ctr">
                        <a:tabLst>
                          <a:tab pos="2637155" algn="ctr"/>
                          <a:tab pos="5274310" algn="r"/>
                        </a:tabLst>
                      </a:pPr>
                      <a:r>
                        <a:rPr lang="tr-TR" sz="1400" dirty="0">
                          <a:effectLst/>
                          <a:latin typeface="Times New Roman"/>
                          <a:cs typeface="Times New Roman"/>
                        </a:rPr>
                        <a:t> </a:t>
                      </a:r>
                    </a:p>
                    <a:p>
                      <a:pPr algn="ctr">
                        <a:tabLst>
                          <a:tab pos="457200" algn="l"/>
                        </a:tabLst>
                      </a:pPr>
                      <a:r>
                        <a:rPr lang="tr-TR" sz="1400" dirty="0">
                          <a:effectLst/>
                          <a:latin typeface="Times New Roman"/>
                          <a:cs typeface="Times New Roman"/>
                        </a:rPr>
                        <a:t>%20 yapısal </a:t>
                      </a:r>
                      <a:r>
                        <a:rPr lang="tr-TR" sz="1400" dirty="0" err="1">
                          <a:effectLst/>
                          <a:latin typeface="Times New Roman"/>
                          <a:cs typeface="Times New Roman"/>
                        </a:rPr>
                        <a:t>nüks</a:t>
                      </a:r>
                      <a:r>
                        <a:rPr lang="tr-TR" sz="1400" dirty="0">
                          <a:effectLst/>
                          <a:latin typeface="Times New Roman"/>
                          <a:cs typeface="Times New Roman"/>
                        </a:rPr>
                        <a:t> görülür.</a:t>
                      </a:r>
                    </a:p>
                    <a:p>
                      <a:pPr algn="ctr">
                        <a:tabLst>
                          <a:tab pos="2637155" algn="ctr"/>
                          <a:tab pos="5274310" algn="r"/>
                        </a:tabLst>
                      </a:pPr>
                      <a:r>
                        <a:rPr lang="tr-TR" sz="1400" dirty="0">
                          <a:effectLst/>
                          <a:latin typeface="Times New Roman"/>
                          <a:cs typeface="Times New Roman"/>
                        </a:rPr>
                        <a:t> </a:t>
                      </a:r>
                    </a:p>
                    <a:p>
                      <a:pPr algn="ctr">
                        <a:tabLst>
                          <a:tab pos="457200" algn="l"/>
                        </a:tabLst>
                      </a:pPr>
                      <a:r>
                        <a:rPr lang="tr-TR" sz="1400" dirty="0">
                          <a:effectLst/>
                          <a:latin typeface="Times New Roman"/>
                          <a:cs typeface="Times New Roman"/>
                        </a:rPr>
                        <a:t>&lt;%1   hastalığa özgün  </a:t>
                      </a:r>
                      <a:r>
                        <a:rPr lang="tr-TR" sz="1400" dirty="0" err="1" smtClean="0">
                          <a:effectLst/>
                          <a:latin typeface="Times New Roman"/>
                          <a:cs typeface="Times New Roman"/>
                        </a:rPr>
                        <a:t>mortalite</a:t>
                      </a:r>
                      <a:endParaRPr lang="tr-TR" sz="1400" dirty="0">
                        <a:effectLst/>
                        <a:latin typeface="Times New Roman"/>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ea typeface="ＭＳ 明朝"/>
                          <a:cs typeface="Times New Roman"/>
                        </a:rPr>
                        <a:t>Eğer azalan veya stabil </a:t>
                      </a:r>
                      <a:r>
                        <a:rPr lang="tr-TR" sz="1400" dirty="0" err="1">
                          <a:effectLst/>
                          <a:latin typeface="Times New Roman"/>
                          <a:ea typeface="ＭＳ 明朝"/>
                          <a:cs typeface="Times New Roman"/>
                        </a:rPr>
                        <a:t>Tg</a:t>
                      </a:r>
                      <a:r>
                        <a:rPr lang="tr-TR" sz="1400" dirty="0">
                          <a:effectLst/>
                          <a:latin typeface="Times New Roman"/>
                          <a:ea typeface="ＭＳ 明朝"/>
                          <a:cs typeface="Times New Roman"/>
                        </a:rPr>
                        <a:t> değerleri ile seyrediyorsa TSH </a:t>
                      </a:r>
                      <a:r>
                        <a:rPr lang="tr-TR" sz="1400" dirty="0" err="1">
                          <a:effectLst/>
                          <a:latin typeface="Times New Roman"/>
                          <a:ea typeface="ＭＳ 明朝"/>
                          <a:cs typeface="Times New Roman"/>
                        </a:rPr>
                        <a:t>supresyonu</a:t>
                      </a:r>
                      <a:r>
                        <a:rPr lang="tr-TR" sz="1400" dirty="0">
                          <a:effectLst/>
                          <a:latin typeface="Times New Roman"/>
                          <a:ea typeface="ＭＳ 明朝"/>
                          <a:cs typeface="Times New Roman"/>
                        </a:rPr>
                        <a:t> ile beraber gözlem uygun seçenektir.</a:t>
                      </a:r>
                    </a:p>
                    <a:p>
                      <a:pPr algn="ctr">
                        <a:spcAft>
                          <a:spcPts val="0"/>
                        </a:spcAft>
                        <a:tabLst>
                          <a:tab pos="457200" algn="l"/>
                        </a:tabLst>
                      </a:pPr>
                      <a:r>
                        <a:rPr lang="tr-TR" sz="1400" dirty="0">
                          <a:effectLst/>
                          <a:latin typeface="Times New Roman"/>
                          <a:ea typeface="ＭＳ 明朝"/>
                          <a:cs typeface="Times New Roman"/>
                        </a:rPr>
                        <a:t>Yükselen </a:t>
                      </a:r>
                      <a:r>
                        <a:rPr lang="tr-TR" sz="1400" dirty="0" err="1">
                          <a:effectLst/>
                          <a:latin typeface="Times New Roman"/>
                          <a:ea typeface="ＭＳ 明朝"/>
                          <a:cs typeface="Times New Roman"/>
                        </a:rPr>
                        <a:t>Tg</a:t>
                      </a:r>
                      <a:r>
                        <a:rPr lang="tr-TR" sz="1400" dirty="0">
                          <a:effectLst/>
                          <a:latin typeface="Times New Roman"/>
                          <a:ea typeface="ＭＳ 明朝"/>
                          <a:cs typeface="Times New Roman"/>
                        </a:rPr>
                        <a:t> veya Anti </a:t>
                      </a:r>
                      <a:r>
                        <a:rPr lang="tr-TR" sz="1400" dirty="0" err="1">
                          <a:effectLst/>
                          <a:latin typeface="Times New Roman"/>
                          <a:ea typeface="ＭＳ 明朝"/>
                          <a:cs typeface="Times New Roman"/>
                        </a:rPr>
                        <a:t>TgAb</a:t>
                      </a:r>
                      <a:r>
                        <a:rPr lang="tr-TR" sz="1400" dirty="0">
                          <a:effectLst/>
                          <a:latin typeface="Times New Roman"/>
                          <a:ea typeface="ＭＳ 明朝"/>
                          <a:cs typeface="Times New Roman"/>
                        </a:rPr>
                        <a:t> seviyeleri ek değerlendirme ve ek tedavi gerektirir.</a:t>
                      </a: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84684073"/>
              </p:ext>
            </p:extLst>
          </p:nvPr>
        </p:nvGraphicFramePr>
        <p:xfrm>
          <a:off x="457200" y="5372253"/>
          <a:ext cx="8327309" cy="556260"/>
        </p:xfrm>
        <a:graphic>
          <a:graphicData uri="http://schemas.openxmlformats.org/drawingml/2006/table">
            <a:tbl>
              <a:tblPr firstRow="1" bandRow="1">
                <a:tableStyleId>{616DA210-FB5B-4158-B5E0-FEB733F419BA}</a:tableStyleId>
              </a:tblPr>
              <a:tblGrid>
                <a:gridCol w="8327309">
                  <a:extLst>
                    <a:ext uri="{9D8B030D-6E8A-4147-A177-3AD203B41FA5}">
                      <a16:colId xmlns:a16="http://schemas.microsoft.com/office/drawing/2014/main" val="20000"/>
                    </a:ext>
                  </a:extLst>
                </a:gridCol>
              </a:tblGrid>
              <a:tr h="556260">
                <a:tc>
                  <a:txBody>
                    <a:bodyPr/>
                    <a:lstStyle/>
                    <a:p>
                      <a:pPr marL="0" indent="0" algn="l">
                        <a:spcAft>
                          <a:spcPts val="0"/>
                        </a:spcAft>
                        <a:buFontTx/>
                        <a:buNone/>
                        <a:tabLst>
                          <a:tab pos="457200" algn="l"/>
                        </a:tabLst>
                      </a:pPr>
                      <a:r>
                        <a:rPr lang="tr-TR" sz="1800" b="0" dirty="0" err="1" smtClean="0">
                          <a:effectLst/>
                          <a:latin typeface="Times New Roman"/>
                          <a:cs typeface="Times New Roman"/>
                        </a:rPr>
                        <a:t>Tg</a:t>
                      </a:r>
                      <a:r>
                        <a:rPr lang="tr-TR" sz="1800" b="0" dirty="0" smtClean="0">
                          <a:effectLst/>
                          <a:latin typeface="Times New Roman"/>
                          <a:cs typeface="Times New Roman"/>
                        </a:rPr>
                        <a:t> </a:t>
                      </a:r>
                      <a:r>
                        <a:rPr lang="tr-TR" sz="1800" b="0" dirty="0">
                          <a:effectLst/>
                          <a:latin typeface="Times New Roman"/>
                          <a:cs typeface="Times New Roman"/>
                        </a:rPr>
                        <a:t>Antikorları (</a:t>
                      </a:r>
                      <a:r>
                        <a:rPr lang="tr-TR" sz="1800" b="0" dirty="0" err="1">
                          <a:effectLst/>
                          <a:latin typeface="Times New Roman"/>
                          <a:cs typeface="Times New Roman"/>
                        </a:rPr>
                        <a:t>TgAb</a:t>
                      </a:r>
                      <a:r>
                        <a:rPr lang="tr-TR" sz="1800" b="0" dirty="0">
                          <a:effectLst/>
                          <a:latin typeface="Times New Roman"/>
                          <a:cs typeface="Times New Roman"/>
                        </a:rPr>
                        <a:t>) </a:t>
                      </a:r>
                      <a:r>
                        <a:rPr lang="tr-TR" sz="1800" b="0" dirty="0" smtClean="0">
                          <a:effectLst/>
                          <a:latin typeface="Times New Roman"/>
                          <a:cs typeface="Times New Roman"/>
                        </a:rPr>
                        <a:t>Yokluğunda</a:t>
                      </a:r>
                    </a:p>
                    <a:p>
                      <a:pPr marL="0" indent="0" algn="l">
                        <a:spcAft>
                          <a:spcPts val="0"/>
                        </a:spcAft>
                        <a:buFontTx/>
                        <a:buNone/>
                        <a:tabLst>
                          <a:tab pos="457200" algn="l"/>
                        </a:tabLst>
                      </a:pPr>
                      <a:r>
                        <a:rPr lang="tr-TR" sz="1800" b="0" kern="1200" dirty="0" smtClean="0">
                          <a:effectLst/>
                          <a:latin typeface="Times New Roman"/>
                          <a:cs typeface="Times New Roman"/>
                        </a:rPr>
                        <a:t>** NED: Takip sonucunda hastalık bulgusu saptanmayan hastalar</a:t>
                      </a:r>
                      <a:r>
                        <a:rPr lang="tr-TR" sz="1800" b="0" dirty="0" smtClean="0">
                          <a:effectLst/>
                          <a:latin typeface="Times New Roman"/>
                          <a:cs typeface="Times New Roman"/>
                        </a:rPr>
                        <a:t> </a:t>
                      </a:r>
                      <a:endParaRPr lang="tr-TR" sz="1800" b="0" dirty="0">
                        <a:effectLst/>
                        <a:latin typeface="Times New Roman"/>
                        <a:ea typeface="ＭＳ 明朝"/>
                        <a:cs typeface="Times New Roman"/>
                      </a:endParaRPr>
                    </a:p>
                  </a:txBody>
                  <a:tcPr marL="114935" marR="114935"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33888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dirty="0">
                <a:latin typeface="Times New Roman"/>
                <a:cs typeface="Times New Roman"/>
              </a:rPr>
              <a:t>Total </a:t>
            </a:r>
            <a:r>
              <a:rPr lang="tr-TR" sz="2800" dirty="0" err="1">
                <a:latin typeface="Times New Roman"/>
                <a:cs typeface="Times New Roman"/>
              </a:rPr>
              <a:t>Tiroidektomi</a:t>
            </a:r>
            <a:r>
              <a:rPr lang="tr-TR" sz="2800" dirty="0">
                <a:latin typeface="Times New Roman"/>
                <a:cs typeface="Times New Roman"/>
              </a:rPr>
              <a:t> ve RAI </a:t>
            </a:r>
            <a:r>
              <a:rPr lang="tr-TR" sz="2800" dirty="0" err="1">
                <a:latin typeface="Times New Roman"/>
                <a:cs typeface="Times New Roman"/>
              </a:rPr>
              <a:t>Ablasyon</a:t>
            </a:r>
            <a:r>
              <a:rPr lang="tr-TR" sz="2800" dirty="0">
                <a:latin typeface="Times New Roman"/>
                <a:cs typeface="Times New Roman"/>
              </a:rPr>
              <a:t> Tedavisi Almış DTK Hastalarında Yeniden Değerlendirme ve Klinik Yaklaşıma Etkileri </a:t>
            </a:r>
            <a:r>
              <a:rPr lang="tr-TR" sz="2800" dirty="0" smtClean="0">
                <a:latin typeface="Times New Roman"/>
                <a:cs typeface="Times New Roman"/>
              </a:rPr>
              <a:t>- III</a:t>
            </a:r>
            <a:endParaRPr lang="en-US" sz="2800" dirty="0">
              <a:latin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023783901"/>
              </p:ext>
            </p:extLst>
          </p:nvPr>
        </p:nvGraphicFramePr>
        <p:xfrm>
          <a:off x="141518" y="2068856"/>
          <a:ext cx="8795656" cy="2448715"/>
        </p:xfrm>
        <a:graphic>
          <a:graphicData uri="http://schemas.openxmlformats.org/drawingml/2006/table">
            <a:tbl>
              <a:tblPr firstRow="1" bandRow="1">
                <a:tableStyleId>{616DA210-FB5B-4158-B5E0-FEB733F419BA}</a:tableStyleId>
              </a:tblPr>
              <a:tblGrid>
                <a:gridCol w="2198914">
                  <a:extLst>
                    <a:ext uri="{9D8B030D-6E8A-4147-A177-3AD203B41FA5}">
                      <a16:colId xmlns:a16="http://schemas.microsoft.com/office/drawing/2014/main" val="20000"/>
                    </a:ext>
                  </a:extLst>
                </a:gridCol>
                <a:gridCol w="2198914">
                  <a:extLst>
                    <a:ext uri="{9D8B030D-6E8A-4147-A177-3AD203B41FA5}">
                      <a16:colId xmlns:a16="http://schemas.microsoft.com/office/drawing/2014/main" val="20001"/>
                    </a:ext>
                  </a:extLst>
                </a:gridCol>
                <a:gridCol w="2198914">
                  <a:extLst>
                    <a:ext uri="{9D8B030D-6E8A-4147-A177-3AD203B41FA5}">
                      <a16:colId xmlns:a16="http://schemas.microsoft.com/office/drawing/2014/main" val="20002"/>
                    </a:ext>
                  </a:extLst>
                </a:gridCol>
                <a:gridCol w="2198914">
                  <a:extLst>
                    <a:ext uri="{9D8B030D-6E8A-4147-A177-3AD203B41FA5}">
                      <a16:colId xmlns:a16="http://schemas.microsoft.com/office/drawing/2014/main" val="20003"/>
                    </a:ext>
                  </a:extLst>
                </a:gridCol>
              </a:tblGrid>
              <a:tr h="741727">
                <a:tc>
                  <a:txBody>
                    <a:bodyPr/>
                    <a:lstStyle/>
                    <a:p>
                      <a:pPr algn="ctr">
                        <a:spcAft>
                          <a:spcPts val="0"/>
                        </a:spcAft>
                        <a:tabLst>
                          <a:tab pos="457200" algn="l"/>
                        </a:tabLst>
                      </a:pPr>
                      <a:r>
                        <a:rPr lang="tr-TR" sz="1400" dirty="0">
                          <a:effectLst/>
                          <a:latin typeface="Times New Roman"/>
                          <a:cs typeface="Times New Roman"/>
                        </a:rPr>
                        <a:t>Kategori</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a:effectLst/>
                          <a:latin typeface="Times New Roman"/>
                          <a:cs typeface="Times New Roman"/>
                        </a:rPr>
                        <a:t>Tanım</a:t>
                      </a:r>
                      <a:endParaRPr lang="tr-TR" sz="140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cs typeface="Times New Roman"/>
                        </a:rPr>
                        <a:t>Klinik Seyir</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a:effectLst/>
                          <a:latin typeface="Times New Roman"/>
                          <a:cs typeface="Times New Roman"/>
                        </a:rPr>
                        <a:t>Yaklaşıma Etkileri</a:t>
                      </a:r>
                      <a:endParaRPr lang="tr-TR" sz="1400">
                        <a:effectLst/>
                        <a:latin typeface="Times New Roman"/>
                        <a:ea typeface="ＭＳ 明朝"/>
                        <a:cs typeface="Times New Roman"/>
                      </a:endParaRPr>
                    </a:p>
                  </a:txBody>
                  <a:tcPr marL="68580" marR="68580" marT="0" marB="0"/>
                </a:tc>
                <a:extLst>
                  <a:ext uri="{0D108BD9-81ED-4DB2-BD59-A6C34878D82A}">
                    <a16:rowId xmlns:a16="http://schemas.microsoft.com/office/drawing/2014/main" val="10000"/>
                  </a:ext>
                </a:extLst>
              </a:tr>
              <a:tr h="1706988">
                <a:tc>
                  <a:txBody>
                    <a:bodyPr/>
                    <a:lstStyle/>
                    <a:p>
                      <a:pPr algn="ctr">
                        <a:spcAft>
                          <a:spcPts val="0"/>
                        </a:spcAft>
                        <a:tabLst>
                          <a:tab pos="139700" algn="l"/>
                          <a:tab pos="457200" algn="l"/>
                        </a:tabLst>
                      </a:pPr>
                      <a:r>
                        <a:rPr lang="tr-TR" sz="1400" b="1">
                          <a:effectLst/>
                          <a:latin typeface="Times New Roman"/>
                          <a:ea typeface="ＭＳ 明朝"/>
                          <a:cs typeface="Times New Roman"/>
                        </a:rPr>
                        <a:t>Yapısal tam olmayan yanıt</a:t>
                      </a:r>
                      <a:endParaRPr lang="tr-TR" sz="1400">
                        <a:effectLst/>
                        <a:latin typeface="Times New Roman"/>
                        <a:ea typeface="ＭＳ 明朝"/>
                        <a:cs typeface="Times New Roman"/>
                      </a:endParaRPr>
                    </a:p>
                    <a:p>
                      <a:pPr algn="ctr">
                        <a:tabLst>
                          <a:tab pos="2637155" algn="ctr"/>
                          <a:tab pos="5274310" algn="r"/>
                        </a:tabLst>
                      </a:pPr>
                      <a:r>
                        <a:rPr lang="tr-TR" sz="1400" b="1">
                          <a:effectLst/>
                          <a:latin typeface="Times New Roman"/>
                          <a:cs typeface="Times New Roman"/>
                        </a:rPr>
                        <a:t> </a:t>
                      </a:r>
                      <a:endParaRPr lang="tr-TR" sz="1400">
                        <a:effectLst/>
                        <a:latin typeface="Times New Roman"/>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ea typeface="ＭＳ 明朝"/>
                          <a:cs typeface="Times New Roman"/>
                        </a:rPr>
                        <a:t>Yapısal veya fonksiyonel hastalık bulgusu (</a:t>
                      </a:r>
                      <a:r>
                        <a:rPr lang="tr-TR" sz="1400" dirty="0" err="1">
                          <a:effectLst/>
                          <a:latin typeface="Times New Roman"/>
                          <a:ea typeface="ＭＳ 明朝"/>
                          <a:cs typeface="Times New Roman"/>
                        </a:rPr>
                        <a:t>Tg</a:t>
                      </a:r>
                      <a:r>
                        <a:rPr lang="tr-TR" sz="1400" dirty="0">
                          <a:effectLst/>
                          <a:latin typeface="Times New Roman"/>
                          <a:ea typeface="ＭＳ 明朝"/>
                          <a:cs typeface="Times New Roman"/>
                        </a:rPr>
                        <a:t> ve Anti </a:t>
                      </a:r>
                      <a:r>
                        <a:rPr lang="tr-TR" sz="1400" dirty="0" err="1">
                          <a:effectLst/>
                          <a:latin typeface="Times New Roman"/>
                          <a:ea typeface="ＭＳ 明朝"/>
                          <a:cs typeface="Times New Roman"/>
                        </a:rPr>
                        <a:t>TgAb’den</a:t>
                      </a:r>
                      <a:r>
                        <a:rPr lang="tr-TR" sz="1400" dirty="0">
                          <a:effectLst/>
                          <a:latin typeface="Times New Roman"/>
                          <a:ea typeface="ＭＳ 明朝"/>
                          <a:cs typeface="Times New Roman"/>
                        </a:rPr>
                        <a:t> bağımsız)</a:t>
                      </a:r>
                    </a:p>
                  </a:txBody>
                  <a:tcPr marL="68580" marR="68580" marT="0" marB="0"/>
                </a:tc>
                <a:tc>
                  <a:txBody>
                    <a:bodyPr/>
                    <a:lstStyle/>
                    <a:p>
                      <a:pPr algn="ctr"/>
                      <a:r>
                        <a:rPr lang="tr-TR" sz="1400" dirty="0">
                          <a:effectLst/>
                          <a:latin typeface="Times New Roman"/>
                          <a:cs typeface="Times New Roman"/>
                        </a:rPr>
                        <a:t>Ek tedaviye rağmen %50-85 </a:t>
                      </a:r>
                      <a:r>
                        <a:rPr lang="tr-TR" sz="1400" dirty="0" err="1">
                          <a:effectLst/>
                          <a:latin typeface="Times New Roman"/>
                          <a:cs typeface="Times New Roman"/>
                        </a:rPr>
                        <a:t>persistan</a:t>
                      </a:r>
                      <a:r>
                        <a:rPr lang="tr-TR" sz="1400" dirty="0">
                          <a:effectLst/>
                          <a:latin typeface="Times New Roman"/>
                          <a:cs typeface="Times New Roman"/>
                        </a:rPr>
                        <a:t> </a:t>
                      </a:r>
                      <a:r>
                        <a:rPr lang="tr-TR" sz="1400" dirty="0" smtClean="0">
                          <a:effectLst/>
                          <a:latin typeface="Times New Roman"/>
                          <a:cs typeface="Times New Roman"/>
                        </a:rPr>
                        <a:t>hastalık</a:t>
                      </a:r>
                      <a:r>
                        <a:rPr lang="tr-TR" sz="1400" dirty="0">
                          <a:effectLst/>
                          <a:latin typeface="Times New Roman"/>
                          <a:cs typeface="Times New Roman"/>
                        </a:rPr>
                        <a:t> </a:t>
                      </a:r>
                      <a:endParaRPr lang="tr-TR" sz="1400" dirty="0" smtClean="0">
                        <a:effectLst/>
                        <a:latin typeface="Times New Roman"/>
                        <a:cs typeface="Times New Roman"/>
                      </a:endParaRPr>
                    </a:p>
                    <a:p>
                      <a:pPr algn="ctr"/>
                      <a:endParaRPr lang="tr-TR" sz="1400" dirty="0">
                        <a:effectLst/>
                        <a:latin typeface="Times New Roman"/>
                        <a:cs typeface="Times New Roman"/>
                      </a:endParaRPr>
                    </a:p>
                    <a:p>
                      <a:pPr algn="ctr"/>
                      <a:r>
                        <a:rPr lang="tr-TR" sz="1400" dirty="0">
                          <a:effectLst/>
                          <a:latin typeface="Times New Roman"/>
                          <a:cs typeface="Times New Roman"/>
                        </a:rPr>
                        <a:t>Hastalık   hastalığa özgün  bölgesel metastazda %11’e, uzak metastazda %50’ye ulaşır</a:t>
                      </a:r>
                      <a:r>
                        <a:rPr lang="tr-TR" sz="1400" dirty="0" smtClean="0">
                          <a:effectLst/>
                          <a:latin typeface="Times New Roman"/>
                          <a:cs typeface="Times New Roman"/>
                        </a:rPr>
                        <a:t>.</a:t>
                      </a:r>
                      <a:endParaRPr lang="tr-TR" sz="1400" dirty="0">
                        <a:effectLst/>
                        <a:latin typeface="Times New Roman"/>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ea typeface="ＭＳ 明朝"/>
                          <a:cs typeface="Times New Roman"/>
                        </a:rPr>
                        <a:t>Ek tedaviler gerekir veya boyut</a:t>
                      </a:r>
                      <a:r>
                        <a:rPr lang="tr-TR" sz="1400" dirty="0" smtClean="0">
                          <a:effectLst/>
                          <a:latin typeface="Times New Roman"/>
                          <a:ea typeface="ＭＳ 明朝"/>
                          <a:cs typeface="Times New Roman"/>
                        </a:rPr>
                        <a:t>, </a:t>
                      </a:r>
                      <a:r>
                        <a:rPr lang="tr-TR" sz="1400" dirty="0" err="1" smtClean="0">
                          <a:effectLst/>
                          <a:latin typeface="Times New Roman"/>
                          <a:ea typeface="ＭＳ 明朝"/>
                          <a:cs typeface="Times New Roman"/>
                        </a:rPr>
                        <a:t>lokasyon</a:t>
                      </a:r>
                      <a:r>
                        <a:rPr lang="tr-TR" sz="1400" dirty="0">
                          <a:effectLst/>
                          <a:latin typeface="Times New Roman"/>
                          <a:ea typeface="ＭＳ 明朝"/>
                          <a:cs typeface="Times New Roman"/>
                        </a:rPr>
                        <a:t>, büyüme hızı, RAI tutulumu, </a:t>
                      </a:r>
                      <a:r>
                        <a:rPr lang="tr-TR" sz="1400" baseline="30000" dirty="0">
                          <a:effectLst/>
                          <a:latin typeface="Times New Roman"/>
                          <a:ea typeface="ＭＳ 明朝"/>
                          <a:cs typeface="Times New Roman"/>
                        </a:rPr>
                        <a:t>18</a:t>
                      </a:r>
                      <a:r>
                        <a:rPr lang="tr-TR" sz="1400" dirty="0">
                          <a:effectLst/>
                          <a:latin typeface="Times New Roman"/>
                          <a:ea typeface="ＭＳ 明朝"/>
                          <a:cs typeface="Times New Roman"/>
                        </a:rPr>
                        <a:t>FDG tutulumu, yapısal lezyonun spesifik patolojisi gibi  çoklu </a:t>
                      </a:r>
                      <a:r>
                        <a:rPr lang="tr-TR" sz="1400" dirty="0" err="1" smtClean="0">
                          <a:effectLst/>
                          <a:latin typeface="Times New Roman"/>
                          <a:ea typeface="ＭＳ 明朝"/>
                          <a:cs typeface="Times New Roman"/>
                        </a:rPr>
                        <a:t>klinikopatolojik</a:t>
                      </a:r>
                      <a:r>
                        <a:rPr lang="tr-TR" sz="1400" dirty="0" smtClean="0">
                          <a:effectLst/>
                          <a:latin typeface="Times New Roman"/>
                          <a:ea typeface="ＭＳ 明朝"/>
                          <a:cs typeface="Times New Roman"/>
                        </a:rPr>
                        <a:t> </a:t>
                      </a:r>
                      <a:r>
                        <a:rPr lang="tr-TR" sz="1400" dirty="0">
                          <a:effectLst/>
                          <a:latin typeface="Times New Roman"/>
                          <a:ea typeface="ＭＳ 明朝"/>
                          <a:cs typeface="Times New Roman"/>
                        </a:rPr>
                        <a:t>faktörlere bağlı olarak gözlem yapılabilir.</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3888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dirty="0">
                <a:latin typeface="Times New Roman"/>
                <a:cs typeface="Times New Roman"/>
              </a:rPr>
              <a:t>Total </a:t>
            </a:r>
            <a:r>
              <a:rPr lang="tr-TR" sz="2800" dirty="0" err="1">
                <a:latin typeface="Times New Roman"/>
                <a:cs typeface="Times New Roman"/>
              </a:rPr>
              <a:t>Tiroidektomi</a:t>
            </a:r>
            <a:r>
              <a:rPr lang="tr-TR" sz="2800" dirty="0">
                <a:latin typeface="Times New Roman"/>
                <a:cs typeface="Times New Roman"/>
              </a:rPr>
              <a:t> ve RAI </a:t>
            </a:r>
            <a:r>
              <a:rPr lang="tr-TR" sz="2800" dirty="0" err="1">
                <a:latin typeface="Times New Roman"/>
                <a:cs typeface="Times New Roman"/>
              </a:rPr>
              <a:t>Ablasyon</a:t>
            </a:r>
            <a:r>
              <a:rPr lang="tr-TR" sz="2800" dirty="0">
                <a:latin typeface="Times New Roman"/>
                <a:cs typeface="Times New Roman"/>
              </a:rPr>
              <a:t> Tedavisi Almış DTK Hastalarında Yeniden Değerlendirme ve Klinik Yaklaşıma Etkileri </a:t>
            </a:r>
            <a:r>
              <a:rPr lang="tr-TR" sz="2800" dirty="0" smtClean="0">
                <a:latin typeface="Times New Roman"/>
                <a:cs typeface="Times New Roman"/>
              </a:rPr>
              <a:t>- IV</a:t>
            </a:r>
            <a:endParaRPr lang="en-US" sz="2800" dirty="0">
              <a:latin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107544252"/>
              </p:ext>
            </p:extLst>
          </p:nvPr>
        </p:nvGraphicFramePr>
        <p:xfrm>
          <a:off x="108860" y="2068856"/>
          <a:ext cx="8904516" cy="2891988"/>
        </p:xfrm>
        <a:graphic>
          <a:graphicData uri="http://schemas.openxmlformats.org/drawingml/2006/table">
            <a:tbl>
              <a:tblPr firstRow="1" bandRow="1">
                <a:tableStyleId>{616DA210-FB5B-4158-B5E0-FEB733F419BA}</a:tableStyleId>
              </a:tblPr>
              <a:tblGrid>
                <a:gridCol w="2226129">
                  <a:extLst>
                    <a:ext uri="{9D8B030D-6E8A-4147-A177-3AD203B41FA5}">
                      <a16:colId xmlns:a16="http://schemas.microsoft.com/office/drawing/2014/main" val="20000"/>
                    </a:ext>
                  </a:extLst>
                </a:gridCol>
                <a:gridCol w="2226129">
                  <a:extLst>
                    <a:ext uri="{9D8B030D-6E8A-4147-A177-3AD203B41FA5}">
                      <a16:colId xmlns:a16="http://schemas.microsoft.com/office/drawing/2014/main" val="20001"/>
                    </a:ext>
                  </a:extLst>
                </a:gridCol>
                <a:gridCol w="2226129">
                  <a:extLst>
                    <a:ext uri="{9D8B030D-6E8A-4147-A177-3AD203B41FA5}">
                      <a16:colId xmlns:a16="http://schemas.microsoft.com/office/drawing/2014/main" val="20002"/>
                    </a:ext>
                  </a:extLst>
                </a:gridCol>
                <a:gridCol w="2226129">
                  <a:extLst>
                    <a:ext uri="{9D8B030D-6E8A-4147-A177-3AD203B41FA5}">
                      <a16:colId xmlns:a16="http://schemas.microsoft.com/office/drawing/2014/main" val="20003"/>
                    </a:ext>
                  </a:extLst>
                </a:gridCol>
              </a:tblGrid>
              <a:tr h="758388">
                <a:tc>
                  <a:txBody>
                    <a:bodyPr/>
                    <a:lstStyle/>
                    <a:p>
                      <a:pPr algn="ctr">
                        <a:spcAft>
                          <a:spcPts val="0"/>
                        </a:spcAft>
                        <a:tabLst>
                          <a:tab pos="457200" algn="l"/>
                        </a:tabLst>
                      </a:pPr>
                      <a:r>
                        <a:rPr lang="tr-TR" sz="1400" dirty="0">
                          <a:effectLst/>
                          <a:latin typeface="Times New Roman"/>
                          <a:cs typeface="Times New Roman"/>
                        </a:rPr>
                        <a:t>Kategori</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a:effectLst/>
                          <a:latin typeface="Times New Roman"/>
                          <a:cs typeface="Times New Roman"/>
                        </a:rPr>
                        <a:t>Tanım</a:t>
                      </a:r>
                      <a:endParaRPr lang="tr-TR" sz="140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cs typeface="Times New Roman"/>
                        </a:rPr>
                        <a:t>Klinik Seyir</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a:effectLst/>
                          <a:latin typeface="Times New Roman"/>
                          <a:cs typeface="Times New Roman"/>
                        </a:rPr>
                        <a:t>Yaklaşıma Etkileri</a:t>
                      </a:r>
                      <a:endParaRPr lang="tr-TR" sz="1400">
                        <a:effectLst/>
                        <a:latin typeface="Times New Roman"/>
                        <a:ea typeface="ＭＳ 明朝"/>
                        <a:cs typeface="Times New Roman"/>
                      </a:endParaRPr>
                    </a:p>
                  </a:txBody>
                  <a:tcPr marL="68580" marR="68580" marT="0" marB="0"/>
                </a:tc>
                <a:extLst>
                  <a:ext uri="{0D108BD9-81ED-4DB2-BD59-A6C34878D82A}">
                    <a16:rowId xmlns:a16="http://schemas.microsoft.com/office/drawing/2014/main" val="10000"/>
                  </a:ext>
                </a:extLst>
              </a:tr>
              <a:tr h="2060442">
                <a:tc>
                  <a:txBody>
                    <a:bodyPr/>
                    <a:lstStyle/>
                    <a:p>
                      <a:pPr algn="ctr">
                        <a:spcAft>
                          <a:spcPts val="0"/>
                        </a:spcAft>
                        <a:tabLst>
                          <a:tab pos="139700" algn="l"/>
                          <a:tab pos="457200" algn="l"/>
                        </a:tabLst>
                      </a:pPr>
                      <a:r>
                        <a:rPr lang="tr-TR" sz="1400" b="1" dirty="0">
                          <a:effectLst/>
                          <a:latin typeface="Times New Roman"/>
                          <a:ea typeface="ＭＳ 明朝"/>
                          <a:cs typeface="Times New Roman"/>
                        </a:rPr>
                        <a:t>Belirsiz Yanıt</a:t>
                      </a:r>
                      <a:endParaRPr lang="tr-TR" sz="1400" dirty="0">
                        <a:effectLst/>
                        <a:latin typeface="Times New Roman"/>
                        <a:ea typeface="ＭＳ 明朝"/>
                        <a:cs typeface="Times New Roman"/>
                      </a:endParaRPr>
                    </a:p>
                  </a:txBody>
                  <a:tcPr marL="68580" marR="68580" marT="0" marB="0"/>
                </a:tc>
                <a:tc>
                  <a:txBody>
                    <a:bodyPr/>
                    <a:lstStyle/>
                    <a:p>
                      <a:pPr algn="ctr">
                        <a:tabLst>
                          <a:tab pos="457200" algn="l"/>
                        </a:tabLst>
                      </a:pPr>
                      <a:r>
                        <a:rPr lang="tr-TR" sz="1400" dirty="0">
                          <a:effectLst/>
                          <a:latin typeface="Times New Roman"/>
                          <a:cs typeface="Times New Roman"/>
                        </a:rPr>
                        <a:t>Görüntülemede  özgün olmayan bulgular</a:t>
                      </a:r>
                    </a:p>
                    <a:p>
                      <a:pPr algn="ctr">
                        <a:tabLst>
                          <a:tab pos="457200" algn="l"/>
                        </a:tabLst>
                      </a:pPr>
                      <a:r>
                        <a:rPr lang="tr-TR" sz="1400" dirty="0">
                          <a:effectLst/>
                          <a:latin typeface="Times New Roman"/>
                          <a:cs typeface="Times New Roman"/>
                        </a:rPr>
                        <a:t>RAI taramada </a:t>
                      </a:r>
                      <a:r>
                        <a:rPr lang="tr-TR" sz="1400" dirty="0" err="1">
                          <a:effectLst/>
                          <a:latin typeface="Times New Roman"/>
                          <a:cs typeface="Times New Roman"/>
                        </a:rPr>
                        <a:t>tiroid</a:t>
                      </a:r>
                      <a:r>
                        <a:rPr lang="tr-TR" sz="1400" dirty="0">
                          <a:effectLst/>
                          <a:latin typeface="Times New Roman"/>
                          <a:cs typeface="Times New Roman"/>
                        </a:rPr>
                        <a:t> yatağında hafif tutulum</a:t>
                      </a:r>
                    </a:p>
                    <a:p>
                      <a:pPr algn="ctr">
                        <a:tabLst>
                          <a:tab pos="457200" algn="l"/>
                        </a:tabLst>
                      </a:pPr>
                      <a:r>
                        <a:rPr lang="tr-TR" sz="1400" dirty="0" err="1">
                          <a:effectLst/>
                          <a:latin typeface="Times New Roman"/>
                          <a:cs typeface="Times New Roman"/>
                        </a:rPr>
                        <a:t>Non-stimüle</a:t>
                      </a:r>
                      <a:r>
                        <a:rPr lang="tr-TR" sz="1400" dirty="0">
                          <a:effectLst/>
                          <a:latin typeface="Times New Roman"/>
                          <a:cs typeface="Times New Roman"/>
                        </a:rPr>
                        <a:t> </a:t>
                      </a:r>
                      <a:r>
                        <a:rPr lang="tr-TR" sz="1400" dirty="0" err="1">
                          <a:effectLst/>
                          <a:latin typeface="Times New Roman"/>
                          <a:cs typeface="Times New Roman"/>
                        </a:rPr>
                        <a:t>Tg</a:t>
                      </a:r>
                      <a:r>
                        <a:rPr lang="tr-TR" sz="1400" dirty="0">
                          <a:effectLst/>
                          <a:latin typeface="Times New Roman"/>
                          <a:cs typeface="Times New Roman"/>
                        </a:rPr>
                        <a:t>&lt;1ng/</a:t>
                      </a:r>
                      <a:r>
                        <a:rPr lang="tr-TR" sz="1400" dirty="0" err="1">
                          <a:effectLst/>
                          <a:latin typeface="Times New Roman"/>
                          <a:cs typeface="Times New Roman"/>
                        </a:rPr>
                        <a:t>mL</a:t>
                      </a:r>
                      <a:endParaRPr lang="tr-TR" sz="1400" dirty="0">
                        <a:effectLst/>
                        <a:latin typeface="Times New Roman"/>
                        <a:cs typeface="Times New Roman"/>
                      </a:endParaRPr>
                    </a:p>
                    <a:p>
                      <a:pPr algn="ctr">
                        <a:tabLst>
                          <a:tab pos="457200" algn="l"/>
                        </a:tabLst>
                      </a:pPr>
                      <a:r>
                        <a:rPr lang="tr-TR" sz="1400" dirty="0" err="1">
                          <a:effectLst/>
                          <a:latin typeface="Times New Roman"/>
                          <a:cs typeface="Times New Roman"/>
                        </a:rPr>
                        <a:t>Stimüle</a:t>
                      </a:r>
                      <a:r>
                        <a:rPr lang="tr-TR" sz="1400" dirty="0">
                          <a:effectLst/>
                          <a:latin typeface="Times New Roman"/>
                          <a:cs typeface="Times New Roman"/>
                        </a:rPr>
                        <a:t> </a:t>
                      </a:r>
                      <a:r>
                        <a:rPr lang="tr-TR" sz="1400" dirty="0" err="1">
                          <a:effectLst/>
                          <a:latin typeface="Times New Roman"/>
                          <a:cs typeface="Times New Roman"/>
                        </a:rPr>
                        <a:t>Tg</a:t>
                      </a:r>
                      <a:r>
                        <a:rPr lang="tr-TR" sz="1400" dirty="0">
                          <a:effectLst/>
                          <a:latin typeface="Times New Roman"/>
                          <a:cs typeface="Times New Roman"/>
                        </a:rPr>
                        <a:t>&lt;10ng/</a:t>
                      </a:r>
                      <a:r>
                        <a:rPr lang="tr-TR" sz="1400" dirty="0" err="1" smtClean="0">
                          <a:effectLst/>
                          <a:latin typeface="Times New Roman"/>
                          <a:cs typeface="Times New Roman"/>
                        </a:rPr>
                        <a:t>mL</a:t>
                      </a:r>
                      <a:endParaRPr lang="tr-TR" sz="1400" dirty="0">
                        <a:effectLst/>
                        <a:latin typeface="Times New Roman"/>
                        <a:cs typeface="Times New Roman"/>
                      </a:endParaRPr>
                    </a:p>
                    <a:p>
                      <a:pPr algn="ctr">
                        <a:tabLst>
                          <a:tab pos="457200" algn="l"/>
                        </a:tabLst>
                      </a:pPr>
                      <a:r>
                        <a:rPr lang="tr-TR" sz="1400" i="1" dirty="0" smtClean="0">
                          <a:effectLst/>
                          <a:latin typeface="Times New Roman"/>
                          <a:cs typeface="Times New Roman"/>
                        </a:rPr>
                        <a:t>Veya</a:t>
                      </a:r>
                      <a:endParaRPr lang="tr-TR" sz="1400" dirty="0">
                        <a:effectLst/>
                        <a:latin typeface="Times New Roman"/>
                        <a:cs typeface="Times New Roman"/>
                      </a:endParaRPr>
                    </a:p>
                    <a:p>
                      <a:pPr algn="ctr">
                        <a:spcAft>
                          <a:spcPts val="0"/>
                        </a:spcAft>
                        <a:tabLst>
                          <a:tab pos="457200" algn="l"/>
                        </a:tabLst>
                      </a:pPr>
                      <a:r>
                        <a:rPr lang="tr-TR" sz="1400" dirty="0">
                          <a:effectLst/>
                          <a:latin typeface="Times New Roman"/>
                          <a:ea typeface="ＭＳ 明朝"/>
                          <a:cs typeface="Times New Roman"/>
                        </a:rPr>
                        <a:t>Yapısal veya fonksiyonel hastalığın yokluğunda stabil veya azalan Anti </a:t>
                      </a:r>
                      <a:r>
                        <a:rPr lang="tr-TR" sz="1400" dirty="0" err="1">
                          <a:effectLst/>
                          <a:latin typeface="Times New Roman"/>
                          <a:ea typeface="ＭＳ 明朝"/>
                          <a:cs typeface="Times New Roman"/>
                        </a:rPr>
                        <a:t>TgAb’lar</a:t>
                      </a:r>
                      <a:endParaRPr lang="tr-TR" sz="1400" dirty="0">
                        <a:effectLst/>
                        <a:latin typeface="Times New Roman"/>
                        <a:ea typeface="ＭＳ 明朝"/>
                        <a:cs typeface="Times New Roman"/>
                      </a:endParaRPr>
                    </a:p>
                  </a:txBody>
                  <a:tcPr marL="68580" marR="68580" marT="0" marB="0"/>
                </a:tc>
                <a:tc>
                  <a:txBody>
                    <a:bodyPr/>
                    <a:lstStyle/>
                    <a:p>
                      <a:pPr algn="ctr">
                        <a:spcAft>
                          <a:spcPts val="0"/>
                        </a:spcAft>
                      </a:pPr>
                      <a:r>
                        <a:rPr lang="tr-TR" sz="1400" dirty="0">
                          <a:effectLst/>
                          <a:latin typeface="Times New Roman"/>
                          <a:ea typeface="ＭＳ 明朝"/>
                          <a:cs typeface="Times New Roman"/>
                        </a:rPr>
                        <a:t>Takipte %15-20 yapısal </a:t>
                      </a:r>
                      <a:r>
                        <a:rPr lang="tr-TR" sz="1400" dirty="0" smtClean="0">
                          <a:effectLst/>
                          <a:latin typeface="Times New Roman"/>
                          <a:ea typeface="ＭＳ 明朝"/>
                          <a:cs typeface="Times New Roman"/>
                        </a:rPr>
                        <a:t>hastalık</a:t>
                      </a:r>
                    </a:p>
                    <a:p>
                      <a:pPr algn="ctr">
                        <a:spcAft>
                          <a:spcPts val="0"/>
                        </a:spcAft>
                      </a:pPr>
                      <a:r>
                        <a:rPr lang="tr-TR" sz="1400" dirty="0">
                          <a:effectLst/>
                          <a:latin typeface="Times New Roman"/>
                          <a:cs typeface="Times New Roman"/>
                        </a:rPr>
                        <a:t> </a:t>
                      </a:r>
                    </a:p>
                    <a:p>
                      <a:pPr algn="ctr">
                        <a:spcAft>
                          <a:spcPts val="0"/>
                        </a:spcAft>
                        <a:tabLst>
                          <a:tab pos="457200" algn="l"/>
                        </a:tabLst>
                      </a:pPr>
                      <a:r>
                        <a:rPr lang="tr-TR" sz="1400" dirty="0">
                          <a:effectLst/>
                          <a:latin typeface="Times New Roman"/>
                          <a:ea typeface="ＭＳ 明朝"/>
                          <a:cs typeface="Times New Roman"/>
                        </a:rPr>
                        <a:t>&lt;%1   hastalığa özgün  </a:t>
                      </a:r>
                      <a:r>
                        <a:rPr lang="tr-TR" sz="1400" dirty="0" err="1">
                          <a:effectLst/>
                          <a:latin typeface="Times New Roman"/>
                          <a:ea typeface="ＭＳ 明朝"/>
                          <a:cs typeface="Times New Roman"/>
                        </a:rPr>
                        <a:t>mortalite</a:t>
                      </a:r>
                      <a:endParaRPr lang="tr-TR" sz="1400" dirty="0">
                        <a:effectLst/>
                        <a:latin typeface="Times New Roman"/>
                        <a:ea typeface="ＭＳ 明朝"/>
                        <a:cs typeface="Times New Roman"/>
                      </a:endParaRPr>
                    </a:p>
                  </a:txBody>
                  <a:tcPr marL="68580" marR="68580" marT="0" marB="0"/>
                </a:tc>
                <a:tc>
                  <a:txBody>
                    <a:bodyPr/>
                    <a:lstStyle/>
                    <a:p>
                      <a:pPr algn="ctr">
                        <a:spcAft>
                          <a:spcPts val="0"/>
                        </a:spcAft>
                        <a:tabLst>
                          <a:tab pos="457200" algn="l"/>
                        </a:tabLst>
                      </a:pPr>
                      <a:r>
                        <a:rPr lang="tr-TR" sz="1400" dirty="0">
                          <a:effectLst/>
                          <a:latin typeface="Times New Roman"/>
                          <a:ea typeface="ＭＳ 明朝"/>
                          <a:cs typeface="Times New Roman"/>
                        </a:rPr>
                        <a:t>Uygun seri görüntülemeler ve serum </a:t>
                      </a:r>
                      <a:r>
                        <a:rPr lang="tr-TR" sz="1400" dirty="0" err="1">
                          <a:effectLst/>
                          <a:latin typeface="Times New Roman"/>
                          <a:ea typeface="ＭＳ 明朝"/>
                          <a:cs typeface="Times New Roman"/>
                        </a:rPr>
                        <a:t>Tg</a:t>
                      </a:r>
                      <a:r>
                        <a:rPr lang="tr-TR" sz="1400" dirty="0">
                          <a:effectLst/>
                          <a:latin typeface="Times New Roman"/>
                          <a:ea typeface="ＭＳ 明朝"/>
                          <a:cs typeface="Times New Roman"/>
                        </a:rPr>
                        <a:t> seviyeleri ile takip edilebilir. Zamanla şüpheli hale gelen klinik bulgular ek görüntüleme veya biyopsi ile değerlendirilmelidir.</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38887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kil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69" y="1"/>
            <a:ext cx="8170191" cy="6797854"/>
          </a:xfrm>
          <a:prstGeom prst="rect">
            <a:avLst/>
          </a:prstGeom>
        </p:spPr>
      </p:pic>
    </p:spTree>
    <p:extLst>
      <p:ext uri="{BB962C8B-B14F-4D97-AF65-F5344CB8AC3E}">
        <p14:creationId xmlns:p14="http://schemas.microsoft.com/office/powerpoint/2010/main" val="36622480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kil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75" y="14894"/>
            <a:ext cx="7807152" cy="6728533"/>
          </a:xfrm>
          <a:prstGeom prst="rect">
            <a:avLst/>
          </a:prstGeom>
        </p:spPr>
      </p:pic>
    </p:spTree>
    <p:extLst>
      <p:ext uri="{BB962C8B-B14F-4D97-AF65-F5344CB8AC3E}">
        <p14:creationId xmlns:p14="http://schemas.microsoft.com/office/powerpoint/2010/main" val="25213532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kil 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902" y="79184"/>
            <a:ext cx="6866542" cy="6778816"/>
          </a:xfrm>
          <a:prstGeom prst="rect">
            <a:avLst/>
          </a:prstGeom>
        </p:spPr>
      </p:pic>
    </p:spTree>
    <p:extLst>
      <p:ext uri="{BB962C8B-B14F-4D97-AF65-F5344CB8AC3E}">
        <p14:creationId xmlns:p14="http://schemas.microsoft.com/office/powerpoint/2010/main" val="2521353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kil 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89" y="47599"/>
            <a:ext cx="8165396" cy="6810401"/>
          </a:xfrm>
          <a:prstGeom prst="rect">
            <a:avLst/>
          </a:prstGeom>
        </p:spPr>
      </p:pic>
    </p:spTree>
    <p:extLst>
      <p:ext uri="{BB962C8B-B14F-4D97-AF65-F5344CB8AC3E}">
        <p14:creationId xmlns:p14="http://schemas.microsoft.com/office/powerpoint/2010/main" val="2521353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latin typeface="Times New Roman"/>
                <a:cs typeface="Times New Roman"/>
              </a:rPr>
              <a:t>[B31] Risk </a:t>
            </a:r>
            <a:r>
              <a:rPr lang="en-US" sz="2800" i="1" dirty="0" err="1">
                <a:latin typeface="Times New Roman"/>
                <a:cs typeface="Times New Roman"/>
              </a:rPr>
              <a:t>sınıflamalarının</a:t>
            </a:r>
            <a:r>
              <a:rPr lang="en-US" sz="2800" i="1" dirty="0">
                <a:latin typeface="Times New Roman"/>
                <a:cs typeface="Times New Roman"/>
              </a:rPr>
              <a:t> </a:t>
            </a:r>
            <a:r>
              <a:rPr lang="en-US" sz="2800" i="1" dirty="0" err="1">
                <a:latin typeface="Times New Roman"/>
                <a:cs typeface="Times New Roman"/>
              </a:rPr>
              <a:t>hastalığın</a:t>
            </a:r>
            <a:r>
              <a:rPr lang="en-US" sz="2800" i="1" dirty="0">
                <a:latin typeface="Times New Roman"/>
                <a:cs typeface="Times New Roman"/>
              </a:rPr>
              <a:t> </a:t>
            </a:r>
            <a:r>
              <a:rPr lang="en-US" sz="2800" i="1" dirty="0" err="1">
                <a:latin typeface="Times New Roman"/>
                <a:cs typeface="Times New Roman"/>
              </a:rPr>
              <a:t>izlemi</a:t>
            </a:r>
            <a:r>
              <a:rPr lang="en-US" sz="2800" i="1" dirty="0">
                <a:latin typeface="Times New Roman"/>
                <a:cs typeface="Times New Roman"/>
              </a:rPr>
              <a:t> </a:t>
            </a:r>
            <a:r>
              <a:rPr lang="en-US" sz="2800" i="1" dirty="0" err="1">
                <a:latin typeface="Times New Roman"/>
                <a:cs typeface="Times New Roman"/>
              </a:rPr>
              <a:t>ve</a:t>
            </a:r>
            <a:r>
              <a:rPr lang="en-US" sz="2800" i="1" dirty="0">
                <a:latin typeface="Times New Roman"/>
                <a:cs typeface="Times New Roman"/>
              </a:rPr>
              <a:t> </a:t>
            </a:r>
            <a:r>
              <a:rPr lang="en-US" sz="2800" i="1" dirty="0" err="1">
                <a:latin typeface="Times New Roman"/>
                <a:cs typeface="Times New Roman"/>
              </a:rPr>
              <a:t>tedavi</a:t>
            </a:r>
            <a:r>
              <a:rPr lang="en-US" sz="2800" i="1" dirty="0">
                <a:latin typeface="Times New Roman"/>
                <a:cs typeface="Times New Roman"/>
              </a:rPr>
              <a:t> </a:t>
            </a:r>
            <a:r>
              <a:rPr lang="en-US" sz="2800" i="1" dirty="0" err="1">
                <a:latin typeface="Times New Roman"/>
                <a:cs typeface="Times New Roman"/>
              </a:rPr>
              <a:t>yönetim</a:t>
            </a:r>
            <a:r>
              <a:rPr lang="en-US" sz="2800" i="1" dirty="0">
                <a:latin typeface="Times New Roman"/>
                <a:cs typeface="Times New Roman"/>
              </a:rPr>
              <a:t> </a:t>
            </a:r>
            <a:r>
              <a:rPr lang="en-US" sz="2800" i="1" dirty="0" err="1">
                <a:latin typeface="Times New Roman"/>
                <a:cs typeface="Times New Roman"/>
              </a:rPr>
              <a:t>kararlarında</a:t>
            </a:r>
            <a:r>
              <a:rPr lang="en-US" sz="2800" i="1" dirty="0">
                <a:latin typeface="Times New Roman"/>
                <a:cs typeface="Times New Roman"/>
              </a:rPr>
              <a:t> </a:t>
            </a:r>
            <a:r>
              <a:rPr lang="en-US" sz="2800" i="1" dirty="0" err="1">
                <a:latin typeface="Times New Roman"/>
                <a:cs typeface="Times New Roman"/>
              </a:rPr>
              <a:t>bir</a:t>
            </a:r>
            <a:r>
              <a:rPr lang="en-US" sz="2800" i="1" dirty="0">
                <a:latin typeface="Times New Roman"/>
                <a:cs typeface="Times New Roman"/>
              </a:rPr>
              <a:t> </a:t>
            </a:r>
            <a:r>
              <a:rPr lang="en-US" sz="2800" i="1" dirty="0" err="1">
                <a:latin typeface="Times New Roman"/>
                <a:cs typeface="Times New Roman"/>
              </a:rPr>
              <a:t>yol</a:t>
            </a:r>
            <a:r>
              <a:rPr lang="en-US" sz="2800" i="1" dirty="0">
                <a:latin typeface="Times New Roman"/>
                <a:cs typeface="Times New Roman"/>
              </a:rPr>
              <a:t> </a:t>
            </a:r>
            <a:r>
              <a:rPr lang="en-US" sz="2800" i="1" dirty="0" err="1">
                <a:latin typeface="Times New Roman"/>
                <a:cs typeface="Times New Roman"/>
              </a:rPr>
              <a:t>gösterici</a:t>
            </a:r>
            <a:r>
              <a:rPr lang="en-US" sz="2800" i="1" dirty="0">
                <a:latin typeface="Times New Roman"/>
                <a:cs typeface="Times New Roman"/>
              </a:rPr>
              <a:t> </a:t>
            </a:r>
            <a:r>
              <a:rPr lang="en-US" sz="2800" i="1" dirty="0" err="1">
                <a:latin typeface="Times New Roman"/>
                <a:cs typeface="Times New Roman"/>
              </a:rPr>
              <a:t>olarak</a:t>
            </a:r>
            <a:r>
              <a:rPr lang="en-US" sz="2800" i="1" dirty="0">
                <a:latin typeface="Times New Roman"/>
                <a:cs typeface="Times New Roman"/>
              </a:rPr>
              <a:t> </a:t>
            </a:r>
            <a:r>
              <a:rPr lang="en-US" sz="2800" i="1" dirty="0" err="1">
                <a:latin typeface="Times New Roman"/>
                <a:cs typeface="Times New Roman"/>
              </a:rPr>
              <a:t>kullanılması</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528507" y="1612973"/>
            <a:ext cx="8229600" cy="1814613"/>
          </a:xfrm>
        </p:spPr>
        <p:style>
          <a:lnRef idx="1">
            <a:schemeClr val="dk1"/>
          </a:lnRef>
          <a:fillRef idx="2">
            <a:schemeClr val="dk1"/>
          </a:fillRef>
          <a:effectRef idx="1">
            <a:schemeClr val="dk1"/>
          </a:effectRef>
          <a:fontRef idx="minor">
            <a:schemeClr val="dk1"/>
          </a:fontRef>
        </p:style>
        <p:txBody>
          <a:bodyPr>
            <a:normAutofit/>
          </a:bodyPr>
          <a:lstStyle/>
          <a:p>
            <a:r>
              <a:rPr lang="tr-TR" sz="2400" dirty="0">
                <a:latin typeface="Times New Roman" pitchFamily="18" charset="0"/>
                <a:cs typeface="Times New Roman" pitchFamily="18" charset="0"/>
              </a:rPr>
              <a:t>Risk sınıflaması kişiselleşmiş </a:t>
            </a:r>
            <a:r>
              <a:rPr lang="tr-TR" sz="2400" dirty="0" err="1">
                <a:latin typeface="Times New Roman" pitchFamily="18" charset="0"/>
                <a:cs typeface="Times New Roman" pitchFamily="18" charset="0"/>
              </a:rPr>
              <a:t>tiroid</a:t>
            </a:r>
            <a:r>
              <a:rPr lang="tr-TR" sz="2400" dirty="0">
                <a:latin typeface="Times New Roman" pitchFamily="18" charset="0"/>
                <a:cs typeface="Times New Roman" pitchFamily="18" charset="0"/>
              </a:rPr>
              <a:t> kanser yönetiminde bir köşe taşıdır. </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İlk </a:t>
            </a:r>
            <a:r>
              <a:rPr lang="tr-TR" sz="2400" dirty="0">
                <a:latin typeface="Times New Roman" pitchFamily="18" charset="0"/>
                <a:cs typeface="Times New Roman" pitchFamily="18" charset="0"/>
              </a:rPr>
              <a:t>risk belirlemeleri başlangıç tanı ve tedavisindeki karar yönetiminde oldukça yol göstericidir. </a:t>
            </a:r>
            <a:endParaRPr lang="en-US" sz="2400" dirty="0">
              <a:latin typeface="Times New Roman" pitchFamily="18" charset="0"/>
              <a:cs typeface="Times New Roman" pitchFamily="18" charset="0"/>
            </a:endParaRPr>
          </a:p>
        </p:txBody>
      </p:sp>
      <p:sp>
        <p:nvSpPr>
          <p:cNvPr id="5" name="Rectangle 4"/>
          <p:cNvSpPr/>
          <p:nvPr/>
        </p:nvSpPr>
        <p:spPr>
          <a:xfrm>
            <a:off x="865495" y="3651031"/>
            <a:ext cx="7598996"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a:buChar char="•"/>
            </a:pPr>
            <a:r>
              <a:rPr lang="tr-TR" sz="2400" dirty="0">
                <a:latin typeface="Times New Roman" pitchFamily="18" charset="0"/>
                <a:cs typeface="Times New Roman" pitchFamily="18" charset="0"/>
              </a:rPr>
              <a:t>R</a:t>
            </a:r>
            <a:r>
              <a:rPr lang="tr-TR" sz="2400" dirty="0" smtClean="0">
                <a:latin typeface="Times New Roman" pitchFamily="18" charset="0"/>
                <a:cs typeface="Times New Roman" pitchFamily="18" charset="0"/>
              </a:rPr>
              <a:t>isk </a:t>
            </a:r>
            <a:r>
              <a:rPr lang="tr-TR" sz="2400" dirty="0">
                <a:latin typeface="Times New Roman" pitchFamily="18" charset="0"/>
                <a:cs typeface="Times New Roman" pitchFamily="18" charset="0"/>
              </a:rPr>
              <a:t>analizlerine dayanan yönetim yaklaşımı başlangıçtaki risk belirteçlerinin takip ve tedavi kararlarını yönetecek şekilde kullanılmasını sağlar. </a:t>
            </a:r>
            <a:endParaRPr lang="tr-TR" sz="2400" dirty="0" smtClean="0">
              <a:latin typeface="Times New Roman" pitchFamily="18" charset="0"/>
              <a:cs typeface="Times New Roman" pitchFamily="18" charset="0"/>
            </a:endParaRPr>
          </a:p>
          <a:p>
            <a:pPr marL="285750" indent="-285750">
              <a:buFont typeface="Arial"/>
              <a:buChar char="•"/>
            </a:pPr>
            <a:r>
              <a:rPr lang="tr-TR" sz="2400" dirty="0" smtClean="0">
                <a:latin typeface="Times New Roman" pitchFamily="18" charset="0"/>
                <a:cs typeface="Times New Roman" pitchFamily="18" charset="0"/>
              </a:rPr>
              <a:t>Başlangıçtaki </a:t>
            </a:r>
            <a:r>
              <a:rPr lang="tr-TR" sz="2400" dirty="0">
                <a:latin typeface="Times New Roman" pitchFamily="18" charset="0"/>
                <a:cs typeface="Times New Roman" pitchFamily="18" charset="0"/>
              </a:rPr>
              <a:t>kararlar daha sonra, hastanın tedaviye yanıtı da göz önünde bulundurularak </a:t>
            </a:r>
            <a:r>
              <a:rPr lang="tr-TR" sz="2400" dirty="0" err="1">
                <a:latin typeface="Times New Roman" pitchFamily="18" charset="0"/>
                <a:cs typeface="Times New Roman" pitchFamily="18" charset="0"/>
              </a:rPr>
              <a:t>modifiye</a:t>
            </a:r>
            <a:r>
              <a:rPr lang="tr-TR" sz="2400" dirty="0">
                <a:latin typeface="Times New Roman" pitchFamily="18" charset="0"/>
                <a:cs typeface="Times New Roman" pitchFamily="18" charset="0"/>
              </a:rPr>
              <a:t> edilir. </a:t>
            </a:r>
            <a:endParaRPr lang="tr-TR" sz="2400" dirty="0" smtClean="0">
              <a:latin typeface="Times New Roman" pitchFamily="18" charset="0"/>
              <a:cs typeface="Times New Roman" pitchFamily="18" charset="0"/>
            </a:endParaRPr>
          </a:p>
          <a:p>
            <a:pPr marL="285750" indent="-285750">
              <a:buFont typeface="Arial"/>
              <a:buChar char="•"/>
            </a:pPr>
            <a:r>
              <a:rPr lang="tr-TR" sz="2400" dirty="0" smtClean="0">
                <a:latin typeface="Times New Roman" pitchFamily="18" charset="0"/>
                <a:cs typeface="Times New Roman" pitchFamily="18" charset="0"/>
              </a:rPr>
              <a:t>Bu </a:t>
            </a:r>
            <a:r>
              <a:rPr lang="tr-TR" sz="2400" dirty="0">
                <a:latin typeface="Times New Roman" pitchFamily="18" charset="0"/>
                <a:cs typeface="Times New Roman" pitchFamily="18" charset="0"/>
              </a:rPr>
              <a:t>sistem, her bir hasta için zamanla değişen risk tahminlerini kullanarak tedavi ve takip süreçlerinin yoğunluğunu ve kapsamını belirler. </a:t>
            </a:r>
            <a:endParaRPr lang="tr-TR" sz="24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39997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Tanısal Testler İçin ATA Değerlendirme Sisteminin </a:t>
            </a:r>
            <a:r>
              <a:rPr lang="tr-TR" sz="2800" dirty="0" smtClean="0">
                <a:latin typeface="Times New Roman"/>
                <a:cs typeface="Times New Roman"/>
              </a:rPr>
              <a:t>Yorumlanması-3</a:t>
            </a:r>
            <a:r>
              <a:rPr lang="tr-TR" sz="2800" dirty="0" smtClean="0">
                <a:effectLst/>
                <a:latin typeface="Times New Roman"/>
                <a:cs typeface="Times New Roman"/>
              </a:rPr>
              <a:t> </a:t>
            </a:r>
            <a:endParaRPr lang="en-US" sz="2800" dirty="0">
              <a:latin typeface="Times New Roman"/>
              <a:cs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5046067"/>
              </p:ext>
            </p:extLst>
          </p:nvPr>
        </p:nvGraphicFramePr>
        <p:xfrm>
          <a:off x="457200" y="1600200"/>
          <a:ext cx="8229600" cy="853440"/>
        </p:xfrm>
        <a:graphic>
          <a:graphicData uri="http://schemas.openxmlformats.org/drawingml/2006/table">
            <a:tbl>
              <a:tblPr firstRow="1" bandRow="1">
                <a:tableStyleId>{5940675A-B579-460E-94D1-54222C63F5DA}</a:tableStyleId>
              </a:tblPr>
              <a:tblGrid>
                <a:gridCol w="1493695">
                  <a:extLst>
                    <a:ext uri="{9D8B030D-6E8A-4147-A177-3AD203B41FA5}">
                      <a16:colId xmlns:a16="http://schemas.microsoft.com/office/drawing/2014/main" val="20000"/>
                    </a:ext>
                  </a:extLst>
                </a:gridCol>
                <a:gridCol w="2461531">
                  <a:extLst>
                    <a:ext uri="{9D8B030D-6E8A-4147-A177-3AD203B41FA5}">
                      <a16:colId xmlns:a16="http://schemas.microsoft.com/office/drawing/2014/main" val="20001"/>
                    </a:ext>
                  </a:extLst>
                </a:gridCol>
                <a:gridCol w="4274374">
                  <a:extLst>
                    <a:ext uri="{9D8B030D-6E8A-4147-A177-3AD203B41FA5}">
                      <a16:colId xmlns:a16="http://schemas.microsoft.com/office/drawing/2014/main" val="20002"/>
                    </a:ext>
                  </a:extLst>
                </a:gridCol>
              </a:tblGrid>
              <a:tr h="370840">
                <a:tc>
                  <a:txBody>
                    <a:bodyPr/>
                    <a:lstStyle/>
                    <a:p>
                      <a:pPr>
                        <a:tabLst>
                          <a:tab pos="457200" algn="l"/>
                        </a:tabLst>
                      </a:pPr>
                      <a:r>
                        <a:rPr lang="tr-TR" sz="1400" b="1" dirty="0">
                          <a:effectLst/>
                          <a:latin typeface="Times New Roman"/>
                          <a:cs typeface="Times New Roman"/>
                        </a:rPr>
                        <a:t>Öneri </a:t>
                      </a:r>
                    </a:p>
                  </a:txBody>
                  <a:tcPr marL="68580" marR="68580" marT="0" marB="0"/>
                </a:tc>
                <a:tc>
                  <a:txBody>
                    <a:bodyPr/>
                    <a:lstStyle/>
                    <a:p>
                      <a:pPr>
                        <a:spcAft>
                          <a:spcPts val="0"/>
                        </a:spcAft>
                        <a:tabLst>
                          <a:tab pos="457200" algn="l"/>
                        </a:tabLst>
                      </a:pPr>
                      <a:r>
                        <a:rPr lang="tr-TR" sz="1400" b="1">
                          <a:effectLst/>
                          <a:latin typeface="Times New Roman"/>
                          <a:cs typeface="Times New Roman"/>
                        </a:rPr>
                        <a:t>Tanısal bilgilerin doğruluğuna karşı testin riskleri ve yükü</a:t>
                      </a:r>
                      <a:endParaRPr lang="tr-TR" sz="1400" b="1">
                        <a:effectLst/>
                        <a:latin typeface="Times New Roman"/>
                        <a:ea typeface="ＭＳ 明朝"/>
                        <a:cs typeface="Times New Roman"/>
                      </a:endParaRPr>
                    </a:p>
                  </a:txBody>
                  <a:tcPr marL="68580" marR="68580" marT="0" marB="0"/>
                </a:tc>
                <a:tc>
                  <a:txBody>
                    <a:bodyPr/>
                    <a:lstStyle/>
                    <a:p>
                      <a:pPr>
                        <a:spcAft>
                          <a:spcPts val="0"/>
                        </a:spcAft>
                        <a:tabLst>
                          <a:tab pos="457200" algn="l"/>
                        </a:tabLst>
                      </a:pPr>
                      <a:r>
                        <a:rPr lang="tr-TR" sz="1400" b="1" dirty="0">
                          <a:effectLst/>
                          <a:latin typeface="Times New Roman"/>
                          <a:cs typeface="Times New Roman"/>
                        </a:rPr>
                        <a:t>Etkileri</a:t>
                      </a:r>
                      <a:endParaRPr lang="tr-TR" sz="1400" b="1" dirty="0">
                        <a:effectLst/>
                        <a:latin typeface="Times New Roman"/>
                        <a:ea typeface="ＭＳ 明朝"/>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tabLst>
                          <a:tab pos="457200" algn="l"/>
                        </a:tabLst>
                      </a:pPr>
                      <a:r>
                        <a:rPr lang="tr-TR" sz="2000" b="1" i="1" dirty="0">
                          <a:effectLst/>
                          <a:latin typeface="Times New Roman"/>
                        </a:rPr>
                        <a:t>Öneri yok</a:t>
                      </a:r>
                      <a:endParaRPr lang="tr-TR" sz="2000" dirty="0">
                        <a:effectLst/>
                      </a:endParaRPr>
                    </a:p>
                  </a:txBody>
                  <a:tcPr marL="68580" marR="68580" marT="0" marB="0">
                    <a:solidFill>
                      <a:schemeClr val="bg1">
                        <a:lumMod val="75000"/>
                      </a:schemeClr>
                    </a:solidFill>
                  </a:tcPr>
                </a:tc>
                <a:tc>
                  <a:txBody>
                    <a:bodyPr/>
                    <a:lstStyle/>
                    <a:p>
                      <a:pPr algn="just">
                        <a:tabLst>
                          <a:tab pos="457200" algn="l"/>
                        </a:tabLst>
                      </a:pPr>
                      <a:r>
                        <a:rPr lang="tr-TR" sz="1400" dirty="0">
                          <a:effectLst/>
                          <a:latin typeface="Times New Roman"/>
                        </a:rPr>
                        <a:t>Test sonucu ile risk ilişkisi belirlenemez</a:t>
                      </a:r>
                      <a:endParaRPr lang="tr-TR" sz="1400" dirty="0">
                        <a:effectLst/>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a:effectLst/>
                          <a:latin typeface="Times New Roman"/>
                          <a:ea typeface="ＭＳ 明朝"/>
                          <a:cs typeface="Times New Roman"/>
                        </a:rPr>
                        <a:t>Elde kanıta dayalı tıp verileri olmadığı için testle ilgili karar belirtilemez. </a:t>
                      </a:r>
                      <a:endParaRPr lang="tr-TR" sz="1400" dirty="0">
                        <a:effectLst/>
                        <a:latin typeface="Verdan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30476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B 37</a:t>
            </a:r>
            <a:r>
              <a:rPr lang="en-US" sz="2800" i="1" dirty="0">
                <a:latin typeface="Times New Roman"/>
                <a:cs typeface="Times New Roman"/>
              </a:rPr>
              <a:t>] </a:t>
            </a:r>
            <a:r>
              <a:rPr lang="en-US" sz="2800" i="1" dirty="0" err="1">
                <a:latin typeface="Times New Roman"/>
                <a:cs typeface="Times New Roman"/>
              </a:rPr>
              <a:t>Terapötik</a:t>
            </a:r>
            <a:r>
              <a:rPr lang="en-US" sz="2800" i="1" dirty="0">
                <a:latin typeface="Times New Roman"/>
                <a:cs typeface="Times New Roman"/>
              </a:rPr>
              <a:t> </a:t>
            </a:r>
            <a:r>
              <a:rPr lang="tr-TR" sz="2800" i="1" dirty="0">
                <a:latin typeface="Times New Roman"/>
                <a:cs typeface="Times New Roman"/>
              </a:rPr>
              <a:t>r</a:t>
            </a:r>
            <a:r>
              <a:rPr lang="tr-TR" sz="2800" i="1" dirty="0" smtClean="0">
                <a:latin typeface="Times New Roman"/>
                <a:cs typeface="Times New Roman"/>
              </a:rPr>
              <a:t>adyoaktif </a:t>
            </a:r>
            <a:r>
              <a:rPr lang="tr-TR" sz="2800" i="1" dirty="0">
                <a:latin typeface="Times New Roman"/>
                <a:cs typeface="Times New Roman"/>
              </a:rPr>
              <a:t>i</a:t>
            </a:r>
            <a:r>
              <a:rPr lang="tr-TR" sz="2800" i="1" dirty="0" smtClean="0">
                <a:latin typeface="Times New Roman"/>
                <a:cs typeface="Times New Roman"/>
              </a:rPr>
              <a:t>yot (RAİ)</a:t>
            </a:r>
            <a:r>
              <a:rPr lang="en-US" sz="2800" i="1" dirty="0" smtClean="0">
                <a:latin typeface="Times New Roman"/>
                <a:cs typeface="Times New Roman"/>
              </a:rPr>
              <a:t> </a:t>
            </a:r>
            <a:r>
              <a:rPr lang="en-US" sz="2800" i="1" dirty="0" err="1">
                <a:latin typeface="Times New Roman"/>
                <a:cs typeface="Times New Roman"/>
              </a:rPr>
              <a:t>kararında</a:t>
            </a:r>
            <a:r>
              <a:rPr lang="en-US" sz="2800" i="1" dirty="0">
                <a:latin typeface="Times New Roman"/>
                <a:cs typeface="Times New Roman"/>
              </a:rPr>
              <a:t> </a:t>
            </a:r>
            <a:r>
              <a:rPr lang="en-US" sz="2800" i="1" dirty="0" err="1">
                <a:latin typeface="Times New Roman"/>
                <a:cs typeface="Times New Roman"/>
              </a:rPr>
              <a:t>moleküler</a:t>
            </a:r>
            <a:r>
              <a:rPr lang="en-US" sz="2800" i="1" dirty="0">
                <a:latin typeface="Times New Roman"/>
                <a:cs typeface="Times New Roman"/>
              </a:rPr>
              <a:t> </a:t>
            </a:r>
            <a:r>
              <a:rPr lang="en-US" sz="2800" i="1" dirty="0" err="1">
                <a:latin typeface="Times New Roman"/>
                <a:cs typeface="Times New Roman"/>
              </a:rPr>
              <a:t>belirteçlerin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1"/>
            <a:ext cx="8229600" cy="3152933"/>
          </a:xfrm>
        </p:spPr>
        <p:style>
          <a:lnRef idx="1">
            <a:schemeClr val="dk1"/>
          </a:lnRef>
          <a:fillRef idx="2">
            <a:schemeClr val="dk1"/>
          </a:fillRef>
          <a:effectRef idx="1">
            <a:schemeClr val="dk1"/>
          </a:effectRef>
          <a:fontRef idx="minor">
            <a:schemeClr val="dk1"/>
          </a:fontRef>
        </p:style>
        <p:txBody>
          <a:bodyPr>
            <a:normAutofit fontScale="92500"/>
          </a:bodyPr>
          <a:lstStyle/>
          <a:p>
            <a:pPr marL="0" indent="0">
              <a:buNone/>
            </a:pPr>
            <a:r>
              <a:rPr lang="en-US" b="1" dirty="0">
                <a:latin typeface="Times New Roman"/>
                <a:cs typeface="Times New Roman"/>
              </a:rPr>
              <a:t>ÖNERİ 52 </a:t>
            </a:r>
            <a:endParaRPr lang="tr-TR" dirty="0">
              <a:latin typeface="Times New Roman"/>
              <a:cs typeface="Times New Roman"/>
            </a:endParaRPr>
          </a:p>
          <a:p>
            <a:r>
              <a:rPr lang="en-US" i="1" dirty="0">
                <a:latin typeface="Times New Roman"/>
                <a:cs typeface="Times New Roman"/>
              </a:rPr>
              <a:t>Post-</a:t>
            </a:r>
            <a:r>
              <a:rPr lang="en-US" i="1" dirty="0" err="1">
                <a:latin typeface="Times New Roman"/>
                <a:cs typeface="Times New Roman"/>
              </a:rPr>
              <a:t>operatif</a:t>
            </a:r>
            <a:r>
              <a:rPr lang="en-US" i="1" dirty="0">
                <a:latin typeface="Times New Roman"/>
                <a:cs typeface="Times New Roman"/>
              </a:rPr>
              <a:t> </a:t>
            </a:r>
            <a:r>
              <a:rPr lang="en-US" i="1" dirty="0" smtClean="0">
                <a:latin typeface="Times New Roman"/>
                <a:cs typeface="Times New Roman"/>
              </a:rPr>
              <a:t>RA</a:t>
            </a:r>
            <a:r>
              <a:rPr lang="tr-TR" i="1" dirty="0" smtClean="0">
                <a:latin typeface="Times New Roman"/>
                <a:cs typeface="Times New Roman"/>
              </a:rPr>
              <a:t>İ</a:t>
            </a:r>
            <a:r>
              <a:rPr lang="en-US" i="1" dirty="0" smtClean="0">
                <a:latin typeface="Times New Roman"/>
                <a:cs typeface="Times New Roman"/>
              </a:rPr>
              <a:t> </a:t>
            </a:r>
            <a:r>
              <a:rPr lang="en-US" i="1" dirty="0" err="1">
                <a:latin typeface="Times New Roman"/>
                <a:cs typeface="Times New Roman"/>
              </a:rPr>
              <a:t>kullanımında</a:t>
            </a:r>
            <a:r>
              <a:rPr lang="en-US" i="1" dirty="0">
                <a:latin typeface="Times New Roman"/>
                <a:cs typeface="Times New Roman"/>
              </a:rPr>
              <a:t> </a:t>
            </a:r>
            <a:r>
              <a:rPr lang="en-US" i="1" dirty="0" err="1">
                <a:latin typeface="Times New Roman"/>
                <a:cs typeface="Times New Roman"/>
              </a:rPr>
              <a:t>moleküler</a:t>
            </a:r>
            <a:r>
              <a:rPr lang="en-US" i="1" dirty="0">
                <a:latin typeface="Times New Roman"/>
                <a:cs typeface="Times New Roman"/>
              </a:rPr>
              <a:t> </a:t>
            </a:r>
            <a:r>
              <a:rPr lang="en-US" i="1" dirty="0" err="1">
                <a:latin typeface="Times New Roman"/>
                <a:cs typeface="Times New Roman"/>
              </a:rPr>
              <a:t>testlerin</a:t>
            </a:r>
            <a:r>
              <a:rPr lang="en-US" i="1" dirty="0">
                <a:latin typeface="Times New Roman"/>
                <a:cs typeface="Times New Roman"/>
              </a:rPr>
              <a:t> </a:t>
            </a:r>
            <a:r>
              <a:rPr lang="en-US" i="1" dirty="0" err="1">
                <a:latin typeface="Times New Roman"/>
                <a:cs typeface="Times New Roman"/>
              </a:rPr>
              <a:t>rolü</a:t>
            </a:r>
            <a:r>
              <a:rPr lang="en-US" i="1" dirty="0">
                <a:latin typeface="Times New Roman"/>
                <a:cs typeface="Times New Roman"/>
              </a:rPr>
              <a:t> </a:t>
            </a:r>
            <a:r>
              <a:rPr lang="en-US" i="1" dirty="0" err="1">
                <a:latin typeface="Times New Roman"/>
                <a:cs typeface="Times New Roman"/>
              </a:rPr>
              <a:t>hala</a:t>
            </a:r>
            <a:r>
              <a:rPr lang="en-US" i="1" dirty="0">
                <a:latin typeface="Times New Roman"/>
                <a:cs typeface="Times New Roman"/>
              </a:rPr>
              <a:t> tam </a:t>
            </a:r>
            <a:r>
              <a:rPr lang="en-US" i="1" dirty="0" err="1">
                <a:latin typeface="Times New Roman"/>
                <a:cs typeface="Times New Roman"/>
              </a:rPr>
              <a:t>olarak</a:t>
            </a:r>
            <a:r>
              <a:rPr lang="en-US" i="1" dirty="0">
                <a:latin typeface="Times New Roman"/>
                <a:cs typeface="Times New Roman"/>
              </a:rPr>
              <a:t> </a:t>
            </a:r>
            <a:r>
              <a:rPr lang="en-US" i="1" dirty="0" err="1">
                <a:latin typeface="Times New Roman"/>
                <a:cs typeface="Times New Roman"/>
              </a:rPr>
              <a:t>belirlenmemiştir</a:t>
            </a:r>
            <a:r>
              <a:rPr lang="en-US" i="1" dirty="0">
                <a:latin typeface="Times New Roman"/>
                <a:cs typeface="Times New Roman"/>
              </a:rPr>
              <a:t>, </a:t>
            </a:r>
            <a:r>
              <a:rPr lang="en-US" i="1" dirty="0" err="1">
                <a:latin typeface="Times New Roman"/>
                <a:cs typeface="Times New Roman"/>
              </a:rPr>
              <a:t>dolayısıyla</a:t>
            </a:r>
            <a:r>
              <a:rPr lang="en-US" i="1" dirty="0">
                <a:latin typeface="Times New Roman"/>
                <a:cs typeface="Times New Roman"/>
              </a:rPr>
              <a:t> </a:t>
            </a:r>
            <a:r>
              <a:rPr lang="en-US" i="1" dirty="0" err="1">
                <a:latin typeface="Times New Roman"/>
                <a:cs typeface="Times New Roman"/>
              </a:rPr>
              <a:t>bu</a:t>
            </a:r>
            <a:r>
              <a:rPr lang="en-US" i="1" dirty="0">
                <a:latin typeface="Times New Roman"/>
                <a:cs typeface="Times New Roman"/>
              </a:rPr>
              <a:t> </a:t>
            </a:r>
            <a:r>
              <a:rPr lang="en-US" i="1" dirty="0" err="1">
                <a:latin typeface="Times New Roman"/>
                <a:cs typeface="Times New Roman"/>
              </a:rPr>
              <a:t>aşamada</a:t>
            </a:r>
            <a:r>
              <a:rPr lang="en-US" i="1" dirty="0">
                <a:latin typeface="Times New Roman"/>
                <a:cs typeface="Times New Roman"/>
              </a:rPr>
              <a:t> post-op </a:t>
            </a:r>
            <a:r>
              <a:rPr lang="en-US" i="1" dirty="0" smtClean="0">
                <a:latin typeface="Times New Roman"/>
                <a:cs typeface="Times New Roman"/>
              </a:rPr>
              <a:t>RA</a:t>
            </a:r>
            <a:r>
              <a:rPr lang="tr-TR" i="1" dirty="0" smtClean="0">
                <a:latin typeface="Times New Roman"/>
                <a:cs typeface="Times New Roman"/>
              </a:rPr>
              <a:t>İ </a:t>
            </a:r>
            <a:r>
              <a:rPr lang="en-US" i="1" dirty="0" err="1" smtClean="0">
                <a:latin typeface="Times New Roman"/>
                <a:cs typeface="Times New Roman"/>
              </a:rPr>
              <a:t>kullanımında</a:t>
            </a:r>
            <a:r>
              <a:rPr lang="en-US" i="1" dirty="0" smtClean="0">
                <a:latin typeface="Times New Roman"/>
                <a:cs typeface="Times New Roman"/>
              </a:rPr>
              <a:t> </a:t>
            </a:r>
            <a:r>
              <a:rPr lang="en-US" i="1" dirty="0" err="1">
                <a:latin typeface="Times New Roman"/>
                <a:cs typeface="Times New Roman"/>
              </a:rPr>
              <a:t>yol</a:t>
            </a:r>
            <a:r>
              <a:rPr lang="en-US" i="1" dirty="0">
                <a:latin typeface="Times New Roman"/>
                <a:cs typeface="Times New Roman"/>
              </a:rPr>
              <a:t> </a:t>
            </a:r>
            <a:r>
              <a:rPr lang="en-US" i="1" dirty="0" err="1">
                <a:latin typeface="Times New Roman"/>
                <a:cs typeface="Times New Roman"/>
              </a:rPr>
              <a:t>gösterecek</a:t>
            </a:r>
            <a:r>
              <a:rPr lang="en-US" i="1" dirty="0">
                <a:latin typeface="Times New Roman"/>
                <a:cs typeface="Times New Roman"/>
              </a:rPr>
              <a:t> </a:t>
            </a:r>
            <a:r>
              <a:rPr lang="en-US" i="1" dirty="0" err="1">
                <a:latin typeface="Times New Roman"/>
                <a:cs typeface="Times New Roman"/>
              </a:rPr>
              <a:t>herhangi</a:t>
            </a:r>
            <a:r>
              <a:rPr lang="en-US" i="1" dirty="0">
                <a:latin typeface="Times New Roman"/>
                <a:cs typeface="Times New Roman"/>
              </a:rPr>
              <a:t> </a:t>
            </a:r>
            <a:r>
              <a:rPr lang="en-US" i="1" dirty="0" err="1">
                <a:latin typeface="Times New Roman"/>
                <a:cs typeface="Times New Roman"/>
              </a:rPr>
              <a:t>bir</a:t>
            </a:r>
            <a:r>
              <a:rPr lang="en-US" i="1" dirty="0">
                <a:latin typeface="Times New Roman"/>
                <a:cs typeface="Times New Roman"/>
              </a:rPr>
              <a:t> </a:t>
            </a:r>
            <a:r>
              <a:rPr lang="en-US" i="1" dirty="0" err="1">
                <a:latin typeface="Times New Roman"/>
                <a:cs typeface="Times New Roman"/>
              </a:rPr>
              <a:t>moleküler</a:t>
            </a:r>
            <a:r>
              <a:rPr lang="en-US" i="1" dirty="0">
                <a:latin typeface="Times New Roman"/>
                <a:cs typeface="Times New Roman"/>
              </a:rPr>
              <a:t> test </a:t>
            </a:r>
            <a:r>
              <a:rPr lang="en-US" i="1" dirty="0" err="1">
                <a:latin typeface="Times New Roman"/>
                <a:cs typeface="Times New Roman"/>
              </a:rPr>
              <a:t>önerilememektedir</a:t>
            </a:r>
            <a:r>
              <a:rPr lang="en-US" i="1" dirty="0">
                <a:latin typeface="Times New Roman"/>
                <a:cs typeface="Times New Roman"/>
              </a:rPr>
              <a:t>. </a:t>
            </a:r>
            <a:r>
              <a:rPr lang="en-US" b="1" i="1" dirty="0">
                <a:solidFill>
                  <a:srgbClr val="FF0000"/>
                </a:solidFill>
                <a:latin typeface="Times New Roman"/>
                <a:cs typeface="Times New Roman"/>
              </a:rPr>
              <a:t>(</a:t>
            </a:r>
            <a:r>
              <a:rPr lang="en-US" b="1" i="1" dirty="0" err="1">
                <a:solidFill>
                  <a:srgbClr val="FF0000"/>
                </a:solidFill>
                <a:latin typeface="Times New Roman"/>
                <a:cs typeface="Times New Roman"/>
              </a:rPr>
              <a:t>Öneri</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yok</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yetersiz</a:t>
            </a:r>
            <a:r>
              <a:rPr lang="en-US" b="1" i="1" dirty="0">
                <a:solidFill>
                  <a:srgbClr val="FF0000"/>
                </a:solidFill>
                <a:latin typeface="Times New Roman"/>
                <a:cs typeface="Times New Roman"/>
              </a:rPr>
              <a:t> </a:t>
            </a:r>
            <a:r>
              <a:rPr lang="en-US" b="1" i="1" dirty="0" err="1">
                <a:solidFill>
                  <a:srgbClr val="FF0000"/>
                </a:solidFill>
                <a:latin typeface="Times New Roman"/>
                <a:cs typeface="Times New Roman"/>
              </a:rPr>
              <a:t>kanıt</a:t>
            </a:r>
            <a:r>
              <a:rPr lang="en-US" b="1" i="1" dirty="0">
                <a:solidFill>
                  <a:srgbClr val="FF0000"/>
                </a:solidFill>
                <a:latin typeface="Times New Roman"/>
                <a:cs typeface="Times New Roman"/>
              </a:rPr>
              <a:t>)</a:t>
            </a:r>
            <a:r>
              <a:rPr lang="en-US" i="1" dirty="0">
                <a:solidFill>
                  <a:srgbClr val="FF0000"/>
                </a:solidFill>
                <a:latin typeface="Times New Roman"/>
                <a:cs typeface="Times New Roman"/>
              </a:rPr>
              <a:t> </a:t>
            </a:r>
            <a:endParaRPr lang="tr-TR" i="1" dirty="0">
              <a:solidFill>
                <a:srgbClr val="FF0000"/>
              </a:solidFill>
              <a:latin typeface="Times New Roman"/>
              <a:cs typeface="Times New Roman"/>
            </a:endParaRPr>
          </a:p>
          <a:p>
            <a:endParaRPr lang="en-US" dirty="0"/>
          </a:p>
        </p:txBody>
      </p:sp>
    </p:spTree>
    <p:extLst>
      <p:ext uri="{BB962C8B-B14F-4D97-AF65-F5344CB8AC3E}">
        <p14:creationId xmlns:p14="http://schemas.microsoft.com/office/powerpoint/2010/main" val="32078034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B 40</a:t>
            </a:r>
            <a:r>
              <a:rPr lang="en-US" sz="2800" i="1" dirty="0">
                <a:latin typeface="Times New Roman"/>
                <a:cs typeface="Times New Roman"/>
              </a:rPr>
              <a:t>] </a:t>
            </a:r>
            <a:r>
              <a:rPr lang="en-US" sz="2800" i="1" dirty="0" err="1">
                <a:latin typeface="Times New Roman"/>
                <a:cs typeface="Times New Roman"/>
              </a:rPr>
              <a:t>Ablasyon</a:t>
            </a:r>
            <a:r>
              <a:rPr lang="en-US" sz="2800" i="1" dirty="0">
                <a:latin typeface="Times New Roman"/>
                <a:cs typeface="Times New Roman"/>
              </a:rPr>
              <a:t>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ya</a:t>
            </a:r>
            <a:r>
              <a:rPr lang="en-US" sz="2800" i="1" dirty="0">
                <a:latin typeface="Times New Roman"/>
                <a:cs typeface="Times New Roman"/>
              </a:rPr>
              <a:t> da </a:t>
            </a:r>
            <a:r>
              <a:rPr lang="en-US" sz="2800" i="1" dirty="0" err="1">
                <a:latin typeface="Times New Roman"/>
                <a:cs typeface="Times New Roman"/>
              </a:rPr>
              <a:t>adjuvan</a:t>
            </a:r>
            <a:r>
              <a:rPr lang="en-US" sz="2800" i="1" dirty="0">
                <a:latin typeface="Times New Roman"/>
                <a:cs typeface="Times New Roman"/>
              </a:rPr>
              <a:t> </a:t>
            </a:r>
            <a:r>
              <a:rPr lang="en-US" sz="2800" i="1" dirty="0" err="1">
                <a:latin typeface="Times New Roman"/>
                <a:cs typeface="Times New Roman"/>
              </a:rPr>
              <a:t>tedavide</a:t>
            </a:r>
            <a:r>
              <a:rPr lang="en-US" sz="2800" i="1" dirty="0">
                <a:latin typeface="Times New Roman"/>
                <a:cs typeface="Times New Roman"/>
              </a:rPr>
              <a:t> </a:t>
            </a:r>
            <a:r>
              <a:rPr lang="en-US" sz="2800" i="1" dirty="0" err="1">
                <a:latin typeface="Times New Roman"/>
                <a:cs typeface="Times New Roman"/>
              </a:rPr>
              <a:t>hangi</a:t>
            </a:r>
            <a:r>
              <a:rPr lang="en-US" sz="2800" i="1" dirty="0">
                <a:latin typeface="Times New Roman"/>
                <a:cs typeface="Times New Roman"/>
              </a:rPr>
              <a:t> </a:t>
            </a:r>
            <a:r>
              <a:rPr lang="en-US" sz="2800" i="1" baseline="30000" dirty="0">
                <a:latin typeface="Times New Roman"/>
                <a:cs typeface="Times New Roman"/>
              </a:rPr>
              <a:t>131</a:t>
            </a:r>
            <a:r>
              <a:rPr lang="en-US" sz="2800" i="1" dirty="0">
                <a:latin typeface="Times New Roman"/>
                <a:cs typeface="Times New Roman"/>
              </a:rPr>
              <a:t>I </a:t>
            </a:r>
            <a:r>
              <a:rPr lang="en-US" sz="2800" i="1" dirty="0" err="1">
                <a:latin typeface="Times New Roman"/>
                <a:cs typeface="Times New Roman"/>
              </a:rPr>
              <a:t>aktivite</a:t>
            </a:r>
            <a:r>
              <a:rPr lang="en-US" sz="2800" i="1" dirty="0">
                <a:latin typeface="Times New Roman"/>
                <a:cs typeface="Times New Roman"/>
              </a:rPr>
              <a:t> </a:t>
            </a:r>
            <a:r>
              <a:rPr lang="en-US" sz="2800" i="1" dirty="0" err="1">
                <a:latin typeface="Times New Roman"/>
                <a:cs typeface="Times New Roman"/>
              </a:rPr>
              <a:t>düzeyi</a:t>
            </a:r>
            <a:r>
              <a:rPr lang="en-US" sz="2800" i="1" dirty="0">
                <a:latin typeface="Times New Roman"/>
                <a:cs typeface="Times New Roman"/>
              </a:rPr>
              <a:t> </a:t>
            </a:r>
            <a:r>
              <a:rPr lang="en-US" sz="2800" i="1" dirty="0" err="1">
                <a:latin typeface="Times New Roman"/>
                <a:cs typeface="Times New Roman"/>
              </a:rPr>
              <a:t>kullanılmalıdır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2"/>
            <a:ext cx="8229600" cy="2053034"/>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tr-TR" dirty="0">
                <a:latin typeface="Times New Roman"/>
                <a:cs typeface="Times New Roman"/>
              </a:rPr>
              <a:t>Başarılı bir </a:t>
            </a:r>
            <a:r>
              <a:rPr lang="tr-TR" dirty="0" err="1">
                <a:latin typeface="Times New Roman"/>
                <a:cs typeface="Times New Roman"/>
              </a:rPr>
              <a:t>ablasyon</a:t>
            </a:r>
            <a:r>
              <a:rPr lang="tr-TR" dirty="0">
                <a:latin typeface="Times New Roman"/>
                <a:cs typeface="Times New Roman"/>
              </a:rPr>
              <a:t>; </a:t>
            </a:r>
            <a:endParaRPr lang="tr-TR" dirty="0" smtClean="0">
              <a:latin typeface="Times New Roman"/>
              <a:cs typeface="Times New Roman"/>
            </a:endParaRPr>
          </a:p>
          <a:p>
            <a:pPr lvl="1"/>
            <a:r>
              <a:rPr lang="tr-TR" dirty="0" err="1" smtClean="0">
                <a:latin typeface="Times New Roman"/>
                <a:cs typeface="Times New Roman"/>
              </a:rPr>
              <a:t>TgAb’larının</a:t>
            </a:r>
            <a:r>
              <a:rPr lang="tr-TR" dirty="0" smtClean="0">
                <a:latin typeface="Times New Roman"/>
                <a:cs typeface="Times New Roman"/>
              </a:rPr>
              <a:t> </a:t>
            </a:r>
            <a:r>
              <a:rPr lang="tr-TR" dirty="0">
                <a:latin typeface="Times New Roman"/>
                <a:cs typeface="Times New Roman"/>
              </a:rPr>
              <a:t>yokluğunda saptanamayan </a:t>
            </a:r>
            <a:r>
              <a:rPr lang="tr-TR" dirty="0" err="1">
                <a:latin typeface="Times New Roman"/>
                <a:cs typeface="Times New Roman"/>
              </a:rPr>
              <a:t>stimüle</a:t>
            </a:r>
            <a:r>
              <a:rPr lang="tr-TR" dirty="0">
                <a:latin typeface="Times New Roman"/>
                <a:cs typeface="Times New Roman"/>
              </a:rPr>
              <a:t> serum </a:t>
            </a:r>
            <a:r>
              <a:rPr lang="tr-TR" dirty="0" err="1" smtClean="0">
                <a:latin typeface="Times New Roman"/>
                <a:cs typeface="Times New Roman"/>
              </a:rPr>
              <a:t>Tg</a:t>
            </a:r>
            <a:r>
              <a:rPr lang="tr-TR" dirty="0" smtClean="0">
                <a:latin typeface="Times New Roman"/>
                <a:cs typeface="Times New Roman"/>
              </a:rPr>
              <a:t> </a:t>
            </a:r>
          </a:p>
          <a:p>
            <a:pPr lvl="1"/>
            <a:r>
              <a:rPr lang="tr-TR" dirty="0" err="1" smtClean="0">
                <a:latin typeface="Times New Roman"/>
                <a:cs typeface="Times New Roman"/>
              </a:rPr>
              <a:t>TgAb’larının</a:t>
            </a:r>
            <a:r>
              <a:rPr lang="tr-TR" dirty="0" smtClean="0">
                <a:latin typeface="Times New Roman"/>
                <a:cs typeface="Times New Roman"/>
              </a:rPr>
              <a:t> </a:t>
            </a:r>
            <a:r>
              <a:rPr lang="tr-TR" dirty="0">
                <a:latin typeface="Times New Roman"/>
                <a:cs typeface="Times New Roman"/>
              </a:rPr>
              <a:t>varlığında ise takip eden tanısal </a:t>
            </a:r>
            <a:r>
              <a:rPr lang="tr-TR" dirty="0" smtClean="0">
                <a:latin typeface="Times New Roman"/>
                <a:cs typeface="Times New Roman"/>
              </a:rPr>
              <a:t>RAİ taramalarında </a:t>
            </a:r>
            <a:r>
              <a:rPr lang="tr-TR" dirty="0">
                <a:latin typeface="Times New Roman"/>
                <a:cs typeface="Times New Roman"/>
              </a:rPr>
              <a:t>görünebilir </a:t>
            </a:r>
            <a:r>
              <a:rPr lang="tr-TR" dirty="0" smtClean="0">
                <a:latin typeface="Times New Roman"/>
                <a:cs typeface="Times New Roman"/>
              </a:rPr>
              <a:t>RAİ </a:t>
            </a:r>
            <a:r>
              <a:rPr lang="tr-TR" dirty="0">
                <a:latin typeface="Times New Roman"/>
                <a:cs typeface="Times New Roman"/>
              </a:rPr>
              <a:t>tutulumunun olmaması </a:t>
            </a:r>
            <a:r>
              <a:rPr lang="tr-TR" dirty="0" smtClean="0">
                <a:latin typeface="Times New Roman"/>
                <a:cs typeface="Times New Roman"/>
              </a:rPr>
              <a:t>										şeklinde </a:t>
            </a:r>
            <a:r>
              <a:rPr lang="tr-TR" dirty="0">
                <a:latin typeface="Times New Roman"/>
                <a:cs typeface="Times New Roman"/>
              </a:rPr>
              <a:t>tanımlanabilir. </a:t>
            </a:r>
          </a:p>
        </p:txBody>
      </p:sp>
      <p:sp>
        <p:nvSpPr>
          <p:cNvPr id="4" name="TextBox 3"/>
          <p:cNvSpPr txBox="1"/>
          <p:nvPr/>
        </p:nvSpPr>
        <p:spPr>
          <a:xfrm>
            <a:off x="879609" y="3810363"/>
            <a:ext cx="7559716" cy="280076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Arial"/>
              <a:buChar char="•"/>
            </a:pPr>
            <a:r>
              <a:rPr lang="tr-TR" sz="2200" dirty="0">
                <a:latin typeface="Times New Roman"/>
                <a:cs typeface="Times New Roman"/>
              </a:rPr>
              <a:t>2009’da ATA kılavuzu, eğer </a:t>
            </a:r>
            <a:r>
              <a:rPr lang="tr-TR" sz="2200" dirty="0" err="1">
                <a:latin typeface="Times New Roman"/>
                <a:cs typeface="Times New Roman"/>
              </a:rPr>
              <a:t>rezidüel</a:t>
            </a:r>
            <a:r>
              <a:rPr lang="tr-TR" sz="2200" dirty="0">
                <a:latin typeface="Times New Roman"/>
                <a:cs typeface="Times New Roman"/>
              </a:rPr>
              <a:t> hastalık şüphesi / kanıtı varsa veya </a:t>
            </a:r>
            <a:r>
              <a:rPr lang="tr-TR" sz="2200" dirty="0" err="1">
                <a:latin typeface="Times New Roman"/>
                <a:cs typeface="Times New Roman"/>
              </a:rPr>
              <a:t>DTK’nin</a:t>
            </a:r>
            <a:r>
              <a:rPr lang="tr-TR" sz="2200" dirty="0">
                <a:latin typeface="Times New Roman"/>
                <a:cs typeface="Times New Roman"/>
              </a:rPr>
              <a:t> agresif bir histolojik varyantı mevcutsa </a:t>
            </a:r>
            <a:r>
              <a:rPr lang="tr-TR" sz="2200" dirty="0" err="1" smtClean="0">
                <a:latin typeface="Times New Roman"/>
                <a:cs typeface="Times New Roman"/>
              </a:rPr>
              <a:t>adjuvan</a:t>
            </a:r>
            <a:r>
              <a:rPr lang="tr-TR" sz="2200" dirty="0" smtClean="0">
                <a:latin typeface="Times New Roman"/>
                <a:cs typeface="Times New Roman"/>
              </a:rPr>
              <a:t> RAİ </a:t>
            </a:r>
            <a:r>
              <a:rPr lang="tr-TR" sz="2200" dirty="0">
                <a:latin typeface="Times New Roman"/>
                <a:cs typeface="Times New Roman"/>
              </a:rPr>
              <a:t>tedavisi için 100 ve 200mCi arasında standart bir aktivite dozu önermiştir. </a:t>
            </a:r>
          </a:p>
          <a:p>
            <a:pPr marL="342900" indent="-342900">
              <a:buFont typeface="Arial"/>
              <a:buChar char="•"/>
            </a:pPr>
            <a:r>
              <a:rPr lang="tr-TR" sz="2200" dirty="0">
                <a:latin typeface="Times New Roman"/>
                <a:cs typeface="Times New Roman"/>
              </a:rPr>
              <a:t>O zamandan beri, en az 4 adet retrospektif çalışmada, uzak metastazı olmayan ATA orta ve yüksek risk hasta gruplarında çeşitli </a:t>
            </a:r>
            <a:r>
              <a:rPr lang="tr-TR" sz="2200" dirty="0" err="1">
                <a:latin typeface="Times New Roman"/>
                <a:cs typeface="Times New Roman"/>
              </a:rPr>
              <a:t>adjuvan</a:t>
            </a:r>
            <a:r>
              <a:rPr lang="tr-TR" sz="2200" dirty="0">
                <a:latin typeface="Times New Roman"/>
                <a:cs typeface="Times New Roman"/>
              </a:rPr>
              <a:t> </a:t>
            </a:r>
            <a:r>
              <a:rPr lang="tr-TR" sz="2200" dirty="0" smtClean="0">
                <a:latin typeface="Times New Roman"/>
                <a:cs typeface="Times New Roman"/>
              </a:rPr>
              <a:t>RAİ </a:t>
            </a:r>
            <a:r>
              <a:rPr lang="tr-TR" sz="2200" dirty="0">
                <a:latin typeface="Times New Roman"/>
                <a:cs typeface="Times New Roman"/>
              </a:rPr>
              <a:t>aktivitelerini inceleyen çalışmalar yapılmıştır. </a:t>
            </a:r>
            <a:endParaRPr lang="en-US" sz="2200" dirty="0">
              <a:latin typeface="Times New Roman"/>
              <a:cs typeface="Times New Roman"/>
            </a:endParaRPr>
          </a:p>
        </p:txBody>
      </p:sp>
    </p:spTree>
    <p:extLst>
      <p:ext uri="{BB962C8B-B14F-4D97-AF65-F5344CB8AC3E}">
        <p14:creationId xmlns:p14="http://schemas.microsoft.com/office/powerpoint/2010/main" val="25131516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B 40</a:t>
            </a:r>
            <a:r>
              <a:rPr lang="en-US" sz="2800" i="1" dirty="0">
                <a:latin typeface="Times New Roman"/>
                <a:cs typeface="Times New Roman"/>
              </a:rPr>
              <a:t>] </a:t>
            </a:r>
            <a:r>
              <a:rPr lang="en-US" sz="2800" i="1" dirty="0" err="1">
                <a:latin typeface="Times New Roman"/>
                <a:cs typeface="Times New Roman"/>
              </a:rPr>
              <a:t>Ablasyon</a:t>
            </a:r>
            <a:r>
              <a:rPr lang="en-US" sz="2800" i="1" dirty="0">
                <a:latin typeface="Times New Roman"/>
                <a:cs typeface="Times New Roman"/>
              </a:rPr>
              <a:t>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ya</a:t>
            </a:r>
            <a:r>
              <a:rPr lang="en-US" sz="2800" i="1" dirty="0">
                <a:latin typeface="Times New Roman"/>
                <a:cs typeface="Times New Roman"/>
              </a:rPr>
              <a:t> da </a:t>
            </a:r>
            <a:r>
              <a:rPr lang="en-US" sz="2800" i="1" dirty="0" err="1">
                <a:latin typeface="Times New Roman"/>
                <a:cs typeface="Times New Roman"/>
              </a:rPr>
              <a:t>adjuvan</a:t>
            </a:r>
            <a:r>
              <a:rPr lang="en-US" sz="2800" i="1" dirty="0">
                <a:latin typeface="Times New Roman"/>
                <a:cs typeface="Times New Roman"/>
              </a:rPr>
              <a:t> </a:t>
            </a:r>
            <a:r>
              <a:rPr lang="en-US" sz="2800" i="1" dirty="0" err="1">
                <a:latin typeface="Times New Roman"/>
                <a:cs typeface="Times New Roman"/>
              </a:rPr>
              <a:t>tedavide</a:t>
            </a:r>
            <a:r>
              <a:rPr lang="en-US" sz="2800" i="1" dirty="0">
                <a:latin typeface="Times New Roman"/>
                <a:cs typeface="Times New Roman"/>
              </a:rPr>
              <a:t> </a:t>
            </a:r>
            <a:r>
              <a:rPr lang="en-US" sz="2800" i="1" dirty="0" err="1">
                <a:latin typeface="Times New Roman"/>
                <a:cs typeface="Times New Roman"/>
              </a:rPr>
              <a:t>hangi</a:t>
            </a:r>
            <a:r>
              <a:rPr lang="en-US" sz="2800" i="1" dirty="0">
                <a:latin typeface="Times New Roman"/>
                <a:cs typeface="Times New Roman"/>
              </a:rPr>
              <a:t> </a:t>
            </a:r>
            <a:r>
              <a:rPr lang="en-US" sz="2800" i="1" baseline="30000" dirty="0">
                <a:latin typeface="Times New Roman"/>
                <a:cs typeface="Times New Roman"/>
              </a:rPr>
              <a:t>131</a:t>
            </a:r>
            <a:r>
              <a:rPr lang="en-US" sz="2800" i="1" dirty="0">
                <a:latin typeface="Times New Roman"/>
                <a:cs typeface="Times New Roman"/>
              </a:rPr>
              <a:t>I </a:t>
            </a:r>
            <a:r>
              <a:rPr lang="en-US" sz="2800" i="1" dirty="0" err="1">
                <a:latin typeface="Times New Roman"/>
                <a:cs typeface="Times New Roman"/>
              </a:rPr>
              <a:t>aktivite</a:t>
            </a:r>
            <a:r>
              <a:rPr lang="en-US" sz="2800" i="1" dirty="0">
                <a:latin typeface="Times New Roman"/>
                <a:cs typeface="Times New Roman"/>
              </a:rPr>
              <a:t> </a:t>
            </a:r>
            <a:r>
              <a:rPr lang="en-US" sz="2800" i="1" dirty="0" err="1">
                <a:latin typeface="Times New Roman"/>
                <a:cs typeface="Times New Roman"/>
              </a:rPr>
              <a:t>düzeyi</a:t>
            </a:r>
            <a:r>
              <a:rPr lang="en-US" sz="2800" i="1" dirty="0">
                <a:latin typeface="Times New Roman"/>
                <a:cs typeface="Times New Roman"/>
              </a:rPr>
              <a:t> </a:t>
            </a:r>
            <a:r>
              <a:rPr lang="en-US" sz="2800" i="1" dirty="0" err="1">
                <a:latin typeface="Times New Roman"/>
                <a:cs typeface="Times New Roman"/>
              </a:rPr>
              <a:t>kullanılmalıdır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2"/>
            <a:ext cx="8229600" cy="4776592"/>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tr-TR" b="1" dirty="0">
                <a:latin typeface="Times New Roman"/>
                <a:cs typeface="Times New Roman"/>
              </a:rPr>
              <a:t>ÖNERİ 55 </a:t>
            </a:r>
            <a:endParaRPr lang="tr-TR" dirty="0">
              <a:latin typeface="Times New Roman"/>
              <a:cs typeface="Times New Roman"/>
            </a:endParaRPr>
          </a:p>
          <a:p>
            <a:r>
              <a:rPr lang="tr-TR" b="1" i="1" dirty="0">
                <a:latin typeface="Times New Roman"/>
                <a:cs typeface="Times New Roman"/>
              </a:rPr>
              <a:t>A)</a:t>
            </a:r>
            <a:r>
              <a:rPr lang="tr-TR" i="1" dirty="0">
                <a:latin typeface="Times New Roman"/>
                <a:cs typeface="Times New Roman"/>
              </a:rPr>
              <a:t> Eğer radyoaktif iyot </a:t>
            </a:r>
            <a:r>
              <a:rPr lang="tr-TR" i="1" dirty="0" err="1">
                <a:latin typeface="Times New Roman"/>
                <a:cs typeface="Times New Roman"/>
              </a:rPr>
              <a:t>ablasyon</a:t>
            </a:r>
            <a:r>
              <a:rPr lang="tr-TR" i="1" dirty="0">
                <a:latin typeface="Times New Roman"/>
                <a:cs typeface="Times New Roman"/>
              </a:rPr>
              <a:t> tedavisi ATA düşük risk grubu hastalara ya da orta risk grubunda olup düşük risk grubuna ait özellikler taşıyan hastalarda (bilinen </a:t>
            </a:r>
            <a:r>
              <a:rPr lang="tr-TR" i="1" dirty="0" err="1">
                <a:latin typeface="Times New Roman"/>
                <a:cs typeface="Times New Roman"/>
              </a:rPr>
              <a:t>rezidüel</a:t>
            </a:r>
            <a:r>
              <a:rPr lang="tr-TR" i="1" dirty="0">
                <a:latin typeface="Times New Roman"/>
                <a:cs typeface="Times New Roman"/>
              </a:rPr>
              <a:t> hastalık olmayan  ya da başkaca olumsuz etki görülmeden düşük hacimli santral boyun lenf </a:t>
            </a:r>
            <a:r>
              <a:rPr lang="tr-TR" i="1" dirty="0" err="1">
                <a:latin typeface="Times New Roman"/>
                <a:cs typeface="Times New Roman"/>
              </a:rPr>
              <a:t>nodu</a:t>
            </a:r>
            <a:r>
              <a:rPr lang="tr-TR" i="1" dirty="0">
                <a:latin typeface="Times New Roman"/>
                <a:cs typeface="Times New Roman"/>
              </a:rPr>
              <a:t> metastazı) total </a:t>
            </a:r>
            <a:r>
              <a:rPr lang="tr-TR" i="1" dirty="0" err="1">
                <a:latin typeface="Times New Roman"/>
                <a:cs typeface="Times New Roman"/>
              </a:rPr>
              <a:t>tiroidektomi</a:t>
            </a:r>
            <a:r>
              <a:rPr lang="tr-TR" i="1" dirty="0">
                <a:latin typeface="Times New Roman"/>
                <a:cs typeface="Times New Roman"/>
              </a:rPr>
              <a:t> sonrası uygulanırsa, 30mCi gibi düşük bir aktivite dozu  genellikle yüksek dozlara tercih edilir. </a:t>
            </a:r>
            <a:r>
              <a:rPr lang="tr-TR" b="1" i="1" dirty="0">
                <a:solidFill>
                  <a:srgbClr val="FF0000"/>
                </a:solidFill>
                <a:latin typeface="Times New Roman"/>
                <a:cs typeface="Times New Roman"/>
              </a:rPr>
              <a:t>(Güçlü öneri, yüksek düzey kanıt)</a:t>
            </a:r>
            <a:r>
              <a:rPr lang="tr-TR" i="1" dirty="0">
                <a:solidFill>
                  <a:srgbClr val="FF0000"/>
                </a:solidFill>
                <a:latin typeface="Times New Roman"/>
                <a:cs typeface="Times New Roman"/>
              </a:rPr>
              <a:t> </a:t>
            </a:r>
            <a:endParaRPr lang="tr-TR" i="1" dirty="0" smtClean="0">
              <a:solidFill>
                <a:srgbClr val="FF0000"/>
              </a:solidFill>
              <a:latin typeface="Times New Roman"/>
              <a:cs typeface="Times New Roman"/>
            </a:endParaRPr>
          </a:p>
          <a:p>
            <a:endParaRPr lang="tr-TR" dirty="0">
              <a:solidFill>
                <a:srgbClr val="FF0000"/>
              </a:solidFill>
              <a:latin typeface="Times New Roman"/>
              <a:cs typeface="Times New Roman"/>
            </a:endParaRPr>
          </a:p>
          <a:p>
            <a:r>
              <a:rPr lang="tr-TR" i="1" dirty="0">
                <a:latin typeface="Times New Roman"/>
                <a:cs typeface="Times New Roman"/>
              </a:rPr>
              <a:t>B) Daha yüksek aktivite düzeyleri, total </a:t>
            </a:r>
            <a:r>
              <a:rPr lang="tr-TR" i="1" dirty="0" err="1">
                <a:latin typeface="Times New Roman"/>
                <a:cs typeface="Times New Roman"/>
              </a:rPr>
              <a:t>tiroidektomiden</a:t>
            </a:r>
            <a:r>
              <a:rPr lang="tr-TR" i="1" dirty="0">
                <a:latin typeface="Times New Roman"/>
                <a:cs typeface="Times New Roman"/>
              </a:rPr>
              <a:t> daha az bir cerrahi uygulanmış (totale yakın </a:t>
            </a:r>
            <a:r>
              <a:rPr lang="tr-TR" i="1" dirty="0" err="1">
                <a:latin typeface="Times New Roman"/>
                <a:cs typeface="Times New Roman"/>
              </a:rPr>
              <a:t>tiroidektomi</a:t>
            </a:r>
            <a:r>
              <a:rPr lang="tr-TR" i="1" dirty="0">
                <a:latin typeface="Times New Roman"/>
                <a:cs typeface="Times New Roman"/>
              </a:rPr>
              <a:t> gibi) veya </a:t>
            </a:r>
            <a:r>
              <a:rPr lang="tr-TR" i="1" dirty="0" err="1">
                <a:latin typeface="Times New Roman"/>
                <a:cs typeface="Times New Roman"/>
              </a:rPr>
              <a:t>rezidü</a:t>
            </a:r>
            <a:r>
              <a:rPr lang="tr-TR" i="1" dirty="0">
                <a:latin typeface="Times New Roman"/>
                <a:cs typeface="Times New Roman"/>
              </a:rPr>
              <a:t> şüphesi olan hastalarda düşünülebilir. </a:t>
            </a:r>
            <a:r>
              <a:rPr lang="tr-TR" i="1" dirty="0">
                <a:solidFill>
                  <a:srgbClr val="FF0000"/>
                </a:solidFill>
                <a:latin typeface="Times New Roman"/>
                <a:cs typeface="Times New Roman"/>
              </a:rPr>
              <a:t>(</a:t>
            </a:r>
            <a:r>
              <a:rPr lang="tr-TR" b="1" i="1" dirty="0">
                <a:solidFill>
                  <a:srgbClr val="FF0000"/>
                </a:solidFill>
                <a:latin typeface="Times New Roman"/>
                <a:cs typeface="Times New Roman"/>
              </a:rPr>
              <a:t>Zayıf öneri, düşük düzey kanıt)</a:t>
            </a:r>
            <a:endParaRPr lang="tr-TR" dirty="0">
              <a:solidFill>
                <a:srgbClr val="FF0000"/>
              </a:solidFill>
              <a:effectLst/>
              <a:latin typeface="Times New Roman"/>
              <a:cs typeface="Times New Roman"/>
            </a:endParaRPr>
          </a:p>
        </p:txBody>
      </p:sp>
    </p:spTree>
    <p:extLst>
      <p:ext uri="{BB962C8B-B14F-4D97-AF65-F5344CB8AC3E}">
        <p14:creationId xmlns:p14="http://schemas.microsoft.com/office/powerpoint/2010/main" val="41808176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B 40</a:t>
            </a:r>
            <a:r>
              <a:rPr lang="en-US" sz="2800" i="1" dirty="0">
                <a:latin typeface="Times New Roman"/>
                <a:cs typeface="Times New Roman"/>
              </a:rPr>
              <a:t>] </a:t>
            </a:r>
            <a:r>
              <a:rPr lang="en-US" sz="2800" i="1" dirty="0" err="1">
                <a:latin typeface="Times New Roman"/>
                <a:cs typeface="Times New Roman"/>
              </a:rPr>
              <a:t>Ablasyon</a:t>
            </a:r>
            <a:r>
              <a:rPr lang="en-US" sz="2800" i="1" dirty="0">
                <a:latin typeface="Times New Roman"/>
                <a:cs typeface="Times New Roman"/>
              </a:rPr>
              <a:t>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ya</a:t>
            </a:r>
            <a:r>
              <a:rPr lang="en-US" sz="2800" i="1" dirty="0">
                <a:latin typeface="Times New Roman"/>
                <a:cs typeface="Times New Roman"/>
              </a:rPr>
              <a:t> da </a:t>
            </a:r>
            <a:r>
              <a:rPr lang="en-US" sz="2800" i="1" dirty="0" err="1">
                <a:latin typeface="Times New Roman"/>
                <a:cs typeface="Times New Roman"/>
              </a:rPr>
              <a:t>adjuvan</a:t>
            </a:r>
            <a:r>
              <a:rPr lang="en-US" sz="2800" i="1" dirty="0">
                <a:latin typeface="Times New Roman"/>
                <a:cs typeface="Times New Roman"/>
              </a:rPr>
              <a:t> </a:t>
            </a:r>
            <a:r>
              <a:rPr lang="en-US" sz="2800" i="1" dirty="0" err="1">
                <a:latin typeface="Times New Roman"/>
                <a:cs typeface="Times New Roman"/>
              </a:rPr>
              <a:t>tedavide</a:t>
            </a:r>
            <a:r>
              <a:rPr lang="en-US" sz="2800" i="1" dirty="0">
                <a:latin typeface="Times New Roman"/>
                <a:cs typeface="Times New Roman"/>
              </a:rPr>
              <a:t> </a:t>
            </a:r>
            <a:r>
              <a:rPr lang="en-US" sz="2800" i="1" dirty="0" err="1">
                <a:latin typeface="Times New Roman"/>
                <a:cs typeface="Times New Roman"/>
              </a:rPr>
              <a:t>hangi</a:t>
            </a:r>
            <a:r>
              <a:rPr lang="en-US" sz="2800" i="1" dirty="0">
                <a:latin typeface="Times New Roman"/>
                <a:cs typeface="Times New Roman"/>
              </a:rPr>
              <a:t> </a:t>
            </a:r>
            <a:r>
              <a:rPr lang="en-US" sz="2800" i="1" baseline="30000" dirty="0">
                <a:latin typeface="Times New Roman"/>
                <a:cs typeface="Times New Roman"/>
              </a:rPr>
              <a:t>131</a:t>
            </a:r>
            <a:r>
              <a:rPr lang="en-US" sz="2800" i="1" dirty="0">
                <a:latin typeface="Times New Roman"/>
                <a:cs typeface="Times New Roman"/>
              </a:rPr>
              <a:t>I </a:t>
            </a:r>
            <a:r>
              <a:rPr lang="en-US" sz="2800" i="1" dirty="0" err="1">
                <a:latin typeface="Times New Roman"/>
                <a:cs typeface="Times New Roman"/>
              </a:rPr>
              <a:t>aktivite</a:t>
            </a:r>
            <a:r>
              <a:rPr lang="en-US" sz="2800" i="1" dirty="0">
                <a:latin typeface="Times New Roman"/>
                <a:cs typeface="Times New Roman"/>
              </a:rPr>
              <a:t> </a:t>
            </a:r>
            <a:r>
              <a:rPr lang="en-US" sz="2800" i="1" dirty="0" err="1">
                <a:latin typeface="Times New Roman"/>
                <a:cs typeface="Times New Roman"/>
              </a:rPr>
              <a:t>düzeyi</a:t>
            </a:r>
            <a:r>
              <a:rPr lang="en-US" sz="2800" i="1" dirty="0">
                <a:latin typeface="Times New Roman"/>
                <a:cs typeface="Times New Roman"/>
              </a:rPr>
              <a:t> </a:t>
            </a:r>
            <a:r>
              <a:rPr lang="en-US" sz="2800" i="1" dirty="0" err="1">
                <a:latin typeface="Times New Roman"/>
                <a:cs typeface="Times New Roman"/>
              </a:rPr>
              <a:t>kullanılmalıdır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600202"/>
            <a:ext cx="8229600" cy="3873104"/>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tr-TR" sz="2400" b="1" dirty="0">
                <a:latin typeface="Times New Roman"/>
                <a:cs typeface="Times New Roman"/>
              </a:rPr>
              <a:t>ÖNERİ 56 </a:t>
            </a:r>
            <a:endParaRPr lang="tr-TR" sz="2400" dirty="0">
              <a:latin typeface="Times New Roman"/>
              <a:cs typeface="Times New Roman"/>
            </a:endParaRPr>
          </a:p>
          <a:p>
            <a:r>
              <a:rPr lang="tr-TR" sz="2400" i="1" dirty="0">
                <a:latin typeface="Times New Roman"/>
                <a:cs typeface="Times New Roman"/>
              </a:rPr>
              <a:t>ATA orta ve yüksek risk hastalarında, şüpheli veya </a:t>
            </a:r>
            <a:r>
              <a:rPr lang="tr-TR" sz="2400" i="1" dirty="0" smtClean="0">
                <a:latin typeface="Times New Roman"/>
                <a:cs typeface="Times New Roman"/>
              </a:rPr>
              <a:t>ortaya konmuş </a:t>
            </a:r>
            <a:r>
              <a:rPr lang="tr-TR" sz="2400" i="1" dirty="0" err="1" smtClean="0">
                <a:latin typeface="Times New Roman"/>
                <a:cs typeface="Times New Roman"/>
              </a:rPr>
              <a:t>rezidüel</a:t>
            </a:r>
            <a:r>
              <a:rPr lang="tr-TR" sz="2400" i="1" dirty="0" smtClean="0">
                <a:latin typeface="Times New Roman"/>
                <a:cs typeface="Times New Roman"/>
              </a:rPr>
              <a:t> </a:t>
            </a:r>
            <a:r>
              <a:rPr lang="tr-TR" sz="2400" i="1" dirty="0">
                <a:latin typeface="Times New Roman"/>
                <a:cs typeface="Times New Roman"/>
              </a:rPr>
              <a:t>hastalığın </a:t>
            </a:r>
            <a:r>
              <a:rPr lang="tr-TR" sz="2400" i="1" dirty="0" err="1">
                <a:latin typeface="Times New Roman"/>
                <a:cs typeface="Times New Roman"/>
              </a:rPr>
              <a:t>adjuvant</a:t>
            </a:r>
            <a:r>
              <a:rPr lang="tr-TR" sz="2400" i="1" dirty="0">
                <a:latin typeface="Times New Roman"/>
                <a:cs typeface="Times New Roman"/>
              </a:rPr>
              <a:t> tedavisinde </a:t>
            </a:r>
            <a:r>
              <a:rPr lang="tr-TR" sz="2400" i="1" dirty="0" smtClean="0">
                <a:latin typeface="Times New Roman"/>
                <a:cs typeface="Times New Roman"/>
              </a:rPr>
              <a:t>RAİ kullanıldığında, </a:t>
            </a:r>
            <a:r>
              <a:rPr lang="tr-TR" sz="2400" i="1" dirty="0">
                <a:latin typeface="Times New Roman"/>
                <a:cs typeface="Times New Roman"/>
              </a:rPr>
              <a:t>150mCi’ye kadar aktivite düzeyi genellikle önerilmektedir (bilinen uzak metastaz yokluğunda). Daha yüksek aktivite düzeyinin bu çerçevede rutin kullanımının T3 ve N1 hastalık için yapısal hastalık </a:t>
            </a:r>
            <a:r>
              <a:rPr lang="tr-TR" sz="2400" i="1" dirty="0" err="1">
                <a:latin typeface="Times New Roman"/>
                <a:cs typeface="Times New Roman"/>
              </a:rPr>
              <a:t>nüksünü</a:t>
            </a:r>
            <a:r>
              <a:rPr lang="tr-TR" sz="2400" i="1" dirty="0">
                <a:latin typeface="Times New Roman"/>
                <a:cs typeface="Times New Roman"/>
              </a:rPr>
              <a:t> azaltmadığı düşünülmektedir. </a:t>
            </a:r>
            <a:r>
              <a:rPr lang="tr-TR" sz="2400" i="1" dirty="0">
                <a:solidFill>
                  <a:srgbClr val="FF0000"/>
                </a:solidFill>
                <a:latin typeface="Times New Roman"/>
                <a:cs typeface="Times New Roman"/>
              </a:rPr>
              <a:t>(</a:t>
            </a:r>
            <a:r>
              <a:rPr lang="tr-TR" sz="2400" b="1" i="1" dirty="0">
                <a:solidFill>
                  <a:srgbClr val="FF0000"/>
                </a:solidFill>
                <a:latin typeface="Times New Roman"/>
                <a:cs typeface="Times New Roman"/>
              </a:rPr>
              <a:t>Zayıf öneri, düşük düzey kanıt) </a:t>
            </a:r>
            <a:endParaRPr lang="tr-TR" sz="2400" dirty="0">
              <a:solidFill>
                <a:srgbClr val="FF0000"/>
              </a:solidFill>
              <a:effectLst/>
              <a:latin typeface="Times New Roman"/>
              <a:cs typeface="Times New Roman"/>
            </a:endParaRPr>
          </a:p>
        </p:txBody>
      </p:sp>
    </p:spTree>
    <p:extLst>
      <p:ext uri="{BB962C8B-B14F-4D97-AF65-F5344CB8AC3E}">
        <p14:creationId xmlns:p14="http://schemas.microsoft.com/office/powerpoint/2010/main" val="41808176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408237"/>
            <a:ext cx="8229600" cy="4308652"/>
          </a:xfrm>
        </p:spPr>
        <p:style>
          <a:lnRef idx="1">
            <a:schemeClr val="dk1"/>
          </a:lnRef>
          <a:fillRef idx="2">
            <a:schemeClr val="dk1"/>
          </a:fillRef>
          <a:effectRef idx="1">
            <a:schemeClr val="dk1"/>
          </a:effectRef>
          <a:fontRef idx="minor">
            <a:schemeClr val="dk1"/>
          </a:fontRef>
        </p:style>
        <p:txBody>
          <a:bodyPr>
            <a:noAutofit/>
          </a:bodyPr>
          <a:lstStyle/>
          <a:p>
            <a:pPr marL="0" lvl="0" indent="0">
              <a:buNone/>
            </a:pPr>
            <a:r>
              <a:rPr lang="tr-TR" sz="2400" b="1" dirty="0">
                <a:latin typeface="Times New Roman"/>
                <a:cs typeface="Times New Roman"/>
              </a:rPr>
              <a:t>ÖNERİ </a:t>
            </a:r>
            <a:r>
              <a:rPr lang="tr-TR" sz="2400" b="1" dirty="0" smtClean="0">
                <a:latin typeface="Times New Roman"/>
                <a:cs typeface="Times New Roman"/>
              </a:rPr>
              <a:t>62</a:t>
            </a:r>
            <a:endParaRPr lang="tr-TR" sz="2400" dirty="0">
              <a:latin typeface="Times New Roman"/>
              <a:cs typeface="Times New Roman"/>
            </a:endParaRPr>
          </a:p>
          <a:p>
            <a:pPr marL="0" indent="0">
              <a:buNone/>
            </a:pPr>
            <a:r>
              <a:rPr lang="tr-TR" sz="2400" i="1" dirty="0">
                <a:latin typeface="Times New Roman"/>
                <a:cs typeface="Times New Roman"/>
              </a:rPr>
              <a:t>A) </a:t>
            </a:r>
            <a:endParaRPr lang="tr-TR" sz="2400" i="1" dirty="0" smtClean="0">
              <a:latin typeface="Times New Roman"/>
              <a:cs typeface="Times New Roman"/>
            </a:endParaRPr>
          </a:p>
          <a:p>
            <a:r>
              <a:rPr lang="tr-TR" sz="2400" i="1" dirty="0" smtClean="0">
                <a:latin typeface="Times New Roman"/>
                <a:cs typeface="Times New Roman"/>
              </a:rPr>
              <a:t>Serum </a:t>
            </a:r>
            <a:r>
              <a:rPr lang="tr-TR" sz="2400" i="1" dirty="0" err="1">
                <a:latin typeface="Times New Roman"/>
                <a:cs typeface="Times New Roman"/>
              </a:rPr>
              <a:t>Tg</a:t>
            </a:r>
            <a:r>
              <a:rPr lang="tr-TR" sz="2400" i="1" dirty="0">
                <a:latin typeface="Times New Roman"/>
                <a:cs typeface="Times New Roman"/>
              </a:rPr>
              <a:t>, CRM457’ye karşı kalibre edilmiş ayarda ölçülmelidir. </a:t>
            </a:r>
            <a:endParaRPr lang="tr-TR" sz="2400" i="1" dirty="0" smtClean="0">
              <a:latin typeface="Times New Roman"/>
              <a:cs typeface="Times New Roman"/>
            </a:endParaRPr>
          </a:p>
          <a:p>
            <a:r>
              <a:rPr lang="tr-TR" sz="2400" i="1" dirty="0" smtClean="0">
                <a:latin typeface="Times New Roman"/>
                <a:cs typeface="Times New Roman"/>
              </a:rPr>
              <a:t>Her </a:t>
            </a:r>
            <a:r>
              <a:rPr lang="tr-TR" sz="2400" i="1" dirty="0">
                <a:latin typeface="Times New Roman"/>
                <a:cs typeface="Times New Roman"/>
              </a:rPr>
              <a:t>serum </a:t>
            </a:r>
            <a:r>
              <a:rPr lang="tr-TR" sz="2400" i="1" dirty="0" err="1">
                <a:latin typeface="Times New Roman"/>
                <a:cs typeface="Times New Roman"/>
              </a:rPr>
              <a:t>Tg</a:t>
            </a:r>
            <a:r>
              <a:rPr lang="tr-TR" sz="2400" i="1" dirty="0">
                <a:latin typeface="Times New Roman"/>
                <a:cs typeface="Times New Roman"/>
              </a:rPr>
              <a:t> ölçümünde </a:t>
            </a:r>
            <a:r>
              <a:rPr lang="tr-TR" sz="2400" i="1" dirty="0" err="1">
                <a:latin typeface="Times New Roman"/>
                <a:cs typeface="Times New Roman"/>
              </a:rPr>
              <a:t>Tg</a:t>
            </a:r>
            <a:r>
              <a:rPr lang="tr-TR" sz="2400" i="1" dirty="0">
                <a:latin typeface="Times New Roman"/>
                <a:cs typeface="Times New Roman"/>
              </a:rPr>
              <a:t> antikorları kantitatif olarak değerlendirilmelidir. </a:t>
            </a:r>
            <a:endParaRPr lang="tr-TR" sz="2400" i="1" dirty="0" smtClean="0">
              <a:latin typeface="Times New Roman"/>
              <a:cs typeface="Times New Roman"/>
            </a:endParaRPr>
          </a:p>
          <a:p>
            <a:r>
              <a:rPr lang="tr-TR" sz="2400" i="1" dirty="0" smtClean="0">
                <a:latin typeface="Times New Roman"/>
                <a:cs typeface="Times New Roman"/>
              </a:rPr>
              <a:t>İdeal </a:t>
            </a:r>
            <a:r>
              <a:rPr lang="tr-TR" sz="2400" i="1" dirty="0">
                <a:latin typeface="Times New Roman"/>
                <a:cs typeface="Times New Roman"/>
              </a:rPr>
              <a:t>olarak, her hasta için serum </a:t>
            </a:r>
            <a:r>
              <a:rPr lang="tr-TR" sz="2400" i="1" dirty="0" err="1">
                <a:latin typeface="Times New Roman"/>
                <a:cs typeface="Times New Roman"/>
              </a:rPr>
              <a:t>Tg</a:t>
            </a:r>
            <a:r>
              <a:rPr lang="tr-TR" sz="2400" i="1" dirty="0">
                <a:latin typeface="Times New Roman"/>
                <a:cs typeface="Times New Roman"/>
              </a:rPr>
              <a:t> ve </a:t>
            </a:r>
            <a:r>
              <a:rPr lang="tr-TR" sz="2400" i="1" dirty="0" err="1">
                <a:latin typeface="Times New Roman"/>
                <a:cs typeface="Times New Roman"/>
              </a:rPr>
              <a:t>TgAb’ları</a:t>
            </a:r>
            <a:r>
              <a:rPr lang="tr-TR" sz="2400" i="1" dirty="0">
                <a:latin typeface="Times New Roman"/>
                <a:cs typeface="Times New Roman"/>
              </a:rPr>
              <a:t> sürekli olarak aynı laboratuvarda ve aynı ayarda ölçülmelidir.  </a:t>
            </a:r>
            <a:endParaRPr lang="tr-TR" sz="2400" i="1" dirty="0" smtClean="0">
              <a:latin typeface="Times New Roman"/>
              <a:cs typeface="Times New Roman"/>
            </a:endParaRPr>
          </a:p>
          <a:p>
            <a:pPr marL="0" indent="0">
              <a:buNone/>
            </a:pPr>
            <a:r>
              <a:rPr lang="tr-TR" sz="2400" b="1" i="1" dirty="0" smtClean="0">
                <a:solidFill>
                  <a:srgbClr val="FF0000"/>
                </a:solidFill>
                <a:latin typeface="Times New Roman"/>
                <a:cs typeface="Times New Roman"/>
              </a:rPr>
              <a:t>(</a:t>
            </a:r>
            <a:r>
              <a:rPr lang="tr-TR" sz="2400" b="1" i="1" dirty="0">
                <a:solidFill>
                  <a:srgbClr val="FF0000"/>
                </a:solidFill>
                <a:latin typeface="Times New Roman"/>
                <a:cs typeface="Times New Roman"/>
              </a:rPr>
              <a:t>Güçlü öneri, yüksek düzey kanıt) </a:t>
            </a:r>
            <a:endParaRPr lang="tr-TR" sz="2400" dirty="0">
              <a:solidFill>
                <a:srgbClr val="FF0000"/>
              </a:solidFill>
              <a:latin typeface="Times New Roman"/>
              <a:cs typeface="Times New Roman"/>
            </a:endParaRPr>
          </a:p>
          <a:p>
            <a:endParaRPr lang="en-US" sz="2400" dirty="0"/>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Times New Roman"/>
                <a:cs typeface="Times New Roman"/>
              </a:rPr>
              <a:t>[</a:t>
            </a:r>
            <a:r>
              <a:rPr lang="en-US" sz="2800" i="1" dirty="0">
                <a:latin typeface="Times New Roman"/>
                <a:cs typeface="Times New Roman"/>
              </a:rPr>
              <a:t>C5] DTK </a:t>
            </a:r>
            <a:r>
              <a:rPr lang="en-US" sz="2800" i="1" dirty="0" err="1">
                <a:latin typeface="Times New Roman"/>
                <a:cs typeface="Times New Roman"/>
              </a:rPr>
              <a:t>takibinde</a:t>
            </a:r>
            <a:r>
              <a:rPr lang="en-US" sz="2800" i="1" dirty="0">
                <a:latin typeface="Times New Roman"/>
                <a:cs typeface="Times New Roman"/>
              </a:rPr>
              <a:t> serum </a:t>
            </a:r>
            <a:r>
              <a:rPr lang="en-US" sz="2800" i="1" dirty="0" err="1">
                <a:latin typeface="Times New Roman"/>
                <a:cs typeface="Times New Roman"/>
              </a:rPr>
              <a:t>Tg</a:t>
            </a:r>
            <a:r>
              <a:rPr lang="en-US" sz="2800" i="1" dirty="0">
                <a:latin typeface="Times New Roman"/>
                <a:cs typeface="Times New Roman"/>
              </a:rPr>
              <a:t> </a:t>
            </a:r>
            <a:r>
              <a:rPr lang="en-US" sz="2800" i="1" dirty="0" err="1">
                <a:latin typeface="Times New Roman"/>
                <a:cs typeface="Times New Roman"/>
              </a:rPr>
              <a:t>ölçümünün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4179732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408237"/>
            <a:ext cx="8229600" cy="3969985"/>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tr-TR" sz="2400" b="1" dirty="0" smtClean="0">
                <a:latin typeface="Times New Roman"/>
                <a:cs typeface="Times New Roman"/>
              </a:rPr>
              <a:t>ÖNERİ 62</a:t>
            </a:r>
            <a:endParaRPr lang="tr-TR" sz="2400" dirty="0" smtClean="0">
              <a:latin typeface="Times New Roman"/>
              <a:cs typeface="Times New Roman"/>
            </a:endParaRPr>
          </a:p>
          <a:p>
            <a:pPr marL="0" indent="0">
              <a:buNone/>
            </a:pPr>
            <a:r>
              <a:rPr lang="tr-TR" sz="2400" i="1" dirty="0">
                <a:latin typeface="Times New Roman"/>
                <a:cs typeface="Times New Roman"/>
              </a:rPr>
              <a:t>B</a:t>
            </a:r>
            <a:r>
              <a:rPr lang="tr-TR" sz="2400" i="1" dirty="0" smtClean="0">
                <a:latin typeface="Times New Roman"/>
                <a:cs typeface="Times New Roman"/>
              </a:rPr>
              <a:t>) </a:t>
            </a:r>
          </a:p>
          <a:p>
            <a:r>
              <a:rPr lang="tr-TR" sz="2400" i="1" dirty="0">
                <a:latin typeface="Times New Roman"/>
                <a:cs typeface="Times New Roman"/>
              </a:rPr>
              <a:t>Başlangıç takiplerinde, tiroksini takiben serum </a:t>
            </a:r>
            <a:r>
              <a:rPr lang="tr-TR" sz="2400" i="1" dirty="0" err="1">
                <a:latin typeface="Times New Roman"/>
                <a:cs typeface="Times New Roman"/>
              </a:rPr>
              <a:t>Tg</a:t>
            </a:r>
            <a:r>
              <a:rPr lang="tr-TR" sz="2400" i="1" dirty="0">
                <a:latin typeface="Times New Roman"/>
                <a:cs typeface="Times New Roman"/>
              </a:rPr>
              <a:t> her 6-12 ayda bir ölçülmelidir. </a:t>
            </a:r>
            <a:endParaRPr lang="tr-TR" sz="2400" i="1" dirty="0" smtClean="0">
              <a:latin typeface="Times New Roman"/>
              <a:cs typeface="Times New Roman"/>
            </a:endParaRPr>
          </a:p>
          <a:p>
            <a:r>
              <a:rPr lang="tr-TR" sz="2400" i="1" dirty="0" smtClean="0">
                <a:latin typeface="Times New Roman"/>
                <a:cs typeface="Times New Roman"/>
              </a:rPr>
              <a:t>ATA </a:t>
            </a:r>
            <a:r>
              <a:rPr lang="tr-TR" sz="2400" i="1" dirty="0">
                <a:latin typeface="Times New Roman"/>
                <a:cs typeface="Times New Roman"/>
              </a:rPr>
              <a:t>yüksek risk grubundaki hastalarda daha sık ölçümler uygun olabilir</a:t>
            </a:r>
            <a:r>
              <a:rPr lang="tr-TR" sz="2400" i="1" dirty="0" smtClean="0">
                <a:latin typeface="Times New Roman"/>
                <a:cs typeface="Times New Roman"/>
              </a:rPr>
              <a:t>.</a:t>
            </a:r>
          </a:p>
          <a:p>
            <a:pPr marL="0" indent="0">
              <a:buNone/>
            </a:pPr>
            <a:r>
              <a:rPr lang="tr-TR" sz="2400" b="1" i="1" dirty="0" smtClean="0">
                <a:solidFill>
                  <a:srgbClr val="FF0000"/>
                </a:solidFill>
                <a:latin typeface="Times New Roman"/>
                <a:cs typeface="Times New Roman"/>
              </a:rPr>
              <a:t>(</a:t>
            </a:r>
            <a:r>
              <a:rPr lang="tr-TR" sz="2400" b="1" i="1" dirty="0">
                <a:solidFill>
                  <a:srgbClr val="FF0000"/>
                </a:solidFill>
                <a:latin typeface="Times New Roman"/>
                <a:cs typeface="Times New Roman"/>
              </a:rPr>
              <a:t>Güçlü öneri, orta düzey kanıt)</a:t>
            </a:r>
            <a:r>
              <a:rPr lang="tr-TR" sz="2400" i="1" dirty="0">
                <a:solidFill>
                  <a:srgbClr val="FF0000"/>
                </a:solidFill>
                <a:latin typeface="Times New Roman"/>
                <a:cs typeface="Times New Roman"/>
              </a:rPr>
              <a:t> </a:t>
            </a:r>
            <a:endParaRPr lang="en-US" sz="2400" dirty="0">
              <a:solidFill>
                <a:srgbClr val="FF0000"/>
              </a:solidFill>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Times New Roman"/>
                <a:cs typeface="Times New Roman"/>
              </a:rPr>
              <a:t>[</a:t>
            </a:r>
            <a:r>
              <a:rPr lang="en-US" sz="2800" i="1" dirty="0">
                <a:latin typeface="Times New Roman"/>
                <a:cs typeface="Times New Roman"/>
              </a:rPr>
              <a:t>C5] DTK </a:t>
            </a:r>
            <a:r>
              <a:rPr lang="en-US" sz="2800" i="1" dirty="0" err="1">
                <a:latin typeface="Times New Roman"/>
                <a:cs typeface="Times New Roman"/>
              </a:rPr>
              <a:t>takibinde</a:t>
            </a:r>
            <a:r>
              <a:rPr lang="en-US" sz="2800" i="1" dirty="0">
                <a:latin typeface="Times New Roman"/>
                <a:cs typeface="Times New Roman"/>
              </a:rPr>
              <a:t> serum </a:t>
            </a:r>
            <a:r>
              <a:rPr lang="en-US" sz="2800" i="1" dirty="0" err="1">
                <a:latin typeface="Times New Roman"/>
                <a:cs typeface="Times New Roman"/>
              </a:rPr>
              <a:t>Tg</a:t>
            </a:r>
            <a:r>
              <a:rPr lang="en-US" sz="2800" i="1" dirty="0">
                <a:latin typeface="Times New Roman"/>
                <a:cs typeface="Times New Roman"/>
              </a:rPr>
              <a:t> </a:t>
            </a:r>
            <a:r>
              <a:rPr lang="en-US" sz="2800" i="1" dirty="0" err="1">
                <a:latin typeface="Times New Roman"/>
                <a:cs typeface="Times New Roman"/>
              </a:rPr>
              <a:t>ölçümünün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24408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408237"/>
            <a:ext cx="8229600" cy="4181652"/>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tr-TR" sz="2400" b="1" dirty="0">
                <a:latin typeface="Times New Roman"/>
                <a:cs typeface="Times New Roman"/>
              </a:rPr>
              <a:t>ÖNERİ </a:t>
            </a:r>
            <a:r>
              <a:rPr lang="tr-TR" sz="2400" b="1" dirty="0" smtClean="0">
                <a:latin typeface="Times New Roman"/>
                <a:cs typeface="Times New Roman"/>
              </a:rPr>
              <a:t>62</a:t>
            </a:r>
            <a:endParaRPr lang="tr-TR" sz="2400" dirty="0">
              <a:latin typeface="Times New Roman"/>
              <a:cs typeface="Times New Roman"/>
            </a:endParaRPr>
          </a:p>
          <a:p>
            <a:pPr marL="0" indent="0">
              <a:buNone/>
            </a:pPr>
            <a:r>
              <a:rPr lang="tr-TR" sz="2400" i="1" dirty="0">
                <a:latin typeface="Times New Roman"/>
                <a:cs typeface="Times New Roman"/>
              </a:rPr>
              <a:t>C</a:t>
            </a:r>
            <a:r>
              <a:rPr lang="tr-TR" sz="2400" i="1" dirty="0" smtClean="0">
                <a:latin typeface="Times New Roman"/>
                <a:cs typeface="Times New Roman"/>
              </a:rPr>
              <a:t>) </a:t>
            </a:r>
          </a:p>
          <a:p>
            <a:r>
              <a:rPr lang="tr-TR" sz="2400" i="1" dirty="0">
                <a:latin typeface="Times New Roman"/>
                <a:cs typeface="Times New Roman"/>
              </a:rPr>
              <a:t>ATA düşük ve orta risk grubunda olup tedaviye çok iyi yanıt vermiş hastalarda, takip eden </a:t>
            </a:r>
            <a:r>
              <a:rPr lang="tr-TR" sz="2400" i="1" dirty="0" err="1">
                <a:latin typeface="Times New Roman"/>
                <a:cs typeface="Times New Roman"/>
              </a:rPr>
              <a:t>Tg</a:t>
            </a:r>
            <a:r>
              <a:rPr lang="tr-TR" sz="2400" i="1" dirty="0">
                <a:latin typeface="Times New Roman"/>
                <a:cs typeface="Times New Roman"/>
              </a:rPr>
              <a:t> ölçümlerinin faydası tam olarak ortaya konmamıştır. </a:t>
            </a:r>
            <a:endParaRPr lang="tr-TR" sz="2400" i="1" dirty="0" smtClean="0">
              <a:latin typeface="Times New Roman"/>
              <a:cs typeface="Times New Roman"/>
            </a:endParaRPr>
          </a:p>
          <a:p>
            <a:r>
              <a:rPr lang="tr-TR" sz="2400" i="1" dirty="0" smtClean="0">
                <a:latin typeface="Times New Roman"/>
                <a:cs typeface="Times New Roman"/>
              </a:rPr>
              <a:t>Serum </a:t>
            </a:r>
            <a:r>
              <a:rPr lang="tr-TR" sz="2400" i="1" dirty="0" err="1">
                <a:latin typeface="Times New Roman"/>
                <a:cs typeface="Times New Roman"/>
              </a:rPr>
              <a:t>Tg</a:t>
            </a:r>
            <a:r>
              <a:rPr lang="tr-TR" sz="2400" i="1" dirty="0">
                <a:latin typeface="Times New Roman"/>
                <a:cs typeface="Times New Roman"/>
              </a:rPr>
              <a:t> ölçümleri arasındaki zaman aralığı en azından 12-24 aya uzatılabilir</a:t>
            </a:r>
            <a:r>
              <a:rPr lang="tr-TR" sz="2400" i="1" dirty="0" smtClean="0">
                <a:latin typeface="Times New Roman"/>
                <a:cs typeface="Times New Roman"/>
              </a:rPr>
              <a:t>.</a:t>
            </a:r>
          </a:p>
          <a:p>
            <a:pPr marL="0" indent="0">
              <a:buNone/>
            </a:pPr>
            <a:r>
              <a:rPr lang="tr-TR" sz="2400" i="1" dirty="0" smtClean="0">
                <a:latin typeface="Times New Roman"/>
                <a:cs typeface="Times New Roman"/>
              </a:rPr>
              <a:t> </a:t>
            </a:r>
            <a:r>
              <a:rPr lang="tr-TR" sz="2400" b="1" i="1" dirty="0">
                <a:solidFill>
                  <a:srgbClr val="FF0000"/>
                </a:solidFill>
                <a:latin typeface="Times New Roman"/>
                <a:cs typeface="Times New Roman"/>
              </a:rPr>
              <a:t>(Zayıf öneri, düşük düzey kanıt) </a:t>
            </a:r>
            <a:endParaRPr lang="en-US" sz="2400" dirty="0">
              <a:solidFill>
                <a:srgbClr val="FF0000"/>
              </a:solidFill>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Times New Roman"/>
                <a:cs typeface="Times New Roman"/>
              </a:rPr>
              <a:t>[</a:t>
            </a:r>
            <a:r>
              <a:rPr lang="en-US" sz="2800" i="1" dirty="0">
                <a:latin typeface="Times New Roman"/>
                <a:cs typeface="Times New Roman"/>
              </a:rPr>
              <a:t>C5] DTK </a:t>
            </a:r>
            <a:r>
              <a:rPr lang="en-US" sz="2800" i="1" dirty="0" err="1">
                <a:latin typeface="Times New Roman"/>
                <a:cs typeface="Times New Roman"/>
              </a:rPr>
              <a:t>takibinde</a:t>
            </a:r>
            <a:r>
              <a:rPr lang="en-US" sz="2800" i="1" dirty="0">
                <a:latin typeface="Times New Roman"/>
                <a:cs typeface="Times New Roman"/>
              </a:rPr>
              <a:t> serum </a:t>
            </a:r>
            <a:r>
              <a:rPr lang="en-US" sz="2800" i="1" dirty="0" err="1">
                <a:latin typeface="Times New Roman"/>
                <a:cs typeface="Times New Roman"/>
              </a:rPr>
              <a:t>Tg</a:t>
            </a:r>
            <a:r>
              <a:rPr lang="en-US" sz="2800" i="1" dirty="0">
                <a:latin typeface="Times New Roman"/>
                <a:cs typeface="Times New Roman"/>
              </a:rPr>
              <a:t> </a:t>
            </a:r>
            <a:r>
              <a:rPr lang="en-US" sz="2800" i="1" dirty="0" err="1">
                <a:latin typeface="Times New Roman"/>
                <a:cs typeface="Times New Roman"/>
              </a:rPr>
              <a:t>ölçümünün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24408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533400" y="2408238"/>
            <a:ext cx="8229600" cy="2664505"/>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tr-TR" sz="2400" b="1" dirty="0">
                <a:latin typeface="Times New Roman"/>
                <a:cs typeface="Times New Roman"/>
              </a:rPr>
              <a:t>ÖNERİ </a:t>
            </a:r>
            <a:r>
              <a:rPr lang="tr-TR" sz="2400" b="1" dirty="0" smtClean="0">
                <a:latin typeface="Times New Roman"/>
                <a:cs typeface="Times New Roman"/>
              </a:rPr>
              <a:t>62</a:t>
            </a:r>
            <a:endParaRPr lang="tr-TR" sz="2400" dirty="0">
              <a:latin typeface="Times New Roman"/>
              <a:cs typeface="Times New Roman"/>
            </a:endParaRPr>
          </a:p>
          <a:p>
            <a:pPr marL="0" indent="0">
              <a:buNone/>
            </a:pPr>
            <a:r>
              <a:rPr lang="tr-TR" sz="2400" i="1" dirty="0">
                <a:latin typeface="Times New Roman"/>
                <a:cs typeface="Times New Roman"/>
              </a:rPr>
              <a:t>D</a:t>
            </a:r>
            <a:r>
              <a:rPr lang="tr-TR" sz="2400" i="1" dirty="0" smtClean="0">
                <a:latin typeface="Times New Roman"/>
                <a:cs typeface="Times New Roman"/>
              </a:rPr>
              <a:t>) </a:t>
            </a:r>
          </a:p>
          <a:p>
            <a:r>
              <a:rPr lang="tr-TR" sz="2400" i="1" dirty="0">
                <a:latin typeface="Times New Roman"/>
                <a:cs typeface="Times New Roman"/>
              </a:rPr>
              <a:t>Serum TSH, </a:t>
            </a:r>
            <a:r>
              <a:rPr lang="tr-TR" sz="2400" i="1" dirty="0" err="1">
                <a:latin typeface="Times New Roman"/>
                <a:cs typeface="Times New Roman"/>
              </a:rPr>
              <a:t>tiroid</a:t>
            </a:r>
            <a:r>
              <a:rPr lang="tr-TR" sz="2400" i="1" dirty="0">
                <a:latin typeface="Times New Roman"/>
                <a:cs typeface="Times New Roman"/>
              </a:rPr>
              <a:t> hormon tedavisi alan tüm hastalarda en azından her 12 ayda bir ölçülmelidir</a:t>
            </a:r>
            <a:r>
              <a:rPr lang="tr-TR" sz="2400" i="1" dirty="0" smtClean="0">
                <a:latin typeface="Times New Roman"/>
                <a:cs typeface="Times New Roman"/>
              </a:rPr>
              <a:t>.</a:t>
            </a:r>
          </a:p>
          <a:p>
            <a:pPr marL="0" indent="0">
              <a:buNone/>
            </a:pPr>
            <a:r>
              <a:rPr lang="tr-TR" sz="2400" i="1" dirty="0" smtClean="0">
                <a:solidFill>
                  <a:srgbClr val="FF0000"/>
                </a:solidFill>
                <a:latin typeface="Times New Roman"/>
                <a:cs typeface="Times New Roman"/>
              </a:rPr>
              <a:t> </a:t>
            </a:r>
            <a:r>
              <a:rPr lang="tr-TR" sz="2400" b="1" i="1" dirty="0">
                <a:solidFill>
                  <a:srgbClr val="FF0000"/>
                </a:solidFill>
                <a:latin typeface="Times New Roman"/>
                <a:cs typeface="Times New Roman"/>
              </a:rPr>
              <a:t>(Güçlü öneri, orta düzey kanıt) </a:t>
            </a:r>
            <a:endParaRPr lang="en-US" sz="2400" dirty="0">
              <a:solidFill>
                <a:srgbClr val="FF0000"/>
              </a:solidFill>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Times New Roman"/>
                <a:cs typeface="Times New Roman"/>
              </a:rPr>
              <a:t>[</a:t>
            </a:r>
            <a:r>
              <a:rPr lang="en-US" sz="2800" i="1" dirty="0">
                <a:latin typeface="Times New Roman"/>
                <a:cs typeface="Times New Roman"/>
              </a:rPr>
              <a:t>C5] DTK </a:t>
            </a:r>
            <a:r>
              <a:rPr lang="en-US" sz="2800" i="1" dirty="0" err="1">
                <a:latin typeface="Times New Roman"/>
                <a:cs typeface="Times New Roman"/>
              </a:rPr>
              <a:t>takibinde</a:t>
            </a:r>
            <a:r>
              <a:rPr lang="en-US" sz="2800" i="1" dirty="0">
                <a:latin typeface="Times New Roman"/>
                <a:cs typeface="Times New Roman"/>
              </a:rPr>
              <a:t> serum </a:t>
            </a:r>
            <a:r>
              <a:rPr lang="en-US" sz="2800" i="1" dirty="0" err="1">
                <a:latin typeface="Times New Roman"/>
                <a:cs typeface="Times New Roman"/>
              </a:rPr>
              <a:t>Tg</a:t>
            </a:r>
            <a:r>
              <a:rPr lang="en-US" sz="2800" i="1" dirty="0">
                <a:latin typeface="Times New Roman"/>
                <a:cs typeface="Times New Roman"/>
              </a:rPr>
              <a:t> </a:t>
            </a:r>
            <a:r>
              <a:rPr lang="en-US" sz="2800" i="1" dirty="0" err="1">
                <a:latin typeface="Times New Roman"/>
                <a:cs typeface="Times New Roman"/>
              </a:rPr>
              <a:t>ölçümünün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244088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408237"/>
            <a:ext cx="8229600" cy="3252333"/>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tr-TR" sz="2400" b="1" dirty="0">
                <a:latin typeface="Times New Roman"/>
                <a:cs typeface="Times New Roman"/>
              </a:rPr>
              <a:t>ÖNERİ </a:t>
            </a:r>
            <a:r>
              <a:rPr lang="tr-TR" sz="2400" b="1" dirty="0" smtClean="0">
                <a:latin typeface="Times New Roman"/>
                <a:cs typeface="Times New Roman"/>
              </a:rPr>
              <a:t>62</a:t>
            </a:r>
            <a:endParaRPr lang="tr-TR" sz="2400" dirty="0">
              <a:latin typeface="Times New Roman"/>
              <a:cs typeface="Times New Roman"/>
            </a:endParaRPr>
          </a:p>
          <a:p>
            <a:pPr marL="0" indent="0">
              <a:buNone/>
            </a:pPr>
            <a:r>
              <a:rPr lang="tr-TR" sz="2400" i="1" dirty="0">
                <a:latin typeface="Times New Roman"/>
                <a:cs typeface="Times New Roman"/>
              </a:rPr>
              <a:t>E</a:t>
            </a:r>
            <a:r>
              <a:rPr lang="tr-TR" sz="2400" i="1" dirty="0" smtClean="0">
                <a:latin typeface="Times New Roman"/>
                <a:cs typeface="Times New Roman"/>
              </a:rPr>
              <a:t>) </a:t>
            </a:r>
          </a:p>
          <a:p>
            <a:r>
              <a:rPr lang="tr-TR" sz="2400" i="1" dirty="0">
                <a:latin typeface="Times New Roman"/>
                <a:cs typeface="Times New Roman"/>
              </a:rPr>
              <a:t>ATA yüksek risk grubundaki hastalar (tedaviye yanıtlarından bağımsız olarak) ve tedaviye biyokimyasal tam olmayan, yapısal tam olmayan, ya da belirsiz yanıt veren tüm hastalarda uzun yıllar  en az 6-12 ayda bir </a:t>
            </a:r>
            <a:r>
              <a:rPr lang="tr-TR" sz="2400" i="1" dirty="0" err="1">
                <a:latin typeface="Times New Roman"/>
                <a:cs typeface="Times New Roman"/>
              </a:rPr>
              <a:t>Tg</a:t>
            </a:r>
            <a:r>
              <a:rPr lang="tr-TR" sz="2400" i="1" dirty="0">
                <a:latin typeface="Times New Roman"/>
                <a:cs typeface="Times New Roman"/>
              </a:rPr>
              <a:t> ölçümü yapılmalıdır. </a:t>
            </a:r>
            <a:endParaRPr lang="tr-TR" sz="2400" i="1" dirty="0" smtClean="0">
              <a:latin typeface="Times New Roman"/>
              <a:cs typeface="Times New Roman"/>
            </a:endParaRPr>
          </a:p>
          <a:p>
            <a:pPr marL="0" indent="0">
              <a:buNone/>
            </a:pPr>
            <a:r>
              <a:rPr lang="tr-TR" sz="2400" b="1" i="1" dirty="0" smtClean="0">
                <a:solidFill>
                  <a:srgbClr val="FF0000"/>
                </a:solidFill>
                <a:latin typeface="Times New Roman"/>
                <a:cs typeface="Times New Roman"/>
              </a:rPr>
              <a:t>(</a:t>
            </a:r>
            <a:r>
              <a:rPr lang="tr-TR" sz="2400" b="1" i="1" dirty="0">
                <a:solidFill>
                  <a:srgbClr val="FF0000"/>
                </a:solidFill>
                <a:latin typeface="Times New Roman"/>
                <a:cs typeface="Times New Roman"/>
              </a:rPr>
              <a:t>Zayıf öneri, düşük düzey kanıt)</a:t>
            </a:r>
            <a:r>
              <a:rPr lang="tr-TR" sz="2400" i="1" dirty="0">
                <a:solidFill>
                  <a:srgbClr val="FF0000"/>
                </a:solidFill>
                <a:latin typeface="Times New Roman"/>
                <a:cs typeface="Times New Roman"/>
              </a:rPr>
              <a:t>  </a:t>
            </a:r>
            <a:endParaRPr lang="tr-TR" sz="2400" dirty="0">
              <a:solidFill>
                <a:srgbClr val="FF0000"/>
              </a:solidFill>
              <a:effectLst/>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Times New Roman"/>
                <a:cs typeface="Times New Roman"/>
              </a:rPr>
              <a:t>[</a:t>
            </a:r>
            <a:r>
              <a:rPr lang="en-US" sz="2800" i="1" dirty="0">
                <a:latin typeface="Times New Roman"/>
                <a:cs typeface="Times New Roman"/>
              </a:rPr>
              <a:t>C5] DTK </a:t>
            </a:r>
            <a:r>
              <a:rPr lang="en-US" sz="2800" i="1" dirty="0" err="1">
                <a:latin typeface="Times New Roman"/>
                <a:cs typeface="Times New Roman"/>
              </a:rPr>
              <a:t>takibinde</a:t>
            </a:r>
            <a:r>
              <a:rPr lang="en-US" sz="2800" i="1" dirty="0">
                <a:latin typeface="Times New Roman"/>
                <a:cs typeface="Times New Roman"/>
              </a:rPr>
              <a:t> serum </a:t>
            </a:r>
            <a:r>
              <a:rPr lang="en-US" sz="2800" i="1" dirty="0" err="1">
                <a:latin typeface="Times New Roman"/>
                <a:cs typeface="Times New Roman"/>
              </a:rPr>
              <a:t>Tg</a:t>
            </a:r>
            <a:r>
              <a:rPr lang="en-US" sz="2800" i="1" dirty="0">
                <a:latin typeface="Times New Roman"/>
                <a:cs typeface="Times New Roman"/>
              </a:rPr>
              <a:t> </a:t>
            </a:r>
            <a:r>
              <a:rPr lang="en-US" sz="2800" i="1" dirty="0" err="1">
                <a:latin typeface="Times New Roman"/>
                <a:cs typeface="Times New Roman"/>
              </a:rPr>
              <a:t>ölçümünün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10725325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408238"/>
            <a:ext cx="8229600" cy="3197906"/>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tr-TR" sz="2400" b="1" dirty="0">
                <a:latin typeface="Times New Roman"/>
                <a:cs typeface="Times New Roman"/>
              </a:rPr>
              <a:t>ÖNERİ </a:t>
            </a:r>
            <a:r>
              <a:rPr lang="tr-TR" sz="2400" b="1" dirty="0" smtClean="0">
                <a:latin typeface="Times New Roman"/>
                <a:cs typeface="Times New Roman"/>
              </a:rPr>
              <a:t>63</a:t>
            </a:r>
            <a:endParaRPr lang="tr-TR" sz="2400" dirty="0">
              <a:latin typeface="Times New Roman"/>
              <a:cs typeface="Times New Roman"/>
            </a:endParaRPr>
          </a:p>
          <a:p>
            <a:r>
              <a:rPr lang="tr-TR" sz="2400" i="1" dirty="0">
                <a:latin typeface="Times New Roman"/>
                <a:cs typeface="Times New Roman"/>
              </a:rPr>
              <a:t>A) </a:t>
            </a:r>
            <a:r>
              <a:rPr lang="tr-TR" sz="2400" i="1" dirty="0" err="1">
                <a:latin typeface="Times New Roman"/>
                <a:cs typeface="Times New Roman"/>
              </a:rPr>
              <a:t>Ablasyon</a:t>
            </a:r>
            <a:r>
              <a:rPr lang="tr-TR" sz="2400" i="1" dirty="0">
                <a:latin typeface="Times New Roman"/>
                <a:cs typeface="Times New Roman"/>
              </a:rPr>
              <a:t> tedavisi veya </a:t>
            </a:r>
            <a:r>
              <a:rPr lang="tr-TR" sz="2400" i="1" dirty="0" err="1">
                <a:latin typeface="Times New Roman"/>
                <a:cs typeface="Times New Roman"/>
              </a:rPr>
              <a:t>adjuvan</a:t>
            </a:r>
            <a:r>
              <a:rPr lang="tr-TR" sz="2400" i="1" dirty="0">
                <a:latin typeface="Times New Roman"/>
                <a:cs typeface="Times New Roman"/>
              </a:rPr>
              <a:t> </a:t>
            </a:r>
            <a:r>
              <a:rPr lang="tr-TR" sz="2400" i="1" dirty="0" smtClean="0">
                <a:latin typeface="Times New Roman"/>
                <a:cs typeface="Times New Roman"/>
              </a:rPr>
              <a:t>tedavi uygulanan </a:t>
            </a:r>
            <a:r>
              <a:rPr lang="tr-TR" sz="2400" i="1" dirty="0">
                <a:latin typeface="Times New Roman"/>
                <a:cs typeface="Times New Roman"/>
              </a:rPr>
              <a:t>ve </a:t>
            </a:r>
            <a:r>
              <a:rPr lang="tr-TR" sz="2400" i="1" dirty="0" smtClean="0">
                <a:latin typeface="Times New Roman"/>
                <a:cs typeface="Times New Roman"/>
              </a:rPr>
              <a:t>boyun </a:t>
            </a:r>
            <a:r>
              <a:rPr lang="tr-TR" sz="2400" i="1" dirty="0">
                <a:latin typeface="Times New Roman"/>
                <a:cs typeface="Times New Roman"/>
              </a:rPr>
              <a:t>US negatif olan ATA düşük ve orta risk grubu hastalarda, tiroksin tedavisi altındayken serum </a:t>
            </a:r>
            <a:r>
              <a:rPr lang="tr-TR" sz="2400" i="1" dirty="0" err="1">
                <a:latin typeface="Times New Roman"/>
                <a:cs typeface="Times New Roman"/>
              </a:rPr>
              <a:t>Tg</a:t>
            </a:r>
            <a:r>
              <a:rPr lang="tr-TR" sz="2400" i="1" dirty="0">
                <a:latin typeface="Times New Roman"/>
                <a:cs typeface="Times New Roman"/>
              </a:rPr>
              <a:t> 6-18 ayda bir  (&lt;0.2 </a:t>
            </a:r>
            <a:r>
              <a:rPr lang="tr-TR" sz="2400" i="1" dirty="0" err="1">
                <a:latin typeface="Times New Roman"/>
                <a:cs typeface="Times New Roman"/>
              </a:rPr>
              <a:t>ng</a:t>
            </a:r>
            <a:r>
              <a:rPr lang="tr-TR" sz="2400" i="1" dirty="0">
                <a:latin typeface="Times New Roman"/>
                <a:cs typeface="Times New Roman"/>
              </a:rPr>
              <a:t>/ml) ya da TSH </a:t>
            </a:r>
            <a:r>
              <a:rPr lang="tr-TR" sz="2400" i="1" dirty="0" err="1">
                <a:latin typeface="Times New Roman"/>
                <a:cs typeface="Times New Roman"/>
              </a:rPr>
              <a:t>stimülasyonu</a:t>
            </a:r>
            <a:r>
              <a:rPr lang="tr-TR" sz="2400" i="1" dirty="0">
                <a:latin typeface="Times New Roman"/>
                <a:cs typeface="Times New Roman"/>
              </a:rPr>
              <a:t> sonrası hastalığın yokluğunu kanıtlamak için ölçülmelidir (tedaviye mükemmel yanıt</a:t>
            </a:r>
            <a:r>
              <a:rPr lang="tr-TR" sz="2400" i="1" dirty="0" smtClean="0">
                <a:latin typeface="Times New Roman"/>
                <a:cs typeface="Times New Roman"/>
              </a:rPr>
              <a:t>).</a:t>
            </a:r>
          </a:p>
          <a:p>
            <a:pPr marL="0" indent="0">
              <a:buNone/>
            </a:pPr>
            <a:r>
              <a:rPr lang="tr-TR" sz="2400" b="1" i="1" dirty="0" smtClean="0">
                <a:latin typeface="Times New Roman"/>
                <a:cs typeface="Times New Roman"/>
              </a:rPr>
              <a:t> </a:t>
            </a:r>
            <a:r>
              <a:rPr lang="tr-TR" sz="2400" b="1" i="1" dirty="0">
                <a:solidFill>
                  <a:srgbClr val="FF0000"/>
                </a:solidFill>
                <a:latin typeface="Times New Roman"/>
                <a:cs typeface="Times New Roman"/>
              </a:rPr>
              <a:t>(Güçlü öneri, orta düzey yanıt)  </a:t>
            </a:r>
            <a:endParaRPr lang="tr-TR" sz="2400" dirty="0">
              <a:solidFill>
                <a:srgbClr val="FF0000"/>
              </a:solidFill>
              <a:effectLst/>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Times New Roman"/>
                <a:cs typeface="Times New Roman"/>
              </a:rPr>
              <a:t>[</a:t>
            </a:r>
            <a:r>
              <a:rPr lang="en-US" sz="2800" i="1" dirty="0">
                <a:latin typeface="Times New Roman"/>
                <a:cs typeface="Times New Roman"/>
              </a:rPr>
              <a:t>C5] DTK </a:t>
            </a:r>
            <a:r>
              <a:rPr lang="en-US" sz="2800" i="1" dirty="0" err="1">
                <a:latin typeface="Times New Roman"/>
                <a:cs typeface="Times New Roman"/>
              </a:rPr>
              <a:t>takibinde</a:t>
            </a:r>
            <a:r>
              <a:rPr lang="en-US" sz="2800" i="1" dirty="0">
                <a:latin typeface="Times New Roman"/>
                <a:cs typeface="Times New Roman"/>
              </a:rPr>
              <a:t> serum </a:t>
            </a:r>
            <a:r>
              <a:rPr lang="en-US" sz="2800" i="1" dirty="0" err="1">
                <a:latin typeface="Times New Roman"/>
                <a:cs typeface="Times New Roman"/>
              </a:rPr>
              <a:t>Tg</a:t>
            </a:r>
            <a:r>
              <a:rPr lang="en-US" sz="2800" i="1" dirty="0">
                <a:latin typeface="Times New Roman"/>
                <a:cs typeface="Times New Roman"/>
              </a:rPr>
              <a:t> </a:t>
            </a:r>
            <a:r>
              <a:rPr lang="en-US" sz="2800" i="1" dirty="0" err="1">
                <a:latin typeface="Times New Roman"/>
                <a:cs typeface="Times New Roman"/>
              </a:rPr>
              <a:t>ölçümünün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153280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latin typeface="Times New Roman"/>
                <a:cs typeface="Times New Roman"/>
              </a:rPr>
              <a:t>Tanısal Testler İçin Kanıt Gücüne Dayalı Öneriler</a:t>
            </a:r>
            <a:r>
              <a:rPr lang="tr-TR" sz="2800" dirty="0" smtClean="0">
                <a:effectLst/>
                <a:latin typeface="Times New Roman"/>
                <a:cs typeface="Times New Roman"/>
              </a:rPr>
              <a:t> </a:t>
            </a:r>
            <a:endParaRPr lang="en-US" sz="2800" dirty="0">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053044"/>
              </p:ext>
            </p:extLst>
          </p:nvPr>
        </p:nvGraphicFramePr>
        <p:xfrm>
          <a:off x="0" y="1600199"/>
          <a:ext cx="9144000" cy="3674561"/>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74161">
                <a:tc>
                  <a:txBody>
                    <a:bodyPr/>
                    <a:lstStyle/>
                    <a:p>
                      <a:pPr algn="ctr">
                        <a:tabLst>
                          <a:tab pos="457200" algn="l"/>
                        </a:tabLst>
                      </a:pPr>
                      <a:r>
                        <a:rPr lang="tr-TR" sz="1400" b="1" dirty="0">
                          <a:effectLst/>
                          <a:latin typeface="Times New Roman"/>
                        </a:rPr>
                        <a:t>Öneri ve Kanıt Kalitesi</a:t>
                      </a:r>
                      <a:endParaRPr lang="tr-TR" sz="1400" dirty="0">
                        <a:effectLst/>
                      </a:endParaRPr>
                    </a:p>
                  </a:txBody>
                  <a:tcPr marL="68580" marR="68580" marT="0" marB="0"/>
                </a:tc>
                <a:tc>
                  <a:txBody>
                    <a:bodyPr/>
                    <a:lstStyle/>
                    <a:p>
                      <a:pPr algn="ctr">
                        <a:tabLst>
                          <a:tab pos="457200" algn="l"/>
                        </a:tabLst>
                      </a:pPr>
                      <a:r>
                        <a:rPr lang="tr-TR" sz="1400" b="1" dirty="0">
                          <a:effectLst/>
                          <a:latin typeface="Times New Roman"/>
                        </a:rPr>
                        <a:t>Destekleyen Kanıtın </a:t>
                      </a:r>
                      <a:endParaRPr lang="tr-TR" sz="1400" dirty="0">
                        <a:effectLst/>
                      </a:endParaRPr>
                    </a:p>
                    <a:p>
                      <a:pPr algn="ctr">
                        <a:tabLst>
                          <a:tab pos="457200" algn="l"/>
                        </a:tabLst>
                      </a:pPr>
                      <a:r>
                        <a:rPr lang="tr-TR" sz="1400" b="1" dirty="0">
                          <a:effectLst/>
                          <a:latin typeface="Times New Roman"/>
                        </a:rPr>
                        <a:t>Metodolojik Kalitesi</a:t>
                      </a:r>
                      <a:endParaRPr lang="tr-TR" sz="1400" dirty="0">
                        <a:effectLst/>
                      </a:endParaRPr>
                    </a:p>
                  </a:txBody>
                  <a:tcPr marL="68580" marR="68580" marT="0" marB="0"/>
                </a:tc>
                <a:tc>
                  <a:txBody>
                    <a:bodyPr/>
                    <a:lstStyle/>
                    <a:p>
                      <a:pPr algn="ctr">
                        <a:spcAft>
                          <a:spcPts val="0"/>
                        </a:spcAft>
                        <a:tabLst>
                          <a:tab pos="457200" algn="l"/>
                        </a:tabLst>
                      </a:pPr>
                      <a:r>
                        <a:rPr lang="tr-TR" sz="1400" b="1">
                          <a:effectLst/>
                          <a:latin typeface="Times New Roman"/>
                          <a:ea typeface="ＭＳ 明朝"/>
                          <a:cs typeface="Times New Roman"/>
                        </a:rPr>
                        <a:t>Yorumlama</a:t>
                      </a:r>
                      <a:endParaRPr lang="tr-TR" sz="1400">
                        <a:effectLst/>
                        <a:latin typeface="Verdana"/>
                        <a:ea typeface="ＭＳ 明朝"/>
                        <a:cs typeface="Times New Roman"/>
                      </a:endParaRPr>
                    </a:p>
                  </a:txBody>
                  <a:tcPr marL="68580" marR="68580" marT="0" marB="0"/>
                </a:tc>
                <a:extLst>
                  <a:ext uri="{0D108BD9-81ED-4DB2-BD59-A6C34878D82A}">
                    <a16:rowId xmlns:a16="http://schemas.microsoft.com/office/drawing/2014/main" val="10000"/>
                  </a:ext>
                </a:extLst>
              </a:tr>
              <a:tr h="974304">
                <a:tc>
                  <a:txBody>
                    <a:bodyPr/>
                    <a:lstStyle/>
                    <a:p>
                      <a:pPr algn="ctr">
                        <a:tabLst>
                          <a:tab pos="457200" algn="l"/>
                        </a:tabLst>
                      </a:pPr>
                      <a:r>
                        <a:rPr lang="tr-TR" sz="2000" b="1" i="1" dirty="0">
                          <a:solidFill>
                            <a:srgbClr val="FF0000"/>
                          </a:solidFill>
                          <a:effectLst/>
                          <a:latin typeface="Times New Roman"/>
                        </a:rPr>
                        <a:t>Güçlü öneri, </a:t>
                      </a:r>
                      <a:endParaRPr lang="tr-TR" sz="2000" b="1" i="1" dirty="0" smtClean="0">
                        <a:solidFill>
                          <a:srgbClr val="FF0000"/>
                        </a:solidFill>
                        <a:effectLst/>
                        <a:latin typeface="Times New Roman"/>
                      </a:endParaRPr>
                    </a:p>
                    <a:p>
                      <a:pPr algn="ctr">
                        <a:tabLst>
                          <a:tab pos="457200" algn="l"/>
                        </a:tabLst>
                      </a:pPr>
                      <a:r>
                        <a:rPr lang="tr-TR" sz="2000" b="1" i="1" dirty="0" smtClean="0">
                          <a:solidFill>
                            <a:srgbClr val="FF0000"/>
                          </a:solidFill>
                          <a:effectLst/>
                          <a:latin typeface="Times New Roman"/>
                        </a:rPr>
                        <a:t>Yüksek </a:t>
                      </a:r>
                      <a:r>
                        <a:rPr lang="tr-TR" sz="2000" b="1" i="1" dirty="0">
                          <a:solidFill>
                            <a:srgbClr val="FF0000"/>
                          </a:solidFill>
                          <a:effectLst/>
                          <a:latin typeface="Times New Roman"/>
                        </a:rPr>
                        <a:t>düzey kanıt</a:t>
                      </a:r>
                      <a:endParaRPr lang="tr-TR" sz="2000" i="1" dirty="0">
                        <a:solidFill>
                          <a:srgbClr val="FF0000"/>
                        </a:solidFill>
                        <a:effectLst/>
                      </a:endParaRPr>
                    </a:p>
                  </a:txBody>
                  <a:tcPr marL="68580" marR="68580" marT="0" marB="0">
                    <a:solidFill>
                      <a:schemeClr val="bg1">
                        <a:lumMod val="75000"/>
                      </a:schemeClr>
                    </a:solidFill>
                  </a:tcPr>
                </a:tc>
                <a:tc>
                  <a:txBody>
                    <a:bodyPr/>
                    <a:lstStyle/>
                    <a:p>
                      <a:pPr algn="just">
                        <a:tabLst>
                          <a:tab pos="457200" algn="l"/>
                        </a:tabLst>
                      </a:pPr>
                      <a:r>
                        <a:rPr lang="tr-TR" sz="1400" dirty="0">
                          <a:solidFill>
                            <a:srgbClr val="FF0000"/>
                          </a:solidFill>
                          <a:effectLst/>
                          <a:latin typeface="Times New Roman"/>
                        </a:rPr>
                        <a:t>Bir veya daha fazla sayıda iyi planlanmış </a:t>
                      </a:r>
                      <a:r>
                        <a:rPr lang="tr-TR" sz="1400" dirty="0" err="1">
                          <a:solidFill>
                            <a:srgbClr val="FF0000"/>
                          </a:solidFill>
                          <a:effectLst/>
                          <a:latin typeface="Times New Roman"/>
                        </a:rPr>
                        <a:t>non-randomize</a:t>
                      </a:r>
                      <a:r>
                        <a:rPr lang="tr-TR" sz="1400" dirty="0">
                          <a:solidFill>
                            <a:srgbClr val="FF0000"/>
                          </a:solidFill>
                          <a:effectLst/>
                          <a:latin typeface="Times New Roman"/>
                        </a:rPr>
                        <a:t> klinik çalışmalar (gözlemsel-</a:t>
                      </a:r>
                      <a:r>
                        <a:rPr lang="tr-TR" sz="1400" dirty="0" err="1">
                          <a:solidFill>
                            <a:srgbClr val="FF0000"/>
                          </a:solidFill>
                          <a:effectLst/>
                          <a:latin typeface="Times New Roman"/>
                        </a:rPr>
                        <a:t>kesitsel</a:t>
                      </a:r>
                      <a:r>
                        <a:rPr lang="tr-TR" sz="1400" dirty="0">
                          <a:solidFill>
                            <a:srgbClr val="FF0000"/>
                          </a:solidFill>
                          <a:effectLst/>
                          <a:latin typeface="Times New Roman"/>
                        </a:rPr>
                        <a:t> veya </a:t>
                      </a:r>
                      <a:r>
                        <a:rPr lang="tr-TR" sz="1400" dirty="0" err="1">
                          <a:solidFill>
                            <a:srgbClr val="FF0000"/>
                          </a:solidFill>
                          <a:effectLst/>
                          <a:latin typeface="Times New Roman"/>
                        </a:rPr>
                        <a:t>kohort</a:t>
                      </a:r>
                      <a:r>
                        <a:rPr lang="tr-TR" sz="1400" dirty="0">
                          <a:solidFill>
                            <a:srgbClr val="FF0000"/>
                          </a:solidFill>
                          <a:effectLst/>
                          <a:latin typeface="Times New Roman"/>
                        </a:rPr>
                        <a:t>) veya sistemik derlemeler/meta-analizler (iç geçerlilik veya dış genellemede şüphe olmaksızın) </a:t>
                      </a:r>
                      <a:endParaRPr lang="tr-TR" sz="1400" dirty="0">
                        <a:solidFill>
                          <a:srgbClr val="FF0000"/>
                        </a:solidFill>
                        <a:effectLst/>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a:solidFill>
                            <a:srgbClr val="FF0000"/>
                          </a:solidFill>
                          <a:effectLst/>
                          <a:latin typeface="Times New Roman"/>
                          <a:ea typeface="ＭＳ 明朝"/>
                          <a:cs typeface="Times New Roman"/>
                        </a:rPr>
                        <a:t>Hastalarda çekincesiz tercih edilebilecek testtir</a:t>
                      </a:r>
                      <a:endParaRPr lang="tr-TR" sz="1400" dirty="0">
                        <a:solidFill>
                          <a:srgbClr val="FF0000"/>
                        </a:solidFill>
                        <a:effectLst/>
                        <a:latin typeface="Verdan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1"/>
                  </a:ext>
                </a:extLst>
              </a:tr>
              <a:tr h="779443">
                <a:tc>
                  <a:txBody>
                    <a:bodyPr/>
                    <a:lstStyle/>
                    <a:p>
                      <a:pPr algn="ctr">
                        <a:tabLst>
                          <a:tab pos="457200" algn="l"/>
                        </a:tabLst>
                      </a:pPr>
                      <a:r>
                        <a:rPr lang="tr-TR" sz="2000" b="1" i="1" dirty="0">
                          <a:solidFill>
                            <a:srgbClr val="3366FF"/>
                          </a:solidFill>
                          <a:effectLst/>
                          <a:latin typeface="Times New Roman"/>
                        </a:rPr>
                        <a:t>Güçlü öneri, </a:t>
                      </a:r>
                      <a:endParaRPr lang="tr-TR" sz="2000" b="1" i="1" dirty="0" smtClean="0">
                        <a:solidFill>
                          <a:srgbClr val="3366FF"/>
                        </a:solidFill>
                        <a:effectLst/>
                        <a:latin typeface="Times New Roman"/>
                      </a:endParaRPr>
                    </a:p>
                    <a:p>
                      <a:pPr algn="ctr">
                        <a:tabLst>
                          <a:tab pos="457200" algn="l"/>
                        </a:tabLst>
                      </a:pPr>
                      <a:r>
                        <a:rPr lang="tr-TR" sz="2000" b="1" i="1" dirty="0" smtClean="0">
                          <a:solidFill>
                            <a:srgbClr val="3366FF"/>
                          </a:solidFill>
                          <a:effectLst/>
                          <a:latin typeface="Times New Roman"/>
                        </a:rPr>
                        <a:t>Orta </a:t>
                      </a:r>
                      <a:r>
                        <a:rPr lang="tr-TR" sz="2000" b="1" i="1" dirty="0">
                          <a:solidFill>
                            <a:srgbClr val="3366FF"/>
                          </a:solidFill>
                          <a:effectLst/>
                          <a:latin typeface="Times New Roman"/>
                        </a:rPr>
                        <a:t>düzey kanıt</a:t>
                      </a:r>
                      <a:endParaRPr lang="tr-TR" sz="2000" i="1" dirty="0">
                        <a:solidFill>
                          <a:srgbClr val="3366FF"/>
                        </a:solidFill>
                        <a:effectLst/>
                      </a:endParaRPr>
                    </a:p>
                  </a:txBody>
                  <a:tcPr marL="68580" marR="68580" marT="0" marB="0">
                    <a:solidFill>
                      <a:schemeClr val="bg1">
                        <a:lumMod val="75000"/>
                      </a:schemeClr>
                    </a:solidFill>
                  </a:tcPr>
                </a:tc>
                <a:tc>
                  <a:txBody>
                    <a:bodyPr/>
                    <a:lstStyle/>
                    <a:p>
                      <a:pPr algn="just">
                        <a:tabLst>
                          <a:tab pos="457200" algn="l"/>
                        </a:tabLst>
                      </a:pPr>
                      <a:r>
                        <a:rPr lang="tr-TR" sz="1400" dirty="0">
                          <a:solidFill>
                            <a:srgbClr val="3366FF"/>
                          </a:solidFill>
                          <a:effectLst/>
                          <a:latin typeface="Times New Roman"/>
                        </a:rPr>
                        <a:t>İç geçerlilik veya dış genellemede küçük şüphelere neden olan, bir veya daha fazla  sınırlamalar </a:t>
                      </a:r>
                      <a:r>
                        <a:rPr lang="tr-TR" sz="1400" dirty="0" smtClean="0">
                          <a:solidFill>
                            <a:srgbClr val="3366FF"/>
                          </a:solidFill>
                          <a:effectLst/>
                          <a:latin typeface="Times New Roman"/>
                        </a:rPr>
                        <a:t>barındıran</a:t>
                      </a:r>
                      <a:r>
                        <a:rPr lang="tr-TR" sz="1400" baseline="0" dirty="0" smtClean="0">
                          <a:solidFill>
                            <a:srgbClr val="3366FF"/>
                          </a:solidFill>
                          <a:effectLst/>
                          <a:latin typeface="Times New Roman"/>
                        </a:rPr>
                        <a:t> </a:t>
                      </a:r>
                      <a:r>
                        <a:rPr lang="tr-TR" sz="1400" dirty="0" err="1" smtClean="0">
                          <a:solidFill>
                            <a:srgbClr val="3366FF"/>
                          </a:solidFill>
                          <a:effectLst/>
                          <a:latin typeface="Times New Roman"/>
                        </a:rPr>
                        <a:t>randomize</a:t>
                      </a:r>
                      <a:r>
                        <a:rPr lang="tr-TR" sz="1400" dirty="0" smtClean="0">
                          <a:solidFill>
                            <a:srgbClr val="3366FF"/>
                          </a:solidFill>
                          <a:effectLst/>
                          <a:latin typeface="Times New Roman"/>
                        </a:rPr>
                        <a:t> olmayan klinik </a:t>
                      </a:r>
                      <a:r>
                        <a:rPr lang="tr-TR" sz="1400" dirty="0">
                          <a:solidFill>
                            <a:srgbClr val="3366FF"/>
                          </a:solidFill>
                          <a:effectLst/>
                          <a:latin typeface="Times New Roman"/>
                        </a:rPr>
                        <a:t>çalışmalar (</a:t>
                      </a:r>
                      <a:r>
                        <a:rPr lang="tr-TR" sz="1400" dirty="0" err="1">
                          <a:solidFill>
                            <a:srgbClr val="3366FF"/>
                          </a:solidFill>
                          <a:effectLst/>
                          <a:latin typeface="Times New Roman"/>
                        </a:rPr>
                        <a:t>kesitsel</a:t>
                      </a:r>
                      <a:r>
                        <a:rPr lang="tr-TR" sz="1400" dirty="0">
                          <a:solidFill>
                            <a:srgbClr val="3366FF"/>
                          </a:solidFill>
                          <a:effectLst/>
                          <a:latin typeface="Times New Roman"/>
                        </a:rPr>
                        <a:t> veya </a:t>
                      </a:r>
                      <a:r>
                        <a:rPr lang="tr-TR" sz="1400" dirty="0" err="1">
                          <a:solidFill>
                            <a:srgbClr val="3366FF"/>
                          </a:solidFill>
                          <a:effectLst/>
                          <a:latin typeface="Times New Roman"/>
                        </a:rPr>
                        <a:t>kohort</a:t>
                      </a:r>
                      <a:r>
                        <a:rPr lang="tr-TR" sz="1400" dirty="0">
                          <a:solidFill>
                            <a:srgbClr val="3366FF"/>
                          </a:solidFill>
                          <a:effectLst/>
                          <a:latin typeface="Times New Roman"/>
                        </a:rPr>
                        <a:t>) </a:t>
                      </a:r>
                      <a:endParaRPr lang="tr-TR" sz="1400" dirty="0">
                        <a:solidFill>
                          <a:srgbClr val="3366FF"/>
                        </a:solidFill>
                        <a:effectLst/>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smtClean="0">
                          <a:solidFill>
                            <a:srgbClr val="3366FF"/>
                          </a:solidFill>
                          <a:effectLst/>
                          <a:latin typeface="Times New Roman"/>
                          <a:ea typeface="ＭＳ 明朝"/>
                          <a:cs typeface="Times New Roman"/>
                        </a:rPr>
                        <a:t>Hastalarda da </a:t>
                      </a:r>
                      <a:r>
                        <a:rPr lang="tr-TR" sz="1400" dirty="0">
                          <a:solidFill>
                            <a:srgbClr val="3366FF"/>
                          </a:solidFill>
                          <a:effectLst/>
                          <a:latin typeface="Times New Roman"/>
                          <a:ea typeface="ＭＳ 明朝"/>
                          <a:cs typeface="Times New Roman"/>
                        </a:rPr>
                        <a:t>çekincesiz tercih edilebilecek testtir</a:t>
                      </a:r>
                      <a:endParaRPr lang="tr-TR" sz="1400" dirty="0">
                        <a:solidFill>
                          <a:srgbClr val="3366FF"/>
                        </a:solidFill>
                        <a:effectLst/>
                        <a:latin typeface="Verdan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2"/>
                  </a:ext>
                </a:extLst>
              </a:tr>
              <a:tr h="584582">
                <a:tc>
                  <a:txBody>
                    <a:bodyPr/>
                    <a:lstStyle/>
                    <a:p>
                      <a:pPr algn="ctr">
                        <a:tabLst>
                          <a:tab pos="457200" algn="l"/>
                        </a:tabLst>
                      </a:pPr>
                      <a:r>
                        <a:rPr lang="tr-TR" sz="2000" b="1" i="1" dirty="0">
                          <a:solidFill>
                            <a:srgbClr val="008000"/>
                          </a:solidFill>
                          <a:effectLst/>
                          <a:latin typeface="Times New Roman"/>
                        </a:rPr>
                        <a:t>Güçlü öneri, </a:t>
                      </a:r>
                      <a:endParaRPr lang="tr-TR" sz="2000" b="1" i="1" dirty="0" smtClean="0">
                        <a:solidFill>
                          <a:srgbClr val="008000"/>
                        </a:solidFill>
                        <a:effectLst/>
                        <a:latin typeface="Times New Roman"/>
                      </a:endParaRPr>
                    </a:p>
                    <a:p>
                      <a:pPr algn="ctr">
                        <a:tabLst>
                          <a:tab pos="457200" algn="l"/>
                        </a:tabLst>
                      </a:pPr>
                      <a:r>
                        <a:rPr lang="tr-TR" sz="2000" b="1" i="1" dirty="0" smtClean="0">
                          <a:solidFill>
                            <a:srgbClr val="008000"/>
                          </a:solidFill>
                          <a:effectLst/>
                          <a:latin typeface="Times New Roman"/>
                        </a:rPr>
                        <a:t>Düşük </a:t>
                      </a:r>
                      <a:r>
                        <a:rPr lang="tr-TR" sz="2000" b="1" i="1" dirty="0">
                          <a:solidFill>
                            <a:srgbClr val="008000"/>
                          </a:solidFill>
                          <a:effectLst/>
                          <a:latin typeface="Times New Roman"/>
                        </a:rPr>
                        <a:t>düzey kanıt</a:t>
                      </a:r>
                      <a:endParaRPr lang="tr-TR" sz="2000" i="1" dirty="0">
                        <a:solidFill>
                          <a:srgbClr val="008000"/>
                        </a:solidFill>
                        <a:effectLst/>
                      </a:endParaRPr>
                    </a:p>
                  </a:txBody>
                  <a:tcPr marL="68580" marR="68580" marT="0" marB="0">
                    <a:solidFill>
                      <a:schemeClr val="bg1">
                        <a:lumMod val="75000"/>
                      </a:schemeClr>
                    </a:solidFill>
                  </a:tcPr>
                </a:tc>
                <a:tc>
                  <a:txBody>
                    <a:bodyPr/>
                    <a:lstStyle/>
                    <a:p>
                      <a:pPr algn="just">
                        <a:tabLst>
                          <a:tab pos="457200" algn="l"/>
                        </a:tabLst>
                      </a:pPr>
                      <a:r>
                        <a:rPr lang="tr-TR" sz="1400" dirty="0">
                          <a:solidFill>
                            <a:srgbClr val="008000"/>
                          </a:solidFill>
                          <a:effectLst/>
                          <a:latin typeface="Times New Roman"/>
                        </a:rPr>
                        <a:t>İç geçerlilik veya dış genellemede ciddi şüphelere neden olan, önemli  sınırlamalar </a:t>
                      </a:r>
                      <a:r>
                        <a:rPr lang="tr-TR" sz="1400" dirty="0" smtClean="0">
                          <a:solidFill>
                            <a:srgbClr val="008000"/>
                          </a:solidFill>
                          <a:effectLst/>
                          <a:latin typeface="Times New Roman"/>
                        </a:rPr>
                        <a:t>barındıran</a:t>
                      </a:r>
                      <a:r>
                        <a:rPr lang="tr-TR" sz="1400" baseline="0" dirty="0" smtClean="0">
                          <a:solidFill>
                            <a:srgbClr val="008000"/>
                          </a:solidFill>
                          <a:effectLst/>
                          <a:latin typeface="Times New Roman"/>
                        </a:rPr>
                        <a:t> </a:t>
                      </a:r>
                      <a:r>
                        <a:rPr lang="tr-TR" sz="1400" dirty="0" err="1" smtClean="0">
                          <a:solidFill>
                            <a:srgbClr val="008000"/>
                          </a:solidFill>
                          <a:effectLst/>
                          <a:latin typeface="Times New Roman"/>
                        </a:rPr>
                        <a:t>randomize</a:t>
                      </a:r>
                      <a:r>
                        <a:rPr lang="tr-TR" sz="1400" dirty="0" smtClean="0">
                          <a:solidFill>
                            <a:srgbClr val="008000"/>
                          </a:solidFill>
                          <a:effectLst/>
                          <a:latin typeface="Times New Roman"/>
                        </a:rPr>
                        <a:t> olmayan klinik </a:t>
                      </a:r>
                      <a:r>
                        <a:rPr lang="tr-TR" sz="1400" dirty="0">
                          <a:solidFill>
                            <a:srgbClr val="008000"/>
                          </a:solidFill>
                          <a:effectLst/>
                          <a:latin typeface="Times New Roman"/>
                        </a:rPr>
                        <a:t>çalışmalar </a:t>
                      </a:r>
                      <a:endParaRPr lang="tr-TR" sz="1400" dirty="0">
                        <a:solidFill>
                          <a:srgbClr val="008000"/>
                        </a:solidFill>
                        <a:effectLst/>
                      </a:endParaRPr>
                    </a:p>
                  </a:txBody>
                  <a:tcPr marL="68580" marR="68580" marT="0" marB="0">
                    <a:solidFill>
                      <a:schemeClr val="bg1">
                        <a:lumMod val="75000"/>
                      </a:schemeClr>
                    </a:solidFill>
                  </a:tcPr>
                </a:tc>
                <a:tc>
                  <a:txBody>
                    <a:bodyPr/>
                    <a:lstStyle/>
                    <a:p>
                      <a:pPr algn="just">
                        <a:spcAft>
                          <a:spcPts val="0"/>
                        </a:spcAft>
                        <a:tabLst>
                          <a:tab pos="457200" algn="l"/>
                        </a:tabLst>
                      </a:pPr>
                      <a:r>
                        <a:rPr lang="tr-TR" sz="1400" dirty="0">
                          <a:solidFill>
                            <a:srgbClr val="008000"/>
                          </a:solidFill>
                          <a:effectLst/>
                          <a:latin typeface="Times New Roman"/>
                          <a:ea typeface="ＭＳ 明朝"/>
                          <a:cs typeface="Times New Roman"/>
                        </a:rPr>
                        <a:t>Çoğu hastada tercih edilebilir ancak daha kaliteli kanıtlarla kullanımı değişebilir</a:t>
                      </a:r>
                      <a:endParaRPr lang="tr-TR" sz="1400" dirty="0">
                        <a:solidFill>
                          <a:srgbClr val="008000"/>
                        </a:solidFill>
                        <a:effectLst/>
                        <a:latin typeface="Verdana"/>
                        <a:ea typeface="ＭＳ 明朝"/>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97580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408238"/>
            <a:ext cx="8229600" cy="2414134"/>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tr-TR" sz="2400" b="1" dirty="0">
                <a:latin typeface="Times New Roman"/>
                <a:cs typeface="Times New Roman"/>
              </a:rPr>
              <a:t>ÖNERİ </a:t>
            </a:r>
            <a:r>
              <a:rPr lang="tr-TR" sz="2400" b="1" dirty="0" smtClean="0">
                <a:latin typeface="Times New Roman"/>
                <a:cs typeface="Times New Roman"/>
              </a:rPr>
              <a:t>63</a:t>
            </a:r>
            <a:endParaRPr lang="tr-TR" sz="2400" dirty="0">
              <a:latin typeface="Times New Roman"/>
              <a:cs typeface="Times New Roman"/>
            </a:endParaRPr>
          </a:p>
          <a:p>
            <a:r>
              <a:rPr lang="tr-TR" sz="2400" i="1" dirty="0">
                <a:latin typeface="Times New Roman"/>
                <a:cs typeface="Times New Roman"/>
              </a:rPr>
              <a:t>B) Tedaviye mükemmel yanıt veren düşük ve orta ATA risk grubu hastalarında tekrar TSH </a:t>
            </a:r>
            <a:r>
              <a:rPr lang="tr-TR" sz="2400" i="1" dirty="0" err="1">
                <a:latin typeface="Times New Roman"/>
                <a:cs typeface="Times New Roman"/>
              </a:rPr>
              <a:t>stimüle</a:t>
            </a:r>
            <a:r>
              <a:rPr lang="tr-TR" sz="2400" i="1" dirty="0">
                <a:latin typeface="Times New Roman"/>
                <a:cs typeface="Times New Roman"/>
              </a:rPr>
              <a:t> </a:t>
            </a:r>
            <a:r>
              <a:rPr lang="tr-TR" sz="2400" i="1" dirty="0" err="1">
                <a:latin typeface="Times New Roman"/>
                <a:cs typeface="Times New Roman"/>
              </a:rPr>
              <a:t>Tg</a:t>
            </a:r>
            <a:r>
              <a:rPr lang="tr-TR" sz="2400" i="1" dirty="0">
                <a:latin typeface="Times New Roman"/>
                <a:cs typeface="Times New Roman"/>
              </a:rPr>
              <a:t> ölçümü önerilmez</a:t>
            </a:r>
            <a:r>
              <a:rPr lang="tr-TR" sz="2400" i="1" dirty="0" smtClean="0">
                <a:latin typeface="Times New Roman"/>
                <a:cs typeface="Times New Roman"/>
              </a:rPr>
              <a:t>.</a:t>
            </a:r>
          </a:p>
          <a:p>
            <a:pPr marL="0" indent="0">
              <a:buNone/>
            </a:pPr>
            <a:r>
              <a:rPr lang="tr-TR" sz="2400" i="1" dirty="0" smtClean="0">
                <a:latin typeface="Times New Roman"/>
                <a:cs typeface="Times New Roman"/>
              </a:rPr>
              <a:t> </a:t>
            </a:r>
            <a:r>
              <a:rPr lang="tr-TR" sz="2400" b="1" i="1" dirty="0">
                <a:solidFill>
                  <a:srgbClr val="FF0000"/>
                </a:solidFill>
                <a:latin typeface="Times New Roman"/>
                <a:cs typeface="Times New Roman"/>
              </a:rPr>
              <a:t>(Zayıf öneri, düşük düzey kanıt) </a:t>
            </a:r>
            <a:endParaRPr lang="tr-TR" sz="2400" dirty="0">
              <a:solidFill>
                <a:srgbClr val="FF0000"/>
              </a:solidFill>
              <a:effectLst/>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Times New Roman"/>
                <a:cs typeface="Times New Roman"/>
              </a:rPr>
              <a:t>[</a:t>
            </a:r>
            <a:r>
              <a:rPr lang="en-US" sz="2800" i="1" dirty="0">
                <a:latin typeface="Times New Roman"/>
                <a:cs typeface="Times New Roman"/>
              </a:rPr>
              <a:t>C5] DTK </a:t>
            </a:r>
            <a:r>
              <a:rPr lang="en-US" sz="2800" i="1" dirty="0" err="1">
                <a:latin typeface="Times New Roman"/>
                <a:cs typeface="Times New Roman"/>
              </a:rPr>
              <a:t>takibinde</a:t>
            </a:r>
            <a:r>
              <a:rPr lang="en-US" sz="2800" i="1" dirty="0">
                <a:latin typeface="Times New Roman"/>
                <a:cs typeface="Times New Roman"/>
              </a:rPr>
              <a:t> serum </a:t>
            </a:r>
            <a:r>
              <a:rPr lang="en-US" sz="2800" i="1" dirty="0" err="1">
                <a:latin typeface="Times New Roman"/>
                <a:cs typeface="Times New Roman"/>
              </a:rPr>
              <a:t>Tg</a:t>
            </a:r>
            <a:r>
              <a:rPr lang="en-US" sz="2800" i="1" dirty="0">
                <a:latin typeface="Times New Roman"/>
                <a:cs typeface="Times New Roman"/>
              </a:rPr>
              <a:t> </a:t>
            </a:r>
            <a:r>
              <a:rPr lang="en-US" sz="2800" i="1" dirty="0" err="1">
                <a:latin typeface="Times New Roman"/>
                <a:cs typeface="Times New Roman"/>
              </a:rPr>
              <a:t>ölçümünün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12233145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408238"/>
            <a:ext cx="8229600" cy="3187020"/>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tr-TR" sz="2400" b="1" dirty="0">
                <a:latin typeface="Times New Roman"/>
                <a:cs typeface="Times New Roman"/>
              </a:rPr>
              <a:t>ÖNERİ </a:t>
            </a:r>
            <a:r>
              <a:rPr lang="tr-TR" sz="2400" b="1" dirty="0" smtClean="0">
                <a:latin typeface="Times New Roman"/>
                <a:cs typeface="Times New Roman"/>
              </a:rPr>
              <a:t>63</a:t>
            </a:r>
            <a:endParaRPr lang="tr-TR" sz="2400" dirty="0">
              <a:latin typeface="Times New Roman"/>
              <a:cs typeface="Times New Roman"/>
            </a:endParaRPr>
          </a:p>
          <a:p>
            <a:r>
              <a:rPr lang="tr-TR" sz="2400" i="1" dirty="0">
                <a:latin typeface="Times New Roman"/>
                <a:cs typeface="Times New Roman"/>
              </a:rPr>
              <a:t>C) Seri TSH </a:t>
            </a:r>
            <a:r>
              <a:rPr lang="tr-TR" sz="2400" i="1" dirty="0" err="1">
                <a:latin typeface="Times New Roman"/>
                <a:cs typeface="Times New Roman"/>
              </a:rPr>
              <a:t>stimüle</a:t>
            </a:r>
            <a:r>
              <a:rPr lang="tr-TR" sz="2400" i="1" dirty="0">
                <a:latin typeface="Times New Roman"/>
                <a:cs typeface="Times New Roman"/>
              </a:rPr>
              <a:t> </a:t>
            </a:r>
            <a:r>
              <a:rPr lang="tr-TR" sz="2400" i="1" dirty="0" err="1">
                <a:latin typeface="Times New Roman"/>
                <a:cs typeface="Times New Roman"/>
              </a:rPr>
              <a:t>Tg</a:t>
            </a:r>
            <a:r>
              <a:rPr lang="tr-TR" sz="2400" i="1" dirty="0">
                <a:latin typeface="Times New Roman"/>
                <a:cs typeface="Times New Roman"/>
              </a:rPr>
              <a:t> ölçümleri; tedaviye belirsiz, biyokimyasal tam olmayan ya da yapısal tam olmayan yanıt veren hastalarda, ek tedavileri ya da </a:t>
            </a:r>
            <a:r>
              <a:rPr lang="tr-TR" sz="2400" i="1" dirty="0" err="1">
                <a:latin typeface="Times New Roman"/>
                <a:cs typeface="Times New Roman"/>
              </a:rPr>
              <a:t>tiroid</a:t>
            </a:r>
            <a:r>
              <a:rPr lang="tr-TR" sz="2400" i="1" dirty="0">
                <a:latin typeface="Times New Roman"/>
                <a:cs typeface="Times New Roman"/>
              </a:rPr>
              <a:t> hormon tedavisi altındayken </a:t>
            </a:r>
            <a:r>
              <a:rPr lang="tr-TR" sz="2400" i="1" dirty="0" err="1">
                <a:latin typeface="Times New Roman"/>
                <a:cs typeface="Times New Roman"/>
              </a:rPr>
              <a:t>Tg</a:t>
            </a:r>
            <a:r>
              <a:rPr lang="tr-TR" sz="2400" i="1" dirty="0">
                <a:latin typeface="Times New Roman"/>
                <a:cs typeface="Times New Roman"/>
              </a:rPr>
              <a:t> değerlerinde </a:t>
            </a:r>
            <a:r>
              <a:rPr lang="tr-TR" sz="2400" i="1" dirty="0" err="1">
                <a:latin typeface="Times New Roman"/>
                <a:cs typeface="Times New Roman"/>
              </a:rPr>
              <a:t>spontan</a:t>
            </a:r>
            <a:r>
              <a:rPr lang="tr-TR" sz="2400" i="1" dirty="0">
                <a:latin typeface="Times New Roman"/>
                <a:cs typeface="Times New Roman"/>
              </a:rPr>
              <a:t> düşüşü takiben tedaviye yanıtı yeniden değerlendirmek için düşünülebilir. </a:t>
            </a:r>
            <a:endParaRPr lang="tr-TR" sz="2400" i="1" dirty="0" smtClean="0">
              <a:latin typeface="Times New Roman"/>
              <a:cs typeface="Times New Roman"/>
            </a:endParaRPr>
          </a:p>
          <a:p>
            <a:pPr marL="0" indent="0">
              <a:buNone/>
            </a:pPr>
            <a:r>
              <a:rPr lang="tr-TR" sz="2400" b="1" i="1" dirty="0" smtClean="0">
                <a:solidFill>
                  <a:srgbClr val="FF0000"/>
                </a:solidFill>
                <a:latin typeface="Times New Roman"/>
                <a:cs typeface="Times New Roman"/>
              </a:rPr>
              <a:t>(</a:t>
            </a:r>
            <a:r>
              <a:rPr lang="tr-TR" sz="2400" b="1" i="1" dirty="0">
                <a:solidFill>
                  <a:srgbClr val="FF0000"/>
                </a:solidFill>
                <a:latin typeface="Times New Roman"/>
                <a:cs typeface="Times New Roman"/>
              </a:rPr>
              <a:t>Zayıf öneri, düşük düzey kanıt)</a:t>
            </a:r>
            <a:r>
              <a:rPr lang="tr-TR" sz="2400" i="1" dirty="0">
                <a:solidFill>
                  <a:srgbClr val="FF0000"/>
                </a:solidFill>
                <a:latin typeface="Times New Roman"/>
                <a:cs typeface="Times New Roman"/>
              </a:rPr>
              <a:t> </a:t>
            </a:r>
            <a:endParaRPr lang="tr-TR" sz="2400" dirty="0">
              <a:solidFill>
                <a:srgbClr val="FF0000"/>
              </a:solidFill>
              <a:effectLst/>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Times New Roman"/>
                <a:cs typeface="Times New Roman"/>
              </a:rPr>
              <a:t>[</a:t>
            </a:r>
            <a:r>
              <a:rPr lang="en-US" sz="2800" i="1" dirty="0">
                <a:latin typeface="Times New Roman"/>
                <a:cs typeface="Times New Roman"/>
              </a:rPr>
              <a:t>C5] DTK </a:t>
            </a:r>
            <a:r>
              <a:rPr lang="en-US" sz="2800" i="1" dirty="0" err="1">
                <a:latin typeface="Times New Roman"/>
                <a:cs typeface="Times New Roman"/>
              </a:rPr>
              <a:t>takibinde</a:t>
            </a:r>
            <a:r>
              <a:rPr lang="en-US" sz="2800" i="1" dirty="0">
                <a:latin typeface="Times New Roman"/>
                <a:cs typeface="Times New Roman"/>
              </a:rPr>
              <a:t> serum </a:t>
            </a:r>
            <a:r>
              <a:rPr lang="en-US" sz="2800" i="1" dirty="0" err="1">
                <a:latin typeface="Times New Roman"/>
                <a:cs typeface="Times New Roman"/>
              </a:rPr>
              <a:t>Tg</a:t>
            </a:r>
            <a:r>
              <a:rPr lang="en-US" sz="2800" i="1" dirty="0">
                <a:latin typeface="Times New Roman"/>
                <a:cs typeface="Times New Roman"/>
              </a:rPr>
              <a:t> </a:t>
            </a:r>
            <a:r>
              <a:rPr lang="en-US" sz="2800" i="1" dirty="0" err="1">
                <a:latin typeface="Times New Roman"/>
                <a:cs typeface="Times New Roman"/>
              </a:rPr>
              <a:t>ölçümünün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tr-TR" sz="2800" dirty="0">
              <a:effectLst/>
              <a:latin typeface="Times New Roman"/>
              <a:cs typeface="Times New Roman"/>
            </a:endParaRPr>
          </a:p>
        </p:txBody>
      </p:sp>
    </p:spTree>
    <p:extLst>
      <p:ext uri="{BB962C8B-B14F-4D97-AF65-F5344CB8AC3E}">
        <p14:creationId xmlns:p14="http://schemas.microsoft.com/office/powerpoint/2010/main" val="12233145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182459"/>
            <a:ext cx="8229600" cy="4449763"/>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tr-TR" sz="2400" b="1" i="1" dirty="0" smtClean="0">
                <a:latin typeface="Times New Roman"/>
                <a:cs typeface="Times New Roman"/>
              </a:rPr>
              <a:t>ÖNERİ </a:t>
            </a:r>
            <a:r>
              <a:rPr lang="tr-TR" sz="2400" b="1" i="1" dirty="0">
                <a:latin typeface="Times New Roman"/>
                <a:cs typeface="Times New Roman"/>
              </a:rPr>
              <a:t>69 </a:t>
            </a:r>
            <a:endParaRPr lang="tr-TR" sz="2400" dirty="0">
              <a:latin typeface="Times New Roman"/>
              <a:cs typeface="Times New Roman"/>
            </a:endParaRPr>
          </a:p>
          <a:p>
            <a:pPr marL="0" indent="0">
              <a:buNone/>
            </a:pPr>
            <a:r>
              <a:rPr lang="tr-TR" sz="2400" i="1" dirty="0">
                <a:latin typeface="Times New Roman"/>
                <a:cs typeface="Times New Roman"/>
              </a:rPr>
              <a:t>A) </a:t>
            </a:r>
            <a:endParaRPr lang="tr-TR" sz="2400" i="1" dirty="0" smtClean="0">
              <a:latin typeface="Times New Roman"/>
              <a:cs typeface="Times New Roman"/>
            </a:endParaRPr>
          </a:p>
          <a:p>
            <a:r>
              <a:rPr lang="tr-TR" sz="2400" i="1" dirty="0" smtClean="0">
                <a:latin typeface="Times New Roman"/>
                <a:cs typeface="Times New Roman"/>
              </a:rPr>
              <a:t>Boyun </a:t>
            </a:r>
            <a:r>
              <a:rPr lang="tr-TR" sz="2400" i="1" dirty="0">
                <a:latin typeface="Times New Roman"/>
                <a:cs typeface="Times New Roman"/>
              </a:rPr>
              <a:t>ve toraksın iv kontrastlı </a:t>
            </a:r>
            <a:r>
              <a:rPr lang="tr-TR" sz="2400" i="1" dirty="0" err="1">
                <a:latin typeface="Times New Roman"/>
                <a:cs typeface="Times New Roman"/>
              </a:rPr>
              <a:t>kesitsel</a:t>
            </a:r>
            <a:r>
              <a:rPr lang="tr-TR" sz="2400" i="1" dirty="0">
                <a:latin typeface="Times New Roman"/>
                <a:cs typeface="Times New Roman"/>
              </a:rPr>
              <a:t> görüntülemeleri (BT, MR) şu durumlarda düşünülmelidir: </a:t>
            </a:r>
            <a:endParaRPr lang="tr-TR" sz="2400" dirty="0">
              <a:latin typeface="Times New Roman"/>
              <a:cs typeface="Times New Roman"/>
            </a:endParaRPr>
          </a:p>
          <a:p>
            <a:pPr lvl="1"/>
            <a:r>
              <a:rPr lang="tr-TR" sz="2000" i="1" dirty="0">
                <a:latin typeface="Times New Roman"/>
                <a:cs typeface="Times New Roman"/>
              </a:rPr>
              <a:t>1) masif, yaygın </a:t>
            </a:r>
            <a:r>
              <a:rPr lang="tr-TR" sz="2000" i="1" dirty="0" err="1" smtClean="0">
                <a:latin typeface="Times New Roman"/>
                <a:cs typeface="Times New Roman"/>
              </a:rPr>
              <a:t>nüks</a:t>
            </a:r>
            <a:r>
              <a:rPr lang="tr-TR" sz="2000" i="1" dirty="0" smtClean="0">
                <a:latin typeface="Times New Roman"/>
                <a:cs typeface="Times New Roman"/>
              </a:rPr>
              <a:t> </a:t>
            </a:r>
            <a:r>
              <a:rPr lang="tr-TR" sz="2000" i="1" dirty="0" err="1">
                <a:latin typeface="Times New Roman"/>
                <a:cs typeface="Times New Roman"/>
              </a:rPr>
              <a:t>nodal</a:t>
            </a:r>
            <a:r>
              <a:rPr lang="tr-TR" sz="2000" i="1" dirty="0">
                <a:latin typeface="Times New Roman"/>
                <a:cs typeface="Times New Roman"/>
              </a:rPr>
              <a:t> tutulumu olan ve US ile hastalığın tam olarak gösterilemediği </a:t>
            </a:r>
            <a:r>
              <a:rPr lang="tr-TR" sz="2000" i="1" dirty="0" smtClean="0">
                <a:latin typeface="Times New Roman"/>
                <a:cs typeface="Times New Roman"/>
              </a:rPr>
              <a:t>durumlar</a:t>
            </a:r>
            <a:endParaRPr lang="tr-TR" sz="2000" dirty="0">
              <a:latin typeface="Times New Roman"/>
              <a:cs typeface="Times New Roman"/>
            </a:endParaRPr>
          </a:p>
          <a:p>
            <a:pPr lvl="1"/>
            <a:r>
              <a:rPr lang="tr-TR" sz="2000" i="1" dirty="0">
                <a:latin typeface="Times New Roman"/>
                <a:cs typeface="Times New Roman"/>
              </a:rPr>
              <a:t>2) detaylı değerlendirme gerektiren muhtemel hava yolu veya </a:t>
            </a:r>
            <a:r>
              <a:rPr lang="tr-TR" sz="2000" i="1" dirty="0" err="1">
                <a:latin typeface="Times New Roman"/>
                <a:cs typeface="Times New Roman"/>
              </a:rPr>
              <a:t>özofageal</a:t>
            </a:r>
            <a:r>
              <a:rPr lang="tr-TR" sz="2000" i="1" dirty="0">
                <a:latin typeface="Times New Roman"/>
                <a:cs typeface="Times New Roman"/>
              </a:rPr>
              <a:t> </a:t>
            </a:r>
            <a:r>
              <a:rPr lang="tr-TR" sz="2000" i="1" dirty="0" err="1">
                <a:latin typeface="Times New Roman"/>
                <a:cs typeface="Times New Roman"/>
              </a:rPr>
              <a:t>trakt</a:t>
            </a:r>
            <a:r>
              <a:rPr lang="tr-TR" sz="2000" i="1" dirty="0">
                <a:latin typeface="Times New Roman"/>
                <a:cs typeface="Times New Roman"/>
              </a:rPr>
              <a:t> </a:t>
            </a:r>
            <a:r>
              <a:rPr lang="tr-TR" sz="2000" i="1" dirty="0" err="1">
                <a:latin typeface="Times New Roman"/>
                <a:cs typeface="Times New Roman"/>
              </a:rPr>
              <a:t>invazyonu</a:t>
            </a:r>
            <a:r>
              <a:rPr lang="tr-TR" sz="2000" i="1" dirty="0">
                <a:latin typeface="Times New Roman"/>
                <a:cs typeface="Times New Roman"/>
              </a:rPr>
              <a:t> olan </a:t>
            </a:r>
            <a:r>
              <a:rPr lang="tr-TR" sz="2000" i="1" dirty="0" err="1">
                <a:latin typeface="Times New Roman"/>
                <a:cs typeface="Times New Roman"/>
              </a:rPr>
              <a:t>invaziv</a:t>
            </a:r>
            <a:r>
              <a:rPr lang="tr-TR" sz="2000" i="1" dirty="0">
                <a:latin typeface="Times New Roman"/>
                <a:cs typeface="Times New Roman"/>
              </a:rPr>
              <a:t> </a:t>
            </a:r>
            <a:r>
              <a:rPr lang="tr-TR" sz="2000" i="1" dirty="0" err="1" smtClean="0">
                <a:latin typeface="Times New Roman"/>
                <a:cs typeface="Times New Roman"/>
              </a:rPr>
              <a:t>nüks</a:t>
            </a:r>
            <a:r>
              <a:rPr lang="tr-TR" sz="2000" i="1" dirty="0" smtClean="0">
                <a:latin typeface="Times New Roman"/>
                <a:cs typeface="Times New Roman"/>
              </a:rPr>
              <a:t> </a:t>
            </a:r>
            <a:r>
              <a:rPr lang="tr-TR" sz="2000" i="1" dirty="0">
                <a:latin typeface="Times New Roman"/>
                <a:cs typeface="Times New Roman"/>
              </a:rPr>
              <a:t>hastalık şüphesi  </a:t>
            </a:r>
            <a:endParaRPr lang="tr-TR" sz="2000" dirty="0">
              <a:latin typeface="Times New Roman"/>
              <a:cs typeface="Times New Roman"/>
            </a:endParaRPr>
          </a:p>
          <a:p>
            <a:pPr lvl="1"/>
            <a:r>
              <a:rPr lang="tr-TR" sz="2000" i="1" dirty="0">
                <a:latin typeface="Times New Roman"/>
                <a:cs typeface="Times New Roman"/>
              </a:rPr>
              <a:t>3) </a:t>
            </a:r>
            <a:r>
              <a:rPr lang="tr-TR" sz="2000" i="1" dirty="0" err="1">
                <a:latin typeface="Times New Roman"/>
                <a:cs typeface="Times New Roman"/>
              </a:rPr>
              <a:t>US’nin</a:t>
            </a:r>
            <a:r>
              <a:rPr lang="tr-TR" sz="2000" i="1" dirty="0">
                <a:latin typeface="Times New Roman"/>
                <a:cs typeface="Times New Roman"/>
              </a:rPr>
              <a:t> boyun </a:t>
            </a:r>
            <a:r>
              <a:rPr lang="tr-TR" sz="2000" i="1" dirty="0" err="1">
                <a:latin typeface="Times New Roman"/>
                <a:cs typeface="Times New Roman"/>
              </a:rPr>
              <a:t>nod</a:t>
            </a:r>
            <a:r>
              <a:rPr lang="tr-TR" sz="2000" i="1" dirty="0">
                <a:latin typeface="Times New Roman"/>
                <a:cs typeface="Times New Roman"/>
              </a:rPr>
              <a:t> tutulumunu değerlendirmekte yetersiz kaldığı düşünüldüğünde (yüksek </a:t>
            </a:r>
            <a:r>
              <a:rPr lang="tr-TR" sz="2000" i="1" dirty="0" err="1">
                <a:latin typeface="Times New Roman"/>
                <a:cs typeface="Times New Roman"/>
              </a:rPr>
              <a:t>Tg</a:t>
            </a:r>
            <a:r>
              <a:rPr lang="tr-TR" sz="2000" i="1" dirty="0">
                <a:latin typeface="Times New Roman"/>
                <a:cs typeface="Times New Roman"/>
              </a:rPr>
              <a:t>, negatif boyun US gibi) </a:t>
            </a:r>
            <a:endParaRPr lang="tr-TR" sz="2000" i="1" dirty="0" smtClean="0">
              <a:latin typeface="Times New Roman"/>
              <a:cs typeface="Times New Roman"/>
            </a:endParaRPr>
          </a:p>
          <a:p>
            <a:pPr marL="0" indent="0">
              <a:buNone/>
            </a:pPr>
            <a:r>
              <a:rPr lang="tr-TR" sz="2400" b="1" i="1" dirty="0" smtClean="0">
                <a:solidFill>
                  <a:srgbClr val="FF0000"/>
                </a:solidFill>
                <a:latin typeface="Times New Roman"/>
                <a:cs typeface="Times New Roman"/>
              </a:rPr>
              <a:t>(</a:t>
            </a:r>
            <a:r>
              <a:rPr lang="tr-TR" sz="2400" b="1" i="1" dirty="0">
                <a:solidFill>
                  <a:srgbClr val="FF0000"/>
                </a:solidFill>
                <a:latin typeface="Times New Roman"/>
                <a:cs typeface="Times New Roman"/>
              </a:rPr>
              <a:t>Güçlü öneri, orta düzey kanıt) </a:t>
            </a:r>
            <a:endParaRPr lang="tr-TR" sz="2400" dirty="0">
              <a:solidFill>
                <a:srgbClr val="FF0000"/>
              </a:solidFill>
              <a:effectLst/>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i="1" dirty="0" smtClean="0">
                <a:latin typeface="Times New Roman"/>
                <a:cs typeface="Times New Roman"/>
              </a:rPr>
              <a:t>[C 13] BT </a:t>
            </a:r>
            <a:r>
              <a:rPr lang="tr-TR" sz="2800" i="1" dirty="0">
                <a:latin typeface="Times New Roman"/>
                <a:cs typeface="Times New Roman"/>
              </a:rPr>
              <a:t>ve </a:t>
            </a:r>
            <a:r>
              <a:rPr lang="tr-TR" sz="2800" i="1" dirty="0" smtClean="0">
                <a:latin typeface="Times New Roman"/>
                <a:cs typeface="Times New Roman"/>
              </a:rPr>
              <a:t>MR görüntüleme</a:t>
            </a:r>
            <a:endParaRPr lang="tr-TR" sz="2800" dirty="0">
              <a:effectLst/>
              <a:latin typeface="Times New Roman"/>
              <a:cs typeface="Times New Roman"/>
            </a:endParaRPr>
          </a:p>
        </p:txBody>
      </p:sp>
    </p:spTree>
    <p:extLst>
      <p:ext uri="{BB962C8B-B14F-4D97-AF65-F5344CB8AC3E}">
        <p14:creationId xmlns:p14="http://schemas.microsoft.com/office/powerpoint/2010/main" val="20945129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111904"/>
            <a:ext cx="8229600" cy="4449763"/>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tr-TR" sz="2400" b="1" i="1" dirty="0" smtClean="0">
                <a:latin typeface="Times New Roman"/>
                <a:cs typeface="Times New Roman"/>
              </a:rPr>
              <a:t>ÖNERİ </a:t>
            </a:r>
            <a:r>
              <a:rPr lang="tr-TR" sz="2400" b="1" i="1" dirty="0">
                <a:latin typeface="Times New Roman"/>
                <a:cs typeface="Times New Roman"/>
              </a:rPr>
              <a:t>69 </a:t>
            </a:r>
            <a:endParaRPr lang="tr-TR" sz="2400" dirty="0">
              <a:latin typeface="Times New Roman"/>
              <a:cs typeface="Times New Roman"/>
            </a:endParaRPr>
          </a:p>
          <a:p>
            <a:pPr marL="0" indent="0">
              <a:buNone/>
            </a:pPr>
            <a:r>
              <a:rPr lang="tr-TR" sz="2400" i="1" dirty="0">
                <a:latin typeface="Times New Roman"/>
                <a:cs typeface="Times New Roman"/>
              </a:rPr>
              <a:t>B</a:t>
            </a:r>
            <a:r>
              <a:rPr lang="tr-TR" sz="2400" i="1" dirty="0" smtClean="0">
                <a:latin typeface="Times New Roman"/>
                <a:cs typeface="Times New Roman"/>
              </a:rPr>
              <a:t>) </a:t>
            </a:r>
          </a:p>
          <a:p>
            <a:r>
              <a:rPr lang="tr-TR" sz="2400" i="1" dirty="0" smtClean="0">
                <a:latin typeface="Times New Roman"/>
                <a:cs typeface="Times New Roman"/>
              </a:rPr>
              <a:t>Toraksın İV </a:t>
            </a:r>
            <a:r>
              <a:rPr lang="tr-TR" sz="2400" i="1" dirty="0">
                <a:latin typeface="Times New Roman"/>
                <a:cs typeface="Times New Roman"/>
              </a:rPr>
              <a:t>kontrastsız BT görüntülemesi (</a:t>
            </a:r>
            <a:r>
              <a:rPr lang="tr-TR" sz="2400" i="1" dirty="0" err="1">
                <a:latin typeface="Times New Roman"/>
                <a:cs typeface="Times New Roman"/>
              </a:rPr>
              <a:t>pulmoner</a:t>
            </a:r>
            <a:r>
              <a:rPr lang="tr-TR" sz="2400" i="1" dirty="0">
                <a:latin typeface="Times New Roman"/>
                <a:cs typeface="Times New Roman"/>
              </a:rPr>
              <a:t> </a:t>
            </a:r>
            <a:r>
              <a:rPr lang="tr-TR" sz="2400" i="1" dirty="0" err="1">
                <a:latin typeface="Times New Roman"/>
                <a:cs typeface="Times New Roman"/>
              </a:rPr>
              <a:t>parankim</a:t>
            </a:r>
            <a:r>
              <a:rPr lang="tr-TR" sz="2400" i="1" dirty="0">
                <a:latin typeface="Times New Roman"/>
                <a:cs typeface="Times New Roman"/>
              </a:rPr>
              <a:t> görüntülemesi) ya da </a:t>
            </a:r>
            <a:r>
              <a:rPr lang="tr-TR" sz="2400" i="1" dirty="0" smtClean="0">
                <a:latin typeface="Times New Roman"/>
                <a:cs typeface="Times New Roman"/>
              </a:rPr>
              <a:t>İV </a:t>
            </a:r>
            <a:r>
              <a:rPr lang="tr-TR" sz="2400" i="1" dirty="0">
                <a:latin typeface="Times New Roman"/>
                <a:cs typeface="Times New Roman"/>
              </a:rPr>
              <a:t>kontrastlı (</a:t>
            </a:r>
            <a:r>
              <a:rPr lang="tr-TR" sz="2400" i="1" dirty="0" err="1">
                <a:latin typeface="Times New Roman"/>
                <a:cs typeface="Times New Roman"/>
              </a:rPr>
              <a:t>mediasteni</a:t>
            </a:r>
            <a:r>
              <a:rPr lang="tr-TR" sz="2400" i="1" dirty="0">
                <a:latin typeface="Times New Roman"/>
                <a:cs typeface="Times New Roman"/>
              </a:rPr>
              <a:t> de içeren görüntülemesi) negatif </a:t>
            </a:r>
            <a:r>
              <a:rPr lang="tr-TR" sz="2400" i="1" dirty="0" err="1">
                <a:latin typeface="Times New Roman"/>
                <a:cs typeface="Times New Roman"/>
              </a:rPr>
              <a:t>radyoiyot</a:t>
            </a:r>
            <a:r>
              <a:rPr lang="tr-TR" sz="2400" i="1" dirty="0">
                <a:latin typeface="Times New Roman"/>
                <a:cs typeface="Times New Roman"/>
              </a:rPr>
              <a:t> görüntülemesi mevcut olan ya da olmayan serum </a:t>
            </a:r>
            <a:r>
              <a:rPr lang="tr-TR" sz="2400" i="1" dirty="0" err="1">
                <a:latin typeface="Times New Roman"/>
                <a:cs typeface="Times New Roman"/>
              </a:rPr>
              <a:t>Tg</a:t>
            </a:r>
            <a:r>
              <a:rPr lang="tr-TR" sz="2400" i="1" dirty="0">
                <a:latin typeface="Times New Roman"/>
                <a:cs typeface="Times New Roman"/>
              </a:rPr>
              <a:t> değeri yükselmiş (genellikle </a:t>
            </a:r>
            <a:r>
              <a:rPr lang="tr-TR" sz="2400" i="1" dirty="0" smtClean="0">
                <a:latin typeface="Times New Roman"/>
                <a:cs typeface="Times New Roman"/>
              </a:rPr>
              <a:t>&gt;10ng/ml</a:t>
            </a:r>
            <a:r>
              <a:rPr lang="tr-TR" sz="2400" i="1" dirty="0">
                <a:latin typeface="Times New Roman"/>
                <a:cs typeface="Times New Roman"/>
              </a:rPr>
              <a:t>) veya yükselen </a:t>
            </a:r>
            <a:r>
              <a:rPr lang="tr-TR" sz="2400" i="1" dirty="0" err="1">
                <a:latin typeface="Times New Roman"/>
                <a:cs typeface="Times New Roman"/>
              </a:rPr>
              <a:t>TgAb’ları</a:t>
            </a:r>
            <a:r>
              <a:rPr lang="tr-TR" sz="2400" i="1" dirty="0">
                <a:latin typeface="Times New Roman"/>
                <a:cs typeface="Times New Roman"/>
              </a:rPr>
              <a:t> olan tüm yüksek risk DTK hastalarında yapılmalıdır. </a:t>
            </a:r>
            <a:endParaRPr lang="tr-TR" sz="2400" i="1" dirty="0" smtClean="0">
              <a:latin typeface="Times New Roman"/>
              <a:cs typeface="Times New Roman"/>
            </a:endParaRPr>
          </a:p>
          <a:p>
            <a:pPr marL="0" indent="0">
              <a:buNone/>
            </a:pPr>
            <a:r>
              <a:rPr lang="tr-TR" sz="2400" b="1" i="1" dirty="0" smtClean="0">
                <a:solidFill>
                  <a:srgbClr val="FF0000"/>
                </a:solidFill>
                <a:latin typeface="Times New Roman"/>
                <a:cs typeface="Times New Roman"/>
              </a:rPr>
              <a:t>(</a:t>
            </a:r>
            <a:r>
              <a:rPr lang="tr-TR" sz="2400" b="1" i="1" dirty="0">
                <a:solidFill>
                  <a:srgbClr val="FF0000"/>
                </a:solidFill>
                <a:latin typeface="Times New Roman"/>
                <a:cs typeface="Times New Roman"/>
              </a:rPr>
              <a:t>Güçlü öneri, orta düzey kanıt) </a:t>
            </a:r>
            <a:endParaRPr lang="tr-TR" sz="2400" dirty="0">
              <a:solidFill>
                <a:srgbClr val="FF0000"/>
              </a:solidFill>
              <a:effectLst/>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i="1" dirty="0" smtClean="0">
                <a:latin typeface="Times New Roman"/>
                <a:cs typeface="Times New Roman"/>
              </a:rPr>
              <a:t>[C 13] BT </a:t>
            </a:r>
            <a:r>
              <a:rPr lang="tr-TR" sz="2800" i="1" dirty="0">
                <a:latin typeface="Times New Roman"/>
                <a:cs typeface="Times New Roman"/>
              </a:rPr>
              <a:t>ve </a:t>
            </a:r>
            <a:r>
              <a:rPr lang="tr-TR" sz="2800" i="1" dirty="0" smtClean="0">
                <a:latin typeface="Times New Roman"/>
                <a:cs typeface="Times New Roman"/>
              </a:rPr>
              <a:t>MR görüntüleme</a:t>
            </a:r>
            <a:endParaRPr lang="tr-TR" sz="2800" dirty="0">
              <a:effectLst/>
              <a:latin typeface="Times New Roman"/>
              <a:cs typeface="Times New Roman"/>
            </a:endParaRPr>
          </a:p>
        </p:txBody>
      </p:sp>
    </p:spTree>
    <p:extLst>
      <p:ext uri="{BB962C8B-B14F-4D97-AF65-F5344CB8AC3E}">
        <p14:creationId xmlns:p14="http://schemas.microsoft.com/office/powerpoint/2010/main" val="20426844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182459"/>
            <a:ext cx="8229600" cy="4449763"/>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tr-TR" sz="2400" b="1" i="1" dirty="0" smtClean="0">
                <a:latin typeface="Times New Roman"/>
                <a:cs typeface="Times New Roman"/>
              </a:rPr>
              <a:t>ÖNERİ </a:t>
            </a:r>
            <a:r>
              <a:rPr lang="tr-TR" sz="2400" b="1" i="1" dirty="0">
                <a:latin typeface="Times New Roman"/>
                <a:cs typeface="Times New Roman"/>
              </a:rPr>
              <a:t>69 </a:t>
            </a:r>
            <a:endParaRPr lang="tr-TR" sz="2400" dirty="0">
              <a:latin typeface="Times New Roman"/>
              <a:cs typeface="Times New Roman"/>
            </a:endParaRPr>
          </a:p>
          <a:p>
            <a:pPr marL="0" indent="0">
              <a:buNone/>
            </a:pPr>
            <a:r>
              <a:rPr lang="tr-TR" sz="2400" i="1" dirty="0">
                <a:latin typeface="Times New Roman"/>
                <a:cs typeface="Times New Roman"/>
              </a:rPr>
              <a:t>C</a:t>
            </a:r>
            <a:r>
              <a:rPr lang="tr-TR" sz="2400" i="1" dirty="0" smtClean="0">
                <a:latin typeface="Times New Roman"/>
                <a:cs typeface="Times New Roman"/>
              </a:rPr>
              <a:t>) </a:t>
            </a:r>
          </a:p>
          <a:p>
            <a:r>
              <a:rPr lang="tr-TR" sz="2400" i="1" dirty="0">
                <a:latin typeface="Times New Roman"/>
                <a:cs typeface="Times New Roman"/>
              </a:rPr>
              <a:t>Beyin </a:t>
            </a:r>
            <a:r>
              <a:rPr lang="tr-TR" sz="2400" i="1" dirty="0" smtClean="0">
                <a:latin typeface="Times New Roman"/>
                <a:cs typeface="Times New Roman"/>
              </a:rPr>
              <a:t>MR görüntüleme, </a:t>
            </a:r>
          </a:p>
          <a:p>
            <a:pPr lvl="1"/>
            <a:r>
              <a:rPr lang="tr-TR" sz="2000" i="1" dirty="0" smtClean="0">
                <a:latin typeface="Times New Roman"/>
                <a:cs typeface="Times New Roman"/>
              </a:rPr>
              <a:t>kemik </a:t>
            </a:r>
            <a:r>
              <a:rPr lang="tr-TR" sz="2000" i="1" dirty="0">
                <a:latin typeface="Times New Roman"/>
                <a:cs typeface="Times New Roman"/>
              </a:rPr>
              <a:t>incelemeleri ve/veya batın </a:t>
            </a:r>
            <a:r>
              <a:rPr lang="tr-TR" sz="2000" i="1" dirty="0" smtClean="0">
                <a:latin typeface="Times New Roman"/>
                <a:cs typeface="Times New Roman"/>
              </a:rPr>
              <a:t>BT/MRG, </a:t>
            </a:r>
            <a:r>
              <a:rPr lang="tr-TR" sz="2000" i="1" dirty="0">
                <a:latin typeface="Times New Roman"/>
                <a:cs typeface="Times New Roman"/>
              </a:rPr>
              <a:t>bu organlara ait semptomları olan, </a:t>
            </a:r>
            <a:endParaRPr lang="tr-TR" sz="2000" i="1" dirty="0" smtClean="0">
              <a:latin typeface="Times New Roman"/>
              <a:cs typeface="Times New Roman"/>
            </a:endParaRPr>
          </a:p>
          <a:p>
            <a:pPr lvl="1"/>
            <a:r>
              <a:rPr lang="tr-TR" sz="2000" i="1" dirty="0" smtClean="0">
                <a:latin typeface="Times New Roman"/>
                <a:cs typeface="Times New Roman"/>
              </a:rPr>
              <a:t>yükselmiş </a:t>
            </a:r>
            <a:r>
              <a:rPr lang="tr-TR" sz="2000" i="1" dirty="0">
                <a:latin typeface="Times New Roman"/>
                <a:cs typeface="Times New Roman"/>
              </a:rPr>
              <a:t>serum </a:t>
            </a:r>
            <a:r>
              <a:rPr lang="tr-TR" sz="2000" i="1" dirty="0" err="1">
                <a:latin typeface="Times New Roman"/>
                <a:cs typeface="Times New Roman"/>
              </a:rPr>
              <a:t>Tg</a:t>
            </a:r>
            <a:r>
              <a:rPr lang="tr-TR" sz="2000" i="1" dirty="0">
                <a:latin typeface="Times New Roman"/>
                <a:cs typeface="Times New Roman"/>
              </a:rPr>
              <a:t> değerleri (genelde &gt; 10 </a:t>
            </a:r>
            <a:r>
              <a:rPr lang="tr-TR" sz="2000" i="1" dirty="0" err="1">
                <a:latin typeface="Times New Roman"/>
                <a:cs typeface="Times New Roman"/>
              </a:rPr>
              <a:t>ng</a:t>
            </a:r>
            <a:r>
              <a:rPr lang="tr-TR" sz="2000" i="1" dirty="0">
                <a:latin typeface="Times New Roman"/>
                <a:cs typeface="Times New Roman"/>
              </a:rPr>
              <a:t>/ml) olan,  </a:t>
            </a:r>
            <a:endParaRPr lang="tr-TR" sz="2000" i="1" dirty="0" smtClean="0">
              <a:latin typeface="Times New Roman"/>
              <a:cs typeface="Times New Roman"/>
            </a:endParaRPr>
          </a:p>
          <a:p>
            <a:pPr lvl="1"/>
            <a:r>
              <a:rPr lang="tr-TR" sz="2000" i="1" dirty="0" smtClean="0">
                <a:latin typeface="Times New Roman"/>
                <a:cs typeface="Times New Roman"/>
              </a:rPr>
              <a:t>boyun </a:t>
            </a:r>
            <a:r>
              <a:rPr lang="tr-TR" sz="2000" i="1" dirty="0">
                <a:latin typeface="Times New Roman"/>
                <a:cs typeface="Times New Roman"/>
              </a:rPr>
              <a:t>ve </a:t>
            </a:r>
            <a:r>
              <a:rPr lang="tr-TR" sz="2000" i="1" dirty="0" err="1">
                <a:latin typeface="Times New Roman"/>
                <a:cs typeface="Times New Roman"/>
              </a:rPr>
              <a:t>toraks</a:t>
            </a:r>
            <a:r>
              <a:rPr lang="tr-TR" sz="2000" i="1" dirty="0">
                <a:latin typeface="Times New Roman"/>
                <a:cs typeface="Times New Roman"/>
              </a:rPr>
              <a:t> görüntülemeleri negatif olan, </a:t>
            </a:r>
            <a:endParaRPr lang="tr-TR" sz="2000" i="1" dirty="0" smtClean="0">
              <a:latin typeface="Times New Roman"/>
              <a:cs typeface="Times New Roman"/>
            </a:endParaRPr>
          </a:p>
          <a:p>
            <a:pPr lvl="1"/>
            <a:r>
              <a:rPr lang="tr-TR" sz="2000" i="1" dirty="0" smtClean="0">
                <a:latin typeface="Times New Roman"/>
                <a:cs typeface="Times New Roman"/>
              </a:rPr>
              <a:t>TSH </a:t>
            </a:r>
            <a:r>
              <a:rPr lang="tr-TR" sz="2000" i="1" dirty="0" err="1">
                <a:latin typeface="Times New Roman"/>
                <a:cs typeface="Times New Roman"/>
              </a:rPr>
              <a:t>stimüle</a:t>
            </a:r>
            <a:r>
              <a:rPr lang="tr-TR" sz="2000" i="1" dirty="0">
                <a:latin typeface="Times New Roman"/>
                <a:cs typeface="Times New Roman"/>
              </a:rPr>
              <a:t> RAI tedavisi (çekilme veya </a:t>
            </a:r>
            <a:r>
              <a:rPr lang="tr-TR" sz="2000" i="1" dirty="0" err="1">
                <a:latin typeface="Times New Roman"/>
                <a:cs typeface="Times New Roman"/>
              </a:rPr>
              <a:t>rhTSH</a:t>
            </a:r>
            <a:r>
              <a:rPr lang="tr-TR" sz="2000" i="1" dirty="0">
                <a:latin typeface="Times New Roman"/>
                <a:cs typeface="Times New Roman"/>
              </a:rPr>
              <a:t>) için hazırlanan ve tümör büyümesine bağlı komplikasyon riski olan yüksek riskli DTK hastalarında düşünülmelidir. </a:t>
            </a:r>
            <a:endParaRPr lang="tr-TR" sz="2000" i="1" dirty="0" smtClean="0">
              <a:latin typeface="Times New Roman"/>
              <a:cs typeface="Times New Roman"/>
            </a:endParaRPr>
          </a:p>
          <a:p>
            <a:pPr marL="0" indent="0">
              <a:buNone/>
            </a:pPr>
            <a:r>
              <a:rPr lang="tr-TR" sz="2400" b="1" i="1" dirty="0" smtClean="0">
                <a:solidFill>
                  <a:srgbClr val="FF0000"/>
                </a:solidFill>
                <a:latin typeface="Times New Roman"/>
                <a:cs typeface="Times New Roman"/>
              </a:rPr>
              <a:t>(</a:t>
            </a:r>
            <a:r>
              <a:rPr lang="tr-TR" sz="2400" b="1" i="1" dirty="0">
                <a:solidFill>
                  <a:srgbClr val="FF0000"/>
                </a:solidFill>
                <a:latin typeface="Times New Roman"/>
                <a:cs typeface="Times New Roman"/>
              </a:rPr>
              <a:t>Güçlü öneri, düşük düzey kanıt)</a:t>
            </a:r>
            <a:r>
              <a:rPr lang="tr-TR" sz="2400" i="1" dirty="0">
                <a:solidFill>
                  <a:srgbClr val="FF0000"/>
                </a:solidFill>
                <a:latin typeface="Times New Roman"/>
                <a:cs typeface="Times New Roman"/>
              </a:rPr>
              <a:t> </a:t>
            </a:r>
            <a:endParaRPr lang="tr-TR" sz="2400" dirty="0">
              <a:solidFill>
                <a:srgbClr val="FF0000"/>
              </a:solidFill>
              <a:effectLst/>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i="1" dirty="0" smtClean="0">
                <a:latin typeface="Times New Roman"/>
                <a:cs typeface="Times New Roman"/>
              </a:rPr>
              <a:t>[C 13] BT </a:t>
            </a:r>
            <a:r>
              <a:rPr lang="tr-TR" sz="2800" i="1" dirty="0">
                <a:latin typeface="Times New Roman"/>
                <a:cs typeface="Times New Roman"/>
              </a:rPr>
              <a:t>ve </a:t>
            </a:r>
            <a:r>
              <a:rPr lang="tr-TR" sz="2800" i="1" dirty="0" smtClean="0">
                <a:latin typeface="Times New Roman"/>
                <a:cs typeface="Times New Roman"/>
              </a:rPr>
              <a:t>MR görüntüleme</a:t>
            </a:r>
            <a:endParaRPr lang="tr-TR" sz="2800" dirty="0">
              <a:effectLst/>
              <a:latin typeface="Times New Roman"/>
              <a:cs typeface="Times New Roman"/>
            </a:endParaRPr>
          </a:p>
        </p:txBody>
      </p:sp>
    </p:spTree>
    <p:extLst>
      <p:ext uri="{BB962C8B-B14F-4D97-AF65-F5344CB8AC3E}">
        <p14:creationId xmlns:p14="http://schemas.microsoft.com/office/powerpoint/2010/main" val="2042684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normAutofit/>
          </a:bodyPr>
          <a:lstStyle/>
          <a:p>
            <a:r>
              <a:rPr lang="en-US" sz="2800" i="1" dirty="0">
                <a:latin typeface="Times New Roman"/>
                <a:cs typeface="Times New Roman"/>
              </a:rPr>
              <a:t>[C4] İlk </a:t>
            </a:r>
            <a:r>
              <a:rPr lang="en-US" sz="2800" i="1" dirty="0" err="1">
                <a:latin typeface="Times New Roman"/>
                <a:cs typeface="Times New Roman"/>
              </a:rPr>
              <a:t>tedaviden</a:t>
            </a:r>
            <a:r>
              <a:rPr lang="en-US" sz="2800" i="1" dirty="0">
                <a:latin typeface="Times New Roman"/>
                <a:cs typeface="Times New Roman"/>
              </a:rPr>
              <a:t> </a:t>
            </a:r>
            <a:r>
              <a:rPr lang="en-US" sz="2800" i="1" dirty="0" err="1">
                <a:latin typeface="Times New Roman"/>
                <a:cs typeface="Times New Roman"/>
              </a:rPr>
              <a:t>sonra</a:t>
            </a:r>
            <a:r>
              <a:rPr lang="en-US" sz="2800" i="1" dirty="0">
                <a:latin typeface="Times New Roman"/>
                <a:cs typeface="Times New Roman"/>
              </a:rPr>
              <a:t> </a:t>
            </a:r>
            <a:r>
              <a:rPr lang="en-US" sz="2800" i="1" dirty="0" err="1">
                <a:latin typeface="Times New Roman"/>
                <a:cs typeface="Times New Roman"/>
              </a:rPr>
              <a:t>hastaların</a:t>
            </a:r>
            <a:r>
              <a:rPr lang="en-US" sz="2800" i="1" dirty="0">
                <a:latin typeface="Times New Roman"/>
                <a:cs typeface="Times New Roman"/>
              </a:rPr>
              <a:t> </a:t>
            </a:r>
            <a:r>
              <a:rPr lang="en-US" sz="2800" i="1" dirty="0" err="1">
                <a:latin typeface="Times New Roman"/>
                <a:cs typeface="Times New Roman"/>
              </a:rPr>
              <a:t>takibi</a:t>
            </a:r>
            <a:r>
              <a:rPr lang="en-US" sz="2800" i="1" dirty="0">
                <a:latin typeface="Times New Roman"/>
                <a:cs typeface="Times New Roman"/>
              </a:rPr>
              <a:t> </a:t>
            </a:r>
            <a:r>
              <a:rPr lang="en-US" sz="2800" i="1" dirty="0" err="1">
                <a:latin typeface="Times New Roman"/>
                <a:cs typeface="Times New Roman"/>
              </a:rPr>
              <a:t>için</a:t>
            </a:r>
            <a:r>
              <a:rPr lang="en-US" sz="2800" i="1" dirty="0">
                <a:latin typeface="Times New Roman"/>
                <a:cs typeface="Times New Roman"/>
              </a:rPr>
              <a:t> </a:t>
            </a:r>
            <a:r>
              <a:rPr lang="en-US" sz="2800" i="1" dirty="0" err="1">
                <a:latin typeface="Times New Roman"/>
                <a:cs typeface="Times New Roman"/>
              </a:rPr>
              <a:t>uygun</a:t>
            </a:r>
            <a:r>
              <a:rPr lang="en-US" sz="2800" i="1" dirty="0">
                <a:latin typeface="Times New Roman"/>
                <a:cs typeface="Times New Roman"/>
              </a:rPr>
              <a:t> </a:t>
            </a:r>
            <a:r>
              <a:rPr lang="en-US" sz="2800" i="1" dirty="0" err="1">
                <a:latin typeface="Times New Roman"/>
                <a:cs typeface="Times New Roman"/>
              </a:rPr>
              <a:t>yöntemler</a:t>
            </a:r>
            <a:r>
              <a:rPr lang="en-US" sz="2800" i="1" dirty="0">
                <a:latin typeface="Times New Roman"/>
                <a:cs typeface="Times New Roman"/>
              </a:rPr>
              <a:t> </a:t>
            </a:r>
            <a:r>
              <a:rPr lang="en-US" sz="2800" i="1" dirty="0" err="1">
                <a:latin typeface="Times New Roman"/>
                <a:cs typeface="Times New Roman"/>
              </a:rPr>
              <a:t>nelerdir</a:t>
            </a:r>
            <a:r>
              <a:rPr lang="en-US" sz="2800" i="1" dirty="0" smtClean="0">
                <a:latin typeface="Times New Roman"/>
                <a:cs typeface="Times New Roman"/>
              </a:rPr>
              <a:t>?</a:t>
            </a:r>
            <a:endParaRPr lang="en-US" sz="2800" dirty="0">
              <a:latin typeface="Times New Roman"/>
              <a:cs typeface="Times New Roman"/>
            </a:endParaRPr>
          </a:p>
        </p:txBody>
      </p:sp>
      <p:sp>
        <p:nvSpPr>
          <p:cNvPr id="3" name="Content Placeholder 2"/>
          <p:cNvSpPr>
            <a:spLocks noGrp="1"/>
          </p:cNvSpPr>
          <p:nvPr>
            <p:ph idx="1"/>
          </p:nvPr>
        </p:nvSpPr>
        <p:spPr>
          <a:xfrm>
            <a:off x="457200" y="2182459"/>
            <a:ext cx="8229600" cy="4238097"/>
          </a:xfrm>
        </p:spPr>
        <p:style>
          <a:lnRef idx="1">
            <a:schemeClr val="dk1"/>
          </a:lnRef>
          <a:fillRef idx="2">
            <a:schemeClr val="dk1"/>
          </a:fillRef>
          <a:effectRef idx="1">
            <a:schemeClr val="dk1"/>
          </a:effectRef>
          <a:fontRef idx="minor">
            <a:schemeClr val="dk1"/>
          </a:fontRef>
        </p:style>
        <p:txBody>
          <a:bodyPr>
            <a:normAutofit/>
          </a:bodyPr>
          <a:lstStyle/>
          <a:p>
            <a:r>
              <a:rPr lang="tr-TR" sz="2000" dirty="0">
                <a:latin typeface="Times New Roman"/>
                <a:cs typeface="Times New Roman"/>
              </a:rPr>
              <a:t>Tanısal amaçla BT mi yoksa </a:t>
            </a:r>
            <a:r>
              <a:rPr lang="tr-TR" sz="2000" dirty="0" err="1">
                <a:latin typeface="Times New Roman"/>
                <a:cs typeface="Times New Roman"/>
              </a:rPr>
              <a:t>MR’ın</a:t>
            </a:r>
            <a:r>
              <a:rPr lang="tr-TR" sz="2000" dirty="0">
                <a:latin typeface="Times New Roman"/>
                <a:cs typeface="Times New Roman"/>
              </a:rPr>
              <a:t> mı, ya da ilk basamak olarak FDG-</a:t>
            </a:r>
            <a:r>
              <a:rPr lang="tr-TR" sz="2000" dirty="0" err="1">
                <a:latin typeface="Times New Roman"/>
                <a:cs typeface="Times New Roman"/>
              </a:rPr>
              <a:t>PET’in</a:t>
            </a:r>
            <a:r>
              <a:rPr lang="tr-TR" sz="2000" dirty="0">
                <a:latin typeface="Times New Roman"/>
                <a:cs typeface="Times New Roman"/>
              </a:rPr>
              <a:t> mi kullanılması gerektiği hala </a:t>
            </a:r>
            <a:r>
              <a:rPr lang="tr-TR" sz="2000" dirty="0" smtClean="0">
                <a:latin typeface="Times New Roman"/>
                <a:cs typeface="Times New Roman"/>
              </a:rPr>
              <a:t>tartışmalıdır.</a:t>
            </a:r>
          </a:p>
          <a:p>
            <a:r>
              <a:rPr lang="tr-TR" sz="2000" dirty="0">
                <a:latin typeface="Times New Roman"/>
                <a:cs typeface="Times New Roman"/>
              </a:rPr>
              <a:t>G</a:t>
            </a:r>
            <a:r>
              <a:rPr lang="tr-TR" sz="2000" dirty="0" smtClean="0">
                <a:latin typeface="Times New Roman"/>
                <a:cs typeface="Times New Roman"/>
              </a:rPr>
              <a:t>eçmişte </a:t>
            </a:r>
            <a:r>
              <a:rPr lang="tr-TR" sz="2000" dirty="0">
                <a:latin typeface="Times New Roman"/>
                <a:cs typeface="Times New Roman"/>
              </a:rPr>
              <a:t>kontrastlı </a:t>
            </a:r>
            <a:r>
              <a:rPr lang="tr-TR" sz="2000" dirty="0" err="1">
                <a:latin typeface="Times New Roman"/>
                <a:cs typeface="Times New Roman"/>
              </a:rPr>
              <a:t>BT’nin</a:t>
            </a:r>
            <a:r>
              <a:rPr lang="tr-TR" sz="2000" dirty="0">
                <a:latin typeface="Times New Roman"/>
                <a:cs typeface="Times New Roman"/>
              </a:rPr>
              <a:t> lenf </a:t>
            </a:r>
            <a:r>
              <a:rPr lang="tr-TR" sz="2000" dirty="0" err="1">
                <a:latin typeface="Times New Roman"/>
                <a:cs typeface="Times New Roman"/>
              </a:rPr>
              <a:t>nodu</a:t>
            </a:r>
            <a:r>
              <a:rPr lang="tr-TR" sz="2000" dirty="0">
                <a:latin typeface="Times New Roman"/>
                <a:cs typeface="Times New Roman"/>
              </a:rPr>
              <a:t> metastazı taramalarında daha </a:t>
            </a:r>
            <a:r>
              <a:rPr lang="tr-TR" sz="2000" dirty="0" smtClean="0">
                <a:latin typeface="Times New Roman"/>
                <a:cs typeface="Times New Roman"/>
              </a:rPr>
              <a:t>duyarlı olduğu </a:t>
            </a:r>
            <a:r>
              <a:rPr lang="tr-TR" sz="2000" dirty="0">
                <a:latin typeface="Times New Roman"/>
                <a:cs typeface="Times New Roman"/>
              </a:rPr>
              <a:t>düşünülmekteydi, ancak yeni PET/BT cihazları oldukça güvenilirdir ve kontrast verilmeden bile çoğu lezyon FDG-PET taramasında görülebilir. </a:t>
            </a:r>
            <a:endParaRPr lang="tr-TR" sz="2000" dirty="0" smtClean="0">
              <a:latin typeface="Times New Roman"/>
              <a:cs typeface="Times New Roman"/>
            </a:endParaRPr>
          </a:p>
          <a:p>
            <a:r>
              <a:rPr lang="tr-TR" sz="2000" dirty="0" smtClean="0">
                <a:latin typeface="Times New Roman"/>
                <a:cs typeface="Times New Roman"/>
              </a:rPr>
              <a:t>Kontrastsız </a:t>
            </a:r>
            <a:r>
              <a:rPr lang="tr-TR" sz="2000" dirty="0">
                <a:latin typeface="Times New Roman"/>
                <a:cs typeface="Times New Roman"/>
              </a:rPr>
              <a:t>FDG-PET/</a:t>
            </a:r>
            <a:r>
              <a:rPr lang="tr-TR" sz="2000" dirty="0" err="1">
                <a:latin typeface="Times New Roman"/>
                <a:cs typeface="Times New Roman"/>
              </a:rPr>
              <a:t>BT’de</a:t>
            </a:r>
            <a:r>
              <a:rPr lang="tr-TR" sz="2000" dirty="0">
                <a:latin typeface="Times New Roman"/>
                <a:cs typeface="Times New Roman"/>
              </a:rPr>
              <a:t> lenf </a:t>
            </a:r>
            <a:r>
              <a:rPr lang="tr-TR" sz="2000" dirty="0" err="1">
                <a:latin typeface="Times New Roman"/>
                <a:cs typeface="Times New Roman"/>
              </a:rPr>
              <a:t>nodu</a:t>
            </a:r>
            <a:r>
              <a:rPr lang="tr-TR" sz="2000" dirty="0">
                <a:latin typeface="Times New Roman"/>
                <a:cs typeface="Times New Roman"/>
              </a:rPr>
              <a:t> metastazı ya da lokal </a:t>
            </a:r>
            <a:r>
              <a:rPr lang="tr-TR" sz="2000" dirty="0" err="1">
                <a:latin typeface="Times New Roman"/>
                <a:cs typeface="Times New Roman"/>
              </a:rPr>
              <a:t>nüks</a:t>
            </a:r>
            <a:r>
              <a:rPr lang="tr-TR" sz="2000" dirty="0">
                <a:latin typeface="Times New Roman"/>
                <a:cs typeface="Times New Roman"/>
              </a:rPr>
              <a:t> ve damar ya da </a:t>
            </a:r>
            <a:r>
              <a:rPr lang="tr-TR" sz="2000" dirty="0" smtClean="0">
                <a:latin typeface="Times New Roman"/>
                <a:cs typeface="Times New Roman"/>
              </a:rPr>
              <a:t>havayolu-sindirim </a:t>
            </a:r>
            <a:r>
              <a:rPr lang="tr-TR" sz="2000" dirty="0" err="1" smtClean="0">
                <a:latin typeface="Times New Roman"/>
                <a:cs typeface="Times New Roman"/>
              </a:rPr>
              <a:t>trakt</a:t>
            </a:r>
            <a:r>
              <a:rPr lang="tr-TR" sz="2000" dirty="0" smtClean="0">
                <a:latin typeface="Times New Roman"/>
                <a:cs typeface="Times New Roman"/>
              </a:rPr>
              <a:t> </a:t>
            </a:r>
            <a:r>
              <a:rPr lang="tr-TR" sz="2000" dirty="0">
                <a:latin typeface="Times New Roman"/>
                <a:cs typeface="Times New Roman"/>
              </a:rPr>
              <a:t>ayrımı net yapılamaz.  </a:t>
            </a:r>
            <a:endParaRPr lang="tr-TR" sz="2000" dirty="0" smtClean="0">
              <a:latin typeface="Times New Roman"/>
              <a:cs typeface="Times New Roman"/>
            </a:endParaRPr>
          </a:p>
          <a:p>
            <a:r>
              <a:rPr lang="tr-TR" sz="2000" dirty="0" smtClean="0">
                <a:latin typeface="Times New Roman"/>
                <a:cs typeface="Times New Roman"/>
              </a:rPr>
              <a:t>Gereğinde </a:t>
            </a:r>
            <a:r>
              <a:rPr lang="tr-TR" sz="2000" dirty="0">
                <a:latin typeface="Times New Roman"/>
                <a:cs typeface="Times New Roman"/>
              </a:rPr>
              <a:t>özellikle </a:t>
            </a:r>
            <a:r>
              <a:rPr lang="tr-TR" sz="2000" dirty="0" err="1">
                <a:latin typeface="Times New Roman"/>
                <a:cs typeface="Times New Roman"/>
              </a:rPr>
              <a:t>preoperatif</a:t>
            </a:r>
            <a:r>
              <a:rPr lang="tr-TR" sz="2000" dirty="0">
                <a:latin typeface="Times New Roman"/>
                <a:cs typeface="Times New Roman"/>
              </a:rPr>
              <a:t> çalışma amaçlı diğer görüntüleme teknikleri (kontrastlı BT ve MR) yapılmalıdır. </a:t>
            </a:r>
            <a:endParaRPr lang="tr-TR" sz="2000" dirty="0" smtClean="0">
              <a:latin typeface="Times New Roman"/>
              <a:cs typeface="Times New Roman"/>
            </a:endParaRPr>
          </a:p>
          <a:p>
            <a:r>
              <a:rPr lang="tr-TR" sz="2000" dirty="0" smtClean="0">
                <a:latin typeface="Times New Roman"/>
                <a:cs typeface="Times New Roman"/>
              </a:rPr>
              <a:t>Sonuç </a:t>
            </a:r>
            <a:r>
              <a:rPr lang="tr-TR" sz="2000" dirty="0">
                <a:latin typeface="Times New Roman"/>
                <a:cs typeface="Times New Roman"/>
              </a:rPr>
              <a:t>olarak, yaygın hastalığı olan hastaların çoğunda FDG-PET/BT ve kontrastlı BT yapılmalıdır ve bazı hastalarda MR yapılması da düşünülebilir. </a:t>
            </a:r>
            <a:endParaRPr lang="tr-TR" sz="2000" dirty="0">
              <a:effectLst/>
              <a:latin typeface="Times New Roman"/>
              <a:cs typeface="Times New Roman"/>
            </a:endParaRPr>
          </a:p>
        </p:txBody>
      </p:sp>
      <p:sp>
        <p:nvSpPr>
          <p:cNvPr id="5" name="Title 1"/>
          <p:cNvSpPr txBox="1">
            <a:spLocks/>
          </p:cNvSpPr>
          <p:nvPr/>
        </p:nvSpPr>
        <p:spPr>
          <a:xfrm>
            <a:off x="457200" y="1152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i="1" dirty="0" smtClean="0">
                <a:latin typeface="Times New Roman"/>
                <a:cs typeface="Times New Roman"/>
              </a:rPr>
              <a:t>[C 13] BT </a:t>
            </a:r>
            <a:r>
              <a:rPr lang="tr-TR" sz="2800" i="1" dirty="0">
                <a:latin typeface="Times New Roman"/>
                <a:cs typeface="Times New Roman"/>
              </a:rPr>
              <a:t>ve </a:t>
            </a:r>
            <a:r>
              <a:rPr lang="tr-TR" sz="2800" i="1" dirty="0" smtClean="0">
                <a:latin typeface="Times New Roman"/>
                <a:cs typeface="Times New Roman"/>
              </a:rPr>
              <a:t>MR görüntüleme</a:t>
            </a:r>
            <a:endParaRPr lang="tr-TR" sz="2800" dirty="0">
              <a:effectLst/>
              <a:latin typeface="Times New Roman"/>
              <a:cs typeface="Times New Roman"/>
            </a:endParaRPr>
          </a:p>
        </p:txBody>
      </p:sp>
    </p:spTree>
    <p:extLst>
      <p:ext uri="{BB962C8B-B14F-4D97-AF65-F5344CB8AC3E}">
        <p14:creationId xmlns:p14="http://schemas.microsoft.com/office/powerpoint/2010/main" val="15244696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15</a:t>
            </a:r>
            <a:r>
              <a:rPr lang="en-US" sz="2800" i="1" dirty="0">
                <a:latin typeface="Times New Roman"/>
                <a:cs typeface="Times New Roman"/>
              </a:rPr>
              <a:t>] </a:t>
            </a:r>
            <a:r>
              <a:rPr lang="en-US" sz="2800" i="1" dirty="0" err="1">
                <a:latin typeface="Times New Roman"/>
                <a:cs typeface="Times New Roman"/>
              </a:rPr>
              <a:t>DTK’nin</a:t>
            </a:r>
            <a:r>
              <a:rPr lang="en-US" sz="2800" i="1" dirty="0">
                <a:latin typeface="Times New Roman"/>
                <a:cs typeface="Times New Roman"/>
              </a:rPr>
              <a:t> </a:t>
            </a:r>
            <a:r>
              <a:rPr lang="en-US" sz="2800" i="1" dirty="0" err="1">
                <a:latin typeface="Times New Roman"/>
                <a:cs typeface="Times New Roman"/>
              </a:rPr>
              <a:t>uzun</a:t>
            </a:r>
            <a:r>
              <a:rPr lang="en-US" sz="2800" i="1" dirty="0">
                <a:latin typeface="Times New Roman"/>
                <a:cs typeface="Times New Roman"/>
              </a:rPr>
              <a:t> </a:t>
            </a:r>
            <a:r>
              <a:rPr lang="en-US" sz="2800" i="1" dirty="0" err="1">
                <a:latin typeface="Times New Roman"/>
                <a:cs typeface="Times New Roman"/>
              </a:rPr>
              <a:t>dönem</a:t>
            </a:r>
            <a:r>
              <a:rPr lang="en-US" sz="2800" i="1" dirty="0">
                <a:latin typeface="Times New Roman"/>
                <a:cs typeface="Times New Roman"/>
              </a:rPr>
              <a:t> </a:t>
            </a:r>
            <a:r>
              <a:rPr lang="en-US" sz="2800" i="1" dirty="0" err="1">
                <a:latin typeface="Times New Roman"/>
                <a:cs typeface="Times New Roman"/>
              </a:rPr>
              <a:t>takibinde</a:t>
            </a:r>
            <a:r>
              <a:rPr lang="en-US" sz="2800" i="1" dirty="0">
                <a:latin typeface="Times New Roman"/>
                <a:cs typeface="Times New Roman"/>
              </a:rPr>
              <a:t> </a:t>
            </a:r>
            <a:r>
              <a:rPr lang="en-US" sz="2800" i="1" dirty="0" err="1">
                <a:latin typeface="Times New Roman"/>
                <a:cs typeface="Times New Roman"/>
              </a:rPr>
              <a:t>tiroid</a:t>
            </a:r>
            <a:r>
              <a:rPr lang="en-US" sz="2800" i="1" dirty="0">
                <a:latin typeface="Times New Roman"/>
                <a:cs typeface="Times New Roman"/>
              </a:rPr>
              <a:t> </a:t>
            </a:r>
            <a:r>
              <a:rPr lang="en-US" sz="2800" i="1" dirty="0" err="1">
                <a:latin typeface="Times New Roman"/>
                <a:cs typeface="Times New Roman"/>
              </a:rPr>
              <a:t>hormon</a:t>
            </a:r>
            <a:r>
              <a:rPr lang="en-US" sz="2800" i="1" dirty="0">
                <a:latin typeface="Times New Roman"/>
                <a:cs typeface="Times New Roman"/>
              </a:rPr>
              <a:t>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esnasında</a:t>
            </a:r>
            <a:r>
              <a:rPr lang="en-US" sz="2800" i="1" dirty="0">
                <a:latin typeface="Times New Roman"/>
                <a:cs typeface="Times New Roman"/>
              </a:rPr>
              <a:t> TSH </a:t>
            </a:r>
            <a:r>
              <a:rPr lang="en-US" sz="2800" i="1" dirty="0" err="1">
                <a:latin typeface="Times New Roman"/>
                <a:cs typeface="Times New Roman"/>
              </a:rPr>
              <a:t>supresyonunun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2111829"/>
            <a:ext cx="8229600" cy="3080657"/>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tr-TR" sz="2800" b="1" dirty="0">
                <a:latin typeface="Times New Roman"/>
                <a:cs typeface="Times New Roman"/>
              </a:rPr>
              <a:t>ÖNERİ 70 </a:t>
            </a:r>
            <a:endParaRPr lang="tr-TR" sz="2800" dirty="0">
              <a:latin typeface="Times New Roman"/>
              <a:cs typeface="Times New Roman"/>
            </a:endParaRPr>
          </a:p>
          <a:p>
            <a:r>
              <a:rPr lang="tr-TR" sz="2800" i="1" dirty="0">
                <a:latin typeface="Times New Roman"/>
                <a:cs typeface="Times New Roman"/>
              </a:rPr>
              <a:t>A) Yapısal ya da biyokimyasal tam olmayan yanıtı olan hastalarda,  özgün </a:t>
            </a:r>
            <a:r>
              <a:rPr lang="tr-TR" sz="2800" i="1" dirty="0" err="1">
                <a:latin typeface="Times New Roman"/>
                <a:cs typeface="Times New Roman"/>
              </a:rPr>
              <a:t>kontrendikasyonlar</a:t>
            </a:r>
            <a:r>
              <a:rPr lang="tr-TR" sz="2800" i="1" dirty="0">
                <a:latin typeface="Times New Roman"/>
                <a:cs typeface="Times New Roman"/>
              </a:rPr>
              <a:t> yoksa </a:t>
            </a:r>
            <a:r>
              <a:rPr lang="tr-TR" sz="2800" i="1" dirty="0" smtClean="0">
                <a:latin typeface="Times New Roman"/>
                <a:cs typeface="Times New Roman"/>
              </a:rPr>
              <a:t>serum TSH </a:t>
            </a:r>
            <a:r>
              <a:rPr lang="tr-TR" sz="2800" i="1" dirty="0">
                <a:latin typeface="Times New Roman"/>
                <a:cs typeface="Times New Roman"/>
              </a:rPr>
              <a:t>0.1 </a:t>
            </a:r>
            <a:r>
              <a:rPr lang="tr-TR" sz="2800" i="1" dirty="0" err="1" smtClean="0">
                <a:latin typeface="Times New Roman"/>
                <a:cs typeface="Times New Roman"/>
              </a:rPr>
              <a:t>mU</a:t>
            </a:r>
            <a:r>
              <a:rPr lang="tr-TR" sz="2800" i="1" dirty="0" smtClean="0">
                <a:latin typeface="Times New Roman"/>
                <a:cs typeface="Times New Roman"/>
              </a:rPr>
              <a:t>/L </a:t>
            </a:r>
            <a:r>
              <a:rPr lang="tr-TR" sz="2800" i="1" dirty="0">
                <a:latin typeface="Times New Roman"/>
                <a:cs typeface="Times New Roman"/>
              </a:rPr>
              <a:t>altında tutulmalıdır. </a:t>
            </a:r>
            <a:endParaRPr lang="tr-TR" sz="2800" i="1" dirty="0" smtClean="0">
              <a:latin typeface="Times New Roman"/>
              <a:cs typeface="Times New Roman"/>
            </a:endParaRPr>
          </a:p>
          <a:p>
            <a:pPr marL="0" indent="0">
              <a:buNone/>
            </a:pPr>
            <a:r>
              <a:rPr lang="tr-TR" sz="2800" b="1" i="1" dirty="0" smtClean="0">
                <a:solidFill>
                  <a:srgbClr val="FF0000"/>
                </a:solidFill>
                <a:latin typeface="Times New Roman"/>
                <a:cs typeface="Times New Roman"/>
              </a:rPr>
              <a:t>(</a:t>
            </a:r>
            <a:r>
              <a:rPr lang="tr-TR" sz="2800" b="1" i="1" dirty="0">
                <a:solidFill>
                  <a:srgbClr val="FF0000"/>
                </a:solidFill>
                <a:latin typeface="Times New Roman"/>
                <a:cs typeface="Times New Roman"/>
              </a:rPr>
              <a:t>Güçlü öneri, orta düzey kanıt)</a:t>
            </a:r>
            <a:endParaRPr lang="tr-TR" sz="2800" dirty="0">
              <a:solidFill>
                <a:srgbClr val="FF0000"/>
              </a:solidFill>
              <a:latin typeface="Times New Roman"/>
              <a:cs typeface="Times New Roman"/>
            </a:endParaRPr>
          </a:p>
          <a:p>
            <a:pPr marL="0" indent="0">
              <a:buNone/>
            </a:pPr>
            <a:endParaRPr lang="en-US" sz="2800" dirty="0"/>
          </a:p>
        </p:txBody>
      </p:sp>
    </p:spTree>
    <p:extLst>
      <p:ext uri="{BB962C8B-B14F-4D97-AF65-F5344CB8AC3E}">
        <p14:creationId xmlns:p14="http://schemas.microsoft.com/office/powerpoint/2010/main" val="1821458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15</a:t>
            </a:r>
            <a:r>
              <a:rPr lang="en-US" sz="2800" i="1" dirty="0">
                <a:latin typeface="Times New Roman"/>
                <a:cs typeface="Times New Roman"/>
              </a:rPr>
              <a:t>] </a:t>
            </a:r>
            <a:r>
              <a:rPr lang="en-US" sz="2800" i="1" dirty="0" err="1">
                <a:latin typeface="Times New Roman"/>
                <a:cs typeface="Times New Roman"/>
              </a:rPr>
              <a:t>DTK’nin</a:t>
            </a:r>
            <a:r>
              <a:rPr lang="en-US" sz="2800" i="1" dirty="0">
                <a:latin typeface="Times New Roman"/>
                <a:cs typeface="Times New Roman"/>
              </a:rPr>
              <a:t> </a:t>
            </a:r>
            <a:r>
              <a:rPr lang="en-US" sz="2800" i="1" dirty="0" err="1">
                <a:latin typeface="Times New Roman"/>
                <a:cs typeface="Times New Roman"/>
              </a:rPr>
              <a:t>uzun</a:t>
            </a:r>
            <a:r>
              <a:rPr lang="en-US" sz="2800" i="1" dirty="0">
                <a:latin typeface="Times New Roman"/>
                <a:cs typeface="Times New Roman"/>
              </a:rPr>
              <a:t> </a:t>
            </a:r>
            <a:r>
              <a:rPr lang="en-US" sz="2800" i="1" dirty="0" err="1">
                <a:latin typeface="Times New Roman"/>
                <a:cs typeface="Times New Roman"/>
              </a:rPr>
              <a:t>dönem</a:t>
            </a:r>
            <a:r>
              <a:rPr lang="en-US" sz="2800" i="1" dirty="0">
                <a:latin typeface="Times New Roman"/>
                <a:cs typeface="Times New Roman"/>
              </a:rPr>
              <a:t> </a:t>
            </a:r>
            <a:r>
              <a:rPr lang="en-US" sz="2800" i="1" dirty="0" err="1">
                <a:latin typeface="Times New Roman"/>
                <a:cs typeface="Times New Roman"/>
              </a:rPr>
              <a:t>takibinde</a:t>
            </a:r>
            <a:r>
              <a:rPr lang="en-US" sz="2800" i="1" dirty="0">
                <a:latin typeface="Times New Roman"/>
                <a:cs typeface="Times New Roman"/>
              </a:rPr>
              <a:t> </a:t>
            </a:r>
            <a:r>
              <a:rPr lang="en-US" sz="2800" i="1" dirty="0" err="1">
                <a:latin typeface="Times New Roman"/>
                <a:cs typeface="Times New Roman"/>
              </a:rPr>
              <a:t>tiroid</a:t>
            </a:r>
            <a:r>
              <a:rPr lang="en-US" sz="2800" i="1" dirty="0">
                <a:latin typeface="Times New Roman"/>
                <a:cs typeface="Times New Roman"/>
              </a:rPr>
              <a:t> </a:t>
            </a:r>
            <a:r>
              <a:rPr lang="en-US" sz="2800" i="1" dirty="0" err="1">
                <a:latin typeface="Times New Roman"/>
                <a:cs typeface="Times New Roman"/>
              </a:rPr>
              <a:t>hormon</a:t>
            </a:r>
            <a:r>
              <a:rPr lang="en-US" sz="2800" i="1" dirty="0">
                <a:latin typeface="Times New Roman"/>
                <a:cs typeface="Times New Roman"/>
              </a:rPr>
              <a:t>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esnasında</a:t>
            </a:r>
            <a:r>
              <a:rPr lang="en-US" sz="2800" i="1" dirty="0">
                <a:latin typeface="Times New Roman"/>
                <a:cs typeface="Times New Roman"/>
              </a:rPr>
              <a:t> TSH </a:t>
            </a:r>
            <a:r>
              <a:rPr lang="en-US" sz="2800" i="1" dirty="0" err="1">
                <a:latin typeface="Times New Roman"/>
                <a:cs typeface="Times New Roman"/>
              </a:rPr>
              <a:t>supresyonunun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2188029"/>
            <a:ext cx="8229600" cy="3315304"/>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tr-TR" sz="2800" b="1" dirty="0">
                <a:latin typeface="Times New Roman"/>
                <a:cs typeface="Times New Roman"/>
              </a:rPr>
              <a:t>ÖNERİ 70 </a:t>
            </a:r>
            <a:endParaRPr lang="tr-TR" sz="2800" dirty="0">
              <a:latin typeface="Times New Roman"/>
              <a:cs typeface="Times New Roman"/>
            </a:endParaRPr>
          </a:p>
          <a:p>
            <a:r>
              <a:rPr lang="tr-TR" sz="2800" i="1" dirty="0">
                <a:latin typeface="Times New Roman"/>
                <a:cs typeface="Times New Roman"/>
              </a:rPr>
              <a:t>B) ATA risk sınıflamasına göre tedaviye biyokimyasal tam olmayan yanıt alınan hastalarda, </a:t>
            </a:r>
            <a:r>
              <a:rPr lang="tr-TR" sz="2800" i="1" dirty="0" err="1">
                <a:latin typeface="Times New Roman"/>
                <a:cs typeface="Times New Roman"/>
              </a:rPr>
              <a:t>Tg</a:t>
            </a:r>
            <a:r>
              <a:rPr lang="tr-TR" sz="2800" i="1" dirty="0">
                <a:latin typeface="Times New Roman"/>
                <a:cs typeface="Times New Roman"/>
              </a:rPr>
              <a:t> seviyeleri ve eğilimine göre serum TSH 0.1-0.5 </a:t>
            </a:r>
            <a:r>
              <a:rPr lang="tr-TR" sz="2800" i="1" dirty="0" err="1">
                <a:latin typeface="Times New Roman"/>
                <a:cs typeface="Times New Roman"/>
              </a:rPr>
              <a:t>mU</a:t>
            </a:r>
            <a:r>
              <a:rPr lang="tr-TR" sz="2800" i="1" dirty="0">
                <a:latin typeface="Times New Roman"/>
                <a:cs typeface="Times New Roman"/>
              </a:rPr>
              <a:t>/L arasında tutulabilir. </a:t>
            </a:r>
            <a:endParaRPr lang="tr-TR" sz="2800" i="1" dirty="0" smtClean="0">
              <a:latin typeface="Times New Roman"/>
              <a:cs typeface="Times New Roman"/>
            </a:endParaRPr>
          </a:p>
          <a:p>
            <a:pPr marL="0" indent="0">
              <a:buNone/>
            </a:pPr>
            <a:r>
              <a:rPr lang="tr-TR" sz="2800" b="1" i="1" dirty="0" smtClean="0">
                <a:solidFill>
                  <a:srgbClr val="FF0000"/>
                </a:solidFill>
                <a:latin typeface="Times New Roman"/>
                <a:cs typeface="Times New Roman"/>
              </a:rPr>
              <a:t>(</a:t>
            </a:r>
            <a:r>
              <a:rPr lang="tr-TR" sz="2800" b="1" i="1" dirty="0">
                <a:solidFill>
                  <a:srgbClr val="FF0000"/>
                </a:solidFill>
                <a:latin typeface="Times New Roman"/>
                <a:cs typeface="Times New Roman"/>
              </a:rPr>
              <a:t>Zayıf öneri, düşük düzey kanıt</a:t>
            </a:r>
            <a:r>
              <a:rPr lang="tr-TR" sz="2800" b="1" i="1" dirty="0" smtClean="0">
                <a:solidFill>
                  <a:srgbClr val="FF0000"/>
                </a:solidFill>
                <a:latin typeface="Times New Roman"/>
                <a:cs typeface="Times New Roman"/>
              </a:rPr>
              <a:t>)</a:t>
            </a:r>
            <a:endParaRPr lang="tr-TR" sz="2800" dirty="0">
              <a:solidFill>
                <a:srgbClr val="FF0000"/>
              </a:solidFill>
              <a:latin typeface="Times New Roman"/>
              <a:cs typeface="Times New Roman"/>
            </a:endParaRPr>
          </a:p>
        </p:txBody>
      </p:sp>
    </p:spTree>
    <p:extLst>
      <p:ext uri="{BB962C8B-B14F-4D97-AF65-F5344CB8AC3E}">
        <p14:creationId xmlns:p14="http://schemas.microsoft.com/office/powerpoint/2010/main" val="37512384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15</a:t>
            </a:r>
            <a:r>
              <a:rPr lang="en-US" sz="2800" i="1" dirty="0">
                <a:latin typeface="Times New Roman"/>
                <a:cs typeface="Times New Roman"/>
              </a:rPr>
              <a:t>] </a:t>
            </a:r>
            <a:r>
              <a:rPr lang="en-US" sz="2800" i="1" dirty="0" err="1">
                <a:latin typeface="Times New Roman"/>
                <a:cs typeface="Times New Roman"/>
              </a:rPr>
              <a:t>DTK’nin</a:t>
            </a:r>
            <a:r>
              <a:rPr lang="en-US" sz="2800" i="1" dirty="0">
                <a:latin typeface="Times New Roman"/>
                <a:cs typeface="Times New Roman"/>
              </a:rPr>
              <a:t> </a:t>
            </a:r>
            <a:r>
              <a:rPr lang="en-US" sz="2800" i="1" dirty="0" err="1">
                <a:latin typeface="Times New Roman"/>
                <a:cs typeface="Times New Roman"/>
              </a:rPr>
              <a:t>uzun</a:t>
            </a:r>
            <a:r>
              <a:rPr lang="en-US" sz="2800" i="1" dirty="0">
                <a:latin typeface="Times New Roman"/>
                <a:cs typeface="Times New Roman"/>
              </a:rPr>
              <a:t> </a:t>
            </a:r>
            <a:r>
              <a:rPr lang="en-US" sz="2800" i="1" dirty="0" err="1">
                <a:latin typeface="Times New Roman"/>
                <a:cs typeface="Times New Roman"/>
              </a:rPr>
              <a:t>dönem</a:t>
            </a:r>
            <a:r>
              <a:rPr lang="en-US" sz="2800" i="1" dirty="0">
                <a:latin typeface="Times New Roman"/>
                <a:cs typeface="Times New Roman"/>
              </a:rPr>
              <a:t> </a:t>
            </a:r>
            <a:r>
              <a:rPr lang="en-US" sz="2800" i="1" dirty="0" err="1">
                <a:latin typeface="Times New Roman"/>
                <a:cs typeface="Times New Roman"/>
              </a:rPr>
              <a:t>takibinde</a:t>
            </a:r>
            <a:r>
              <a:rPr lang="en-US" sz="2800" i="1" dirty="0">
                <a:latin typeface="Times New Roman"/>
                <a:cs typeface="Times New Roman"/>
              </a:rPr>
              <a:t> </a:t>
            </a:r>
            <a:r>
              <a:rPr lang="en-US" sz="2800" i="1" dirty="0" err="1">
                <a:latin typeface="Times New Roman"/>
                <a:cs typeface="Times New Roman"/>
              </a:rPr>
              <a:t>tiroid</a:t>
            </a:r>
            <a:r>
              <a:rPr lang="en-US" sz="2800" i="1" dirty="0">
                <a:latin typeface="Times New Roman"/>
                <a:cs typeface="Times New Roman"/>
              </a:rPr>
              <a:t> </a:t>
            </a:r>
            <a:r>
              <a:rPr lang="en-US" sz="2800" i="1" dirty="0" err="1">
                <a:latin typeface="Times New Roman"/>
                <a:cs typeface="Times New Roman"/>
              </a:rPr>
              <a:t>hormon</a:t>
            </a:r>
            <a:r>
              <a:rPr lang="en-US" sz="2800" i="1" dirty="0">
                <a:latin typeface="Times New Roman"/>
                <a:cs typeface="Times New Roman"/>
              </a:rPr>
              <a:t>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esnasında</a:t>
            </a:r>
            <a:r>
              <a:rPr lang="en-US" sz="2800" i="1" dirty="0">
                <a:latin typeface="Times New Roman"/>
                <a:cs typeface="Times New Roman"/>
              </a:rPr>
              <a:t> TSH </a:t>
            </a:r>
            <a:r>
              <a:rPr lang="en-US" sz="2800" i="1" dirty="0" err="1">
                <a:latin typeface="Times New Roman"/>
                <a:cs typeface="Times New Roman"/>
              </a:rPr>
              <a:t>supresyonunun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948543"/>
            <a:ext cx="8229600" cy="3674536"/>
          </a:xfrm>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tr-TR" sz="2800" b="1" dirty="0">
                <a:latin typeface="Times New Roman"/>
                <a:cs typeface="Times New Roman"/>
              </a:rPr>
              <a:t>ÖNERİ 70 </a:t>
            </a:r>
            <a:endParaRPr lang="tr-TR" sz="2800" dirty="0">
              <a:latin typeface="Times New Roman"/>
              <a:cs typeface="Times New Roman"/>
            </a:endParaRPr>
          </a:p>
          <a:p>
            <a:r>
              <a:rPr lang="tr-TR" sz="2800" i="1" dirty="0">
                <a:latin typeface="Times New Roman"/>
                <a:cs typeface="Times New Roman"/>
              </a:rPr>
              <a:t>C) Yüksek riskli olup tedaviye çok iyi ya da belirsiz yanıt veren hastalarda </a:t>
            </a:r>
            <a:r>
              <a:rPr lang="tr-TR" sz="2800" i="1" dirty="0" err="1">
                <a:latin typeface="Times New Roman"/>
                <a:cs typeface="Times New Roman"/>
              </a:rPr>
              <a:t>tiroid</a:t>
            </a:r>
            <a:r>
              <a:rPr lang="tr-TR" sz="2800" i="1" dirty="0">
                <a:latin typeface="Times New Roman"/>
                <a:cs typeface="Times New Roman"/>
              </a:rPr>
              <a:t> hormon tedavisi 5 yıla kadar serum TSH değerini 0.1–0.5 </a:t>
            </a:r>
            <a:r>
              <a:rPr lang="tr-TR" sz="2800" i="1" dirty="0" err="1">
                <a:latin typeface="Times New Roman"/>
                <a:cs typeface="Times New Roman"/>
              </a:rPr>
              <a:t>mU</a:t>
            </a:r>
            <a:r>
              <a:rPr lang="tr-TR" sz="2800" i="1" dirty="0">
                <a:latin typeface="Times New Roman"/>
                <a:cs typeface="Times New Roman"/>
              </a:rPr>
              <a:t>/L üstünde tutacak şekilde ayarlanmalıdır. </a:t>
            </a:r>
            <a:r>
              <a:rPr lang="tr-TR" sz="2800" i="1" dirty="0" smtClean="0">
                <a:latin typeface="Times New Roman"/>
                <a:cs typeface="Times New Roman"/>
              </a:rPr>
              <a:t>Beş </a:t>
            </a:r>
            <a:r>
              <a:rPr lang="tr-TR" sz="2800" i="1" dirty="0">
                <a:latin typeface="Times New Roman"/>
                <a:cs typeface="Times New Roman"/>
              </a:rPr>
              <a:t>yıl sonrasında TSH </a:t>
            </a:r>
            <a:r>
              <a:rPr lang="tr-TR" sz="2800" i="1" dirty="0" err="1">
                <a:latin typeface="Times New Roman"/>
                <a:cs typeface="Times New Roman"/>
              </a:rPr>
              <a:t>süpresyon</a:t>
            </a:r>
            <a:r>
              <a:rPr lang="tr-TR" sz="2800" i="1" dirty="0">
                <a:latin typeface="Times New Roman"/>
                <a:cs typeface="Times New Roman"/>
              </a:rPr>
              <a:t> düzeyi kontrollü takiplere devam edilerek azaltılabilir. </a:t>
            </a:r>
            <a:endParaRPr lang="tr-TR" sz="2800" i="1" dirty="0" smtClean="0">
              <a:latin typeface="Times New Roman"/>
              <a:cs typeface="Times New Roman"/>
            </a:endParaRPr>
          </a:p>
          <a:p>
            <a:pPr marL="0" indent="0">
              <a:buNone/>
            </a:pPr>
            <a:r>
              <a:rPr lang="tr-TR" sz="2800" b="1" i="1" dirty="0" smtClean="0">
                <a:solidFill>
                  <a:srgbClr val="FF0000"/>
                </a:solidFill>
                <a:latin typeface="Times New Roman"/>
                <a:cs typeface="Times New Roman"/>
              </a:rPr>
              <a:t>(</a:t>
            </a:r>
            <a:r>
              <a:rPr lang="tr-TR" sz="2800" b="1" i="1" dirty="0">
                <a:solidFill>
                  <a:srgbClr val="FF0000"/>
                </a:solidFill>
                <a:latin typeface="Times New Roman"/>
                <a:cs typeface="Times New Roman"/>
              </a:rPr>
              <a:t>Zayıf öneri, düşük düzey kanıt)</a:t>
            </a:r>
            <a:r>
              <a:rPr lang="tr-TR" sz="2800" i="1" dirty="0">
                <a:solidFill>
                  <a:srgbClr val="FF0000"/>
                </a:solidFill>
                <a:latin typeface="Times New Roman"/>
                <a:cs typeface="Times New Roman"/>
              </a:rPr>
              <a:t> </a:t>
            </a:r>
            <a:endParaRPr lang="tr-TR" sz="2800" dirty="0">
              <a:solidFill>
                <a:srgbClr val="FF0000"/>
              </a:solidFill>
              <a:latin typeface="Times New Roman"/>
              <a:cs typeface="Times New Roman"/>
            </a:endParaRPr>
          </a:p>
          <a:p>
            <a:pPr marL="0" indent="0">
              <a:buNone/>
            </a:pPr>
            <a:endParaRPr lang="en-US" sz="2800" dirty="0"/>
          </a:p>
        </p:txBody>
      </p:sp>
    </p:spTree>
    <p:extLst>
      <p:ext uri="{BB962C8B-B14F-4D97-AF65-F5344CB8AC3E}">
        <p14:creationId xmlns:p14="http://schemas.microsoft.com/office/powerpoint/2010/main" val="37512384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Times New Roman"/>
                <a:cs typeface="Times New Roman"/>
              </a:rPr>
              <a:t>[</a:t>
            </a:r>
            <a:r>
              <a:rPr lang="en-US" sz="2800" i="1" dirty="0" smtClean="0">
                <a:latin typeface="Times New Roman"/>
                <a:cs typeface="Times New Roman"/>
              </a:rPr>
              <a:t>C 15</a:t>
            </a:r>
            <a:r>
              <a:rPr lang="en-US" sz="2800" i="1" dirty="0">
                <a:latin typeface="Times New Roman"/>
                <a:cs typeface="Times New Roman"/>
              </a:rPr>
              <a:t>] </a:t>
            </a:r>
            <a:r>
              <a:rPr lang="en-US" sz="2800" i="1" dirty="0" err="1">
                <a:latin typeface="Times New Roman"/>
                <a:cs typeface="Times New Roman"/>
              </a:rPr>
              <a:t>DTK’nin</a:t>
            </a:r>
            <a:r>
              <a:rPr lang="en-US" sz="2800" i="1" dirty="0">
                <a:latin typeface="Times New Roman"/>
                <a:cs typeface="Times New Roman"/>
              </a:rPr>
              <a:t> </a:t>
            </a:r>
            <a:r>
              <a:rPr lang="en-US" sz="2800" i="1" dirty="0" err="1">
                <a:latin typeface="Times New Roman"/>
                <a:cs typeface="Times New Roman"/>
              </a:rPr>
              <a:t>uzun</a:t>
            </a:r>
            <a:r>
              <a:rPr lang="en-US" sz="2800" i="1" dirty="0">
                <a:latin typeface="Times New Roman"/>
                <a:cs typeface="Times New Roman"/>
              </a:rPr>
              <a:t> </a:t>
            </a:r>
            <a:r>
              <a:rPr lang="en-US" sz="2800" i="1" dirty="0" err="1">
                <a:latin typeface="Times New Roman"/>
                <a:cs typeface="Times New Roman"/>
              </a:rPr>
              <a:t>dönem</a:t>
            </a:r>
            <a:r>
              <a:rPr lang="en-US" sz="2800" i="1" dirty="0">
                <a:latin typeface="Times New Roman"/>
                <a:cs typeface="Times New Roman"/>
              </a:rPr>
              <a:t> </a:t>
            </a:r>
            <a:r>
              <a:rPr lang="en-US" sz="2800" i="1" dirty="0" err="1">
                <a:latin typeface="Times New Roman"/>
                <a:cs typeface="Times New Roman"/>
              </a:rPr>
              <a:t>takibinde</a:t>
            </a:r>
            <a:r>
              <a:rPr lang="en-US" sz="2800" i="1" dirty="0">
                <a:latin typeface="Times New Roman"/>
                <a:cs typeface="Times New Roman"/>
              </a:rPr>
              <a:t> </a:t>
            </a:r>
            <a:r>
              <a:rPr lang="en-US" sz="2800" i="1" dirty="0" err="1">
                <a:latin typeface="Times New Roman"/>
                <a:cs typeface="Times New Roman"/>
              </a:rPr>
              <a:t>tiroid</a:t>
            </a:r>
            <a:r>
              <a:rPr lang="en-US" sz="2800" i="1" dirty="0">
                <a:latin typeface="Times New Roman"/>
                <a:cs typeface="Times New Roman"/>
              </a:rPr>
              <a:t> </a:t>
            </a:r>
            <a:r>
              <a:rPr lang="en-US" sz="2800" i="1" dirty="0" err="1">
                <a:latin typeface="Times New Roman"/>
                <a:cs typeface="Times New Roman"/>
              </a:rPr>
              <a:t>hormon</a:t>
            </a:r>
            <a:r>
              <a:rPr lang="en-US" sz="2800" i="1" dirty="0">
                <a:latin typeface="Times New Roman"/>
                <a:cs typeface="Times New Roman"/>
              </a:rPr>
              <a:t> </a:t>
            </a:r>
            <a:r>
              <a:rPr lang="en-US" sz="2800" i="1" dirty="0" err="1">
                <a:latin typeface="Times New Roman"/>
                <a:cs typeface="Times New Roman"/>
              </a:rPr>
              <a:t>tedavisi</a:t>
            </a:r>
            <a:r>
              <a:rPr lang="en-US" sz="2800" i="1" dirty="0">
                <a:latin typeface="Times New Roman"/>
                <a:cs typeface="Times New Roman"/>
              </a:rPr>
              <a:t> </a:t>
            </a:r>
            <a:r>
              <a:rPr lang="en-US" sz="2800" i="1" dirty="0" err="1">
                <a:latin typeface="Times New Roman"/>
                <a:cs typeface="Times New Roman"/>
              </a:rPr>
              <a:t>esnasında</a:t>
            </a:r>
            <a:r>
              <a:rPr lang="en-US" sz="2800" i="1" dirty="0">
                <a:latin typeface="Times New Roman"/>
                <a:cs typeface="Times New Roman"/>
              </a:rPr>
              <a:t> TSH </a:t>
            </a:r>
            <a:r>
              <a:rPr lang="en-US" sz="2800" i="1" dirty="0" err="1">
                <a:latin typeface="Times New Roman"/>
                <a:cs typeface="Times New Roman"/>
              </a:rPr>
              <a:t>supresyonunun</a:t>
            </a:r>
            <a:r>
              <a:rPr lang="en-US" sz="2800" i="1" dirty="0">
                <a:latin typeface="Times New Roman"/>
                <a:cs typeface="Times New Roman"/>
              </a:rPr>
              <a:t> </a:t>
            </a:r>
            <a:r>
              <a:rPr lang="en-US" sz="2800" i="1" dirty="0" err="1">
                <a:latin typeface="Times New Roman"/>
                <a:cs typeface="Times New Roman"/>
              </a:rPr>
              <a:t>rolü</a:t>
            </a:r>
            <a:r>
              <a:rPr lang="en-US" sz="2800" i="1" dirty="0">
                <a:latin typeface="Times New Roman"/>
                <a:cs typeface="Times New Roman"/>
              </a:rPr>
              <a:t> </a:t>
            </a:r>
            <a:r>
              <a:rPr lang="en-US" sz="2800" i="1" dirty="0" err="1">
                <a:latin typeface="Times New Roman"/>
                <a:cs typeface="Times New Roman"/>
              </a:rPr>
              <a:t>nedir</a:t>
            </a:r>
            <a:r>
              <a:rPr lang="en-US" sz="2800" i="1" dirty="0">
                <a:latin typeface="Times New Roman"/>
                <a:cs typeface="Times New Roman"/>
              </a:rPr>
              <a:t>? </a:t>
            </a:r>
            <a:endParaRPr lang="en-US" sz="2800" dirty="0">
              <a:latin typeface="Times New Roman"/>
              <a:cs typeface="Times New Roman"/>
            </a:endParaRPr>
          </a:p>
        </p:txBody>
      </p:sp>
      <p:sp>
        <p:nvSpPr>
          <p:cNvPr id="3" name="Content Placeholder 2"/>
          <p:cNvSpPr>
            <a:spLocks noGrp="1"/>
          </p:cNvSpPr>
          <p:nvPr>
            <p:ph idx="1"/>
          </p:nvPr>
        </p:nvSpPr>
        <p:spPr>
          <a:xfrm>
            <a:off x="457200" y="1905000"/>
            <a:ext cx="8229600" cy="3598333"/>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tr-TR" sz="2800" b="1" dirty="0">
                <a:latin typeface="Times New Roman"/>
                <a:cs typeface="Times New Roman"/>
              </a:rPr>
              <a:t>ÖNERİ 70 </a:t>
            </a:r>
            <a:endParaRPr lang="tr-TR" sz="2800" dirty="0">
              <a:latin typeface="Times New Roman"/>
              <a:cs typeface="Times New Roman"/>
            </a:endParaRPr>
          </a:p>
          <a:p>
            <a:r>
              <a:rPr lang="tr-TR" sz="2800" i="1" dirty="0">
                <a:latin typeface="Times New Roman"/>
                <a:cs typeface="Times New Roman"/>
              </a:rPr>
              <a:t>D) Tedaviye çok iyi ya da belirsiz yanıt veren hastalarda, özellikle düşük </a:t>
            </a:r>
            <a:r>
              <a:rPr lang="tr-TR" sz="2800" i="1" dirty="0" err="1">
                <a:latin typeface="Times New Roman"/>
                <a:cs typeface="Times New Roman"/>
              </a:rPr>
              <a:t>nüks</a:t>
            </a:r>
            <a:r>
              <a:rPr lang="tr-TR" sz="2800" i="1" dirty="0">
                <a:latin typeface="Times New Roman"/>
                <a:cs typeface="Times New Roman"/>
              </a:rPr>
              <a:t> riski söz konusu ise, serum TSH düşük referans aralığında tutulabilir. (0.5–2 </a:t>
            </a:r>
            <a:r>
              <a:rPr lang="tr-TR" sz="2800" i="1" dirty="0" err="1">
                <a:latin typeface="Times New Roman"/>
                <a:cs typeface="Times New Roman"/>
              </a:rPr>
              <a:t>mU</a:t>
            </a:r>
            <a:r>
              <a:rPr lang="tr-TR" sz="2800" i="1" dirty="0">
                <a:latin typeface="Times New Roman"/>
                <a:cs typeface="Times New Roman"/>
              </a:rPr>
              <a:t>/L). </a:t>
            </a:r>
            <a:endParaRPr lang="tr-TR" sz="2800" i="1" dirty="0" smtClean="0">
              <a:latin typeface="Times New Roman"/>
              <a:cs typeface="Times New Roman"/>
            </a:endParaRPr>
          </a:p>
          <a:p>
            <a:pPr marL="0" indent="0">
              <a:buNone/>
            </a:pPr>
            <a:r>
              <a:rPr lang="tr-TR" sz="2800" b="1" i="1" dirty="0" smtClean="0">
                <a:solidFill>
                  <a:srgbClr val="FF0000"/>
                </a:solidFill>
                <a:latin typeface="Times New Roman"/>
                <a:cs typeface="Times New Roman"/>
              </a:rPr>
              <a:t>(</a:t>
            </a:r>
            <a:r>
              <a:rPr lang="tr-TR" sz="2800" b="1" i="1" dirty="0">
                <a:solidFill>
                  <a:srgbClr val="FF0000"/>
                </a:solidFill>
                <a:latin typeface="Times New Roman"/>
                <a:cs typeface="Times New Roman"/>
              </a:rPr>
              <a:t>Güçlü öneri, orta düzey kanıt)</a:t>
            </a:r>
            <a:r>
              <a:rPr lang="tr-TR" sz="2800" i="1" dirty="0">
                <a:solidFill>
                  <a:srgbClr val="FF0000"/>
                </a:solidFill>
                <a:latin typeface="Times New Roman"/>
                <a:cs typeface="Times New Roman"/>
              </a:rPr>
              <a:t> </a:t>
            </a:r>
            <a:endParaRPr lang="tr-TR" sz="2800" dirty="0">
              <a:solidFill>
                <a:srgbClr val="FF0000"/>
              </a:solidFill>
              <a:latin typeface="Times New Roman"/>
              <a:cs typeface="Times New Roman"/>
            </a:endParaRPr>
          </a:p>
        </p:txBody>
      </p:sp>
    </p:spTree>
    <p:extLst>
      <p:ext uri="{BB962C8B-B14F-4D97-AF65-F5344CB8AC3E}">
        <p14:creationId xmlns:p14="http://schemas.microsoft.com/office/powerpoint/2010/main" val="375123845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8049</TotalTime>
  <Words>8550</Words>
  <Application>Microsoft Office PowerPoint</Application>
  <PresentationFormat>On-screen Show (4:3)</PresentationFormat>
  <Paragraphs>771</Paragraphs>
  <Slides>119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119</vt:i4>
      </vt:variant>
    </vt:vector>
  </HeadingPairs>
  <TitlesOfParts>
    <vt:vector size="130" baseType="lpstr">
      <vt:lpstr>Arial</vt:lpstr>
      <vt:lpstr>Calibri</vt:lpstr>
      <vt:lpstr>Cambria</vt:lpstr>
      <vt:lpstr>Courier New</vt:lpstr>
      <vt:lpstr>ＭＳ 明朝</vt:lpstr>
      <vt:lpstr>Symbol</vt:lpstr>
      <vt:lpstr>Times New Roman</vt:lpstr>
      <vt:lpstr>Verdana</vt:lpstr>
      <vt:lpstr>Wingdings</vt:lpstr>
      <vt:lpstr>Black</vt:lpstr>
      <vt:lpstr>Office Theme</vt:lpstr>
      <vt:lpstr>AMERİKAN TİROİD BİRLİĞİ’NİN 2015 KILAVUZU İLE NELER DEĞİŞTİ?</vt:lpstr>
      <vt:lpstr>ATA Kılavuzları</vt:lpstr>
      <vt:lpstr>Hedef Kitle</vt:lpstr>
      <vt:lpstr>Neler Değişti?</vt:lpstr>
      <vt:lpstr>Yöntem</vt:lpstr>
      <vt:lpstr>Tanısal Testler İçin ATA Değerlendirme Sisteminin Yorumlanması-1 </vt:lpstr>
      <vt:lpstr>Tanısal Testler İçin ATA Değerlendirme Sisteminin Yorumlanması-2 </vt:lpstr>
      <vt:lpstr>Tanısal Testler İçin ATA Değerlendirme Sisteminin Yorumlanması-3 </vt:lpstr>
      <vt:lpstr>Tanısal Testler İçin Kanıt Gücüne Dayalı Öneriler </vt:lpstr>
      <vt:lpstr>Tanısal Testler İçin Kanıt Gücüne Dayalı Öneriler </vt:lpstr>
      <vt:lpstr>Tanısal Testler İçin Kanıt Gücüne Dayalı Öneriler </vt:lpstr>
      <vt:lpstr>Kılavuzdaki Değişiklikler ve Yenilikler</vt:lpstr>
      <vt:lpstr>[A 2]  Ailesel folliküler hücreli differansiye tiroid kanserli kişilerde kanser taramasının rolü nedir? </vt:lpstr>
      <vt:lpstr>[A 7]  18FDG-PET taramaları </vt:lpstr>
      <vt:lpstr>[A 10] Sonografik özelliklere dayanarak tiroid nodüllerine tanısal amaçlı İİAB için öneriler</vt:lpstr>
      <vt:lpstr>[A 10] Sonografik özelliklere dayanarak tiroid nodüllerine tanısal amaçlı İİAB için öneriler</vt:lpstr>
      <vt:lpstr>[A 10] Sonografik özelliklere dayanarak tiroid nodüllerine tanısal amaçlı İİAB için öneriler</vt:lpstr>
      <vt:lpstr>[A 10] Sonografik özelliklere dayanarak tiroid nodüllerine tanısal amaçlı İİAB için öneriler</vt:lpstr>
      <vt:lpstr>Sonografik Özellikler, Tahmini Malignite Riski ve  İİAB Önerileri </vt:lpstr>
      <vt:lpstr>Tiroid Nodüllerinin Sonografik Paternine Göre Malignite Riski</vt:lpstr>
      <vt:lpstr>[A 10] Sonografik özelliklere dayanarak tiroid nodüllerine tanısal amaçlı İİAB için öneriler </vt:lpstr>
      <vt:lpstr>[A 10] Sonografik özelliklere dayanarak tiroid nodüllerine tanısal amaçlı İİAB için öneriler </vt:lpstr>
      <vt:lpstr>[A 10] Sonografik özelliklere dayanarak tiroid nodüllerine tanısal amaçlı İİAB için öneriler </vt:lpstr>
      <vt:lpstr>[A 10] Sonografik özelliklere dayanarak tiroid nodüllerine tanısal amaçlı İİAB için öneriler </vt:lpstr>
      <vt:lpstr>[A 11] Tiroid nodülü olan hastalarda İİAB, sitoloji yorumlanması ve moleküler testlerin rolü nedir? </vt:lpstr>
      <vt:lpstr>Tiroid Sitopatolojisi Raporunda Bethesda Sınıflaması: Tanısal Kategoriler ve Malignite Riski </vt:lpstr>
      <vt:lpstr>PowerPoint Presentation</vt:lpstr>
      <vt:lpstr>[A 15] Tanımlanamayan sitoloji (AUS/FLUS, FN, SUSP) </vt:lpstr>
      <vt:lpstr>[A 17] AUS/FLUS Sitolojisi</vt:lpstr>
      <vt:lpstr>[A 17] AUS/FLUS Sitolojisi</vt:lpstr>
      <vt:lpstr>[A 18] Folliküler Neoplazi/Folliküler Neoplazi Şüpheli Sitoloji </vt:lpstr>
      <vt:lpstr>[A 19] Malignite Şüpheli Sitoloji (SUSP)</vt:lpstr>
      <vt:lpstr>[A 20] İİAB sitolojisi tanımlanamayan vakalarda(AUS/FLUS, FN, SUSP) malign ve benign hastalık tetkikinde FDG-PET incelemesinin faydası nedir?</vt:lpstr>
      <vt:lpstr> [A 21] Sitolojisi belirsiz tiroid nodüllerinde uygun operasyon hangisidir?</vt:lpstr>
      <vt:lpstr> [A 21] Sitolojisi belirsiz tiroid nodüllerinde uygun operasyon hangisidir?</vt:lpstr>
      <vt:lpstr> [A 21] Sitolojisi belirsiz tiroid nodüllerinde uygun operasyon hangisidir?</vt:lpstr>
      <vt:lpstr>[A 24] Benign İİAB sitolojili nodüllerin takibi için öneriler</vt:lpstr>
      <vt:lpstr>[A 24] Benign İİAB sitolojili nodüllerin takibi için öneriler</vt:lpstr>
      <vt:lpstr>[A 24] Benign İİAB sitolojili nodüllerin takibi için öneriler</vt:lpstr>
      <vt:lpstr>[A25] İki defa benign İİAB sitoloji sonucu olan nodüllerde takip için öneriler</vt:lpstr>
      <vt:lpstr>[A 26] İİAB kriterlerini doldurmayan nodüllerin takibi</vt:lpstr>
      <vt:lpstr>[B 5] Boyun Görüntülemesi-BT/MR/PET</vt:lpstr>
      <vt:lpstr>[B 5] Boyun Görüntülemesi-BT/MR/PET</vt:lpstr>
      <vt:lpstr>[B 7] Folliküler hücreli maligniteler açısından tanısal biyopsi için operatif yaklaşım</vt:lpstr>
      <vt:lpstr>[B 7] Folliküler hücreli maligniteler açısından tanısal biyopsi için operatif yaklaşım</vt:lpstr>
      <vt:lpstr>[B 7] Folliküler hücreli maligniteler açısından tanısal biyopsi için operatif yaklaşım</vt:lpstr>
      <vt:lpstr>[B 7] Folliküler hücreli maligniteler açısından tanısal biyopsi için operatif yaklaşım</vt:lpstr>
      <vt:lpstr>[B 10] Ses ve paratiroid konularındaki uygun perioperatif yaklaşım nedir?</vt:lpstr>
      <vt:lpstr>[B 10] Ses ve paratiroid konularındaki uygun perioperatif yaklaşım nedir?</vt:lpstr>
      <vt:lpstr>[B 10] Ses ve paratiroid konularındaki uygun perioperatif yaklaşım nedir?</vt:lpstr>
      <vt:lpstr>[B 10] Ses ve paratiroid konularındaki uygun perioperatif yaklaşım nedir?</vt:lpstr>
      <vt:lpstr>[B 10] Ses ve paratiroid konularındaki uygun perioperatif yaklaşım nedir?</vt:lpstr>
      <vt:lpstr>[B 10] Ses ve paratiroid konularındaki uygun perioperatif yaklaşım nedir?</vt:lpstr>
      <vt:lpstr>[B 10] Ses ve paratiroid konularındaki uygun perioperatif yaklaşım nedir?</vt:lpstr>
      <vt:lpstr>[B 10] Ses ve paratiroid konularındaki uygun perioperatif yaklaşım nedir?</vt:lpstr>
      <vt:lpstr>[B15] Tiroidektomi örneklerinin histopatolojik değerlendirmesinin temel prensipleri nedir?</vt:lpstr>
      <vt:lpstr>[B15] Tiroidektomi örneklerinin histopatolojik değerlendirmesinin temel prensipleri nedir?</vt:lpstr>
      <vt:lpstr>[B15] Tiroidektomi örneklerinin histopatolojik değerlendirmesinin temel prensipleri nedir?</vt:lpstr>
      <vt:lpstr>[B15] Tiroidektomi örneklerinin histopatolojik değerlendirmesinin temel prensipleri nedir?</vt:lpstr>
      <vt:lpstr>[B15] Tiroidektomi örneklerinin histopatolojik değerlendirmesinin temel prensipleri nedir?</vt:lpstr>
      <vt:lpstr>[B15] Tiroidektomi örneklerinin histopatolojik değerlendirmesinin temel prensipleri nedir?</vt:lpstr>
      <vt:lpstr>[B19] Persistan/nüks hastalık riskini belirlemek için nasıl bir sınıflandırma sistemi kullanılmalıdır? </vt:lpstr>
      <vt:lpstr>[B19] Persistan/rekürren hastalık riskini belirlemek için nasıl bir sınıflandırma sistemi kullanılmalıdır? </vt:lpstr>
      <vt:lpstr>İlk tedaviden sonra yapısal hastalığı olmayan hastalarda nüks riski</vt:lpstr>
      <vt:lpstr>Önerilen Modifikasyonlarla Beraber ATA 2009 Risk Sınıflama Sistemi - I</vt:lpstr>
      <vt:lpstr>Önerilen Modifikasyonlarla Beraber ATA 2009 Risk Sınıflama Sistemi - II</vt:lpstr>
      <vt:lpstr>Önerilen Modifikasyonlarla Beraber ATA 2009 Risk Sınıflama Sistemi - III</vt:lpstr>
      <vt:lpstr>[B19] Persistan/nüks hastalık riskini belirlemek için nasıl bir sınıflandırma sistemi kullanılmalıdır? </vt:lpstr>
      <vt:lpstr> [B 25] Başlangıç aşamasındaki risk değerlendirmesi zamanla nasıl modifiye edilmelidir?</vt:lpstr>
      <vt:lpstr>[B 26] Tedavi cevabı ve klinik anlamını sınıflamada önerilen terminoloji </vt:lpstr>
      <vt:lpstr>Total Tiroidektomi ve RAI Ablasyon Tedavisi Almış DTK Hastalarında Yeniden Değerlendirme ve Klinik Yaklaşıma Etkileri - I</vt:lpstr>
      <vt:lpstr>Total Tiroidektomi ve RAI Ablasyon Tedavisi Almış DTK Hastalarında Yeniden Değerlendirme ve Klinik Yaklaşıma Etkileri - II</vt:lpstr>
      <vt:lpstr>Total Tiroidektomi ve RAI Ablasyon Tedavisi Almış DTK Hastalarında Yeniden Değerlendirme ve Klinik Yaklaşıma Etkileri - III</vt:lpstr>
      <vt:lpstr>Total Tiroidektomi ve RAI Ablasyon Tedavisi Almış DTK Hastalarında Yeniden Değerlendirme ve Klinik Yaklaşıma Etkileri - IV</vt:lpstr>
      <vt:lpstr>PowerPoint Presentation</vt:lpstr>
      <vt:lpstr>PowerPoint Presentation</vt:lpstr>
      <vt:lpstr>PowerPoint Presentation</vt:lpstr>
      <vt:lpstr>PowerPoint Presentation</vt:lpstr>
      <vt:lpstr>[B31] Risk sınıflamalarının hastalığın izlemi ve tedavi yönetim kararlarında bir yol gösterici olarak kullanılması </vt:lpstr>
      <vt:lpstr>[B 37] Terapötik radyoaktif iyot (RAİ) kararında moleküler belirteçlerin rolü nedir? </vt:lpstr>
      <vt:lpstr>[B 40] Ablasyon tedavisi ya da adjuvan tedavide hangi 131I aktivite düzeyi kullanılmalıdır? </vt:lpstr>
      <vt:lpstr>[B 40] Ablasyon tedavisi ya da adjuvan tedavide hangi 131I aktivite düzeyi kullanılmalıdır? </vt:lpstr>
      <vt:lpstr>[B 40] Ablasyon tedavisi ya da adjuvan tedavide hangi 131I aktivite düzeyi kullanılmalıdır? </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[C4] İlk tedaviden sonra hastaların takibi için uygun yöntemler nelerdir?</vt:lpstr>
      <vt:lpstr>[C 15] DTK’nin uzun dönem takibinde tiroid hormon tedavisi esnasında TSH supresyonunun rolü nedir? </vt:lpstr>
      <vt:lpstr>[C 15] DTK’nin uzun dönem takibinde tiroid hormon tedavisi esnasında TSH supresyonunun rolü nedir? </vt:lpstr>
      <vt:lpstr>[C 15] DTK’nin uzun dönem takibinde tiroid hormon tedavisi esnasında TSH supresyonunun rolü nedir? </vt:lpstr>
      <vt:lpstr>[C 15] DTK’nin uzun dönem takibinde tiroid hormon tedavisi esnasında TSH supresyonunun rolü nedir? </vt:lpstr>
      <vt:lpstr>[C 15] DTK’nin uzun dönem takibinde tiroid hormon tedavisi esnasında TSH supresyonunun rolü nedir? </vt:lpstr>
      <vt:lpstr>Uzun dönem tiroid hormon tedavisinde TSH hedefleri </vt:lpstr>
      <vt:lpstr>[C 20] Etanol Enjeksiyonu </vt:lpstr>
      <vt:lpstr>[C 21] Radyofrekans veya Lazer Ablasyon </vt:lpstr>
      <vt:lpstr>[C 22] Diğer tedavi seçenekleri </vt:lpstr>
      <vt:lpstr>[C 25] Bölgesel ya da metastatik hastalık için 131I aktivitesi  </vt:lpstr>
      <vt:lpstr>[C36] Radyoiyot  refrakter DTK nasıl tanımlanır? </vt:lpstr>
      <vt:lpstr>[C36] Radyoiyot  refrakter DTK nasıl tanımlanır? </vt:lpstr>
      <vt:lpstr>[C 37] Metastatik tiroid kanseri olan hangi hastalar ilave tedaviye gerek olmadan takip edilebilir? </vt:lpstr>
      <vt:lpstr>[C38] Metastatik tiroid kanserinde metastazlara yönelik lokal tedavilerin rolü nedir? </vt:lpstr>
      <vt:lpstr>[C38] Metastatik tiroid kanserinde metastazlara yönelik lokal tedavilerin rolü nedir? </vt:lpstr>
      <vt:lpstr>[C 42] Kinaz İnhibitörleri</vt:lpstr>
      <vt:lpstr>[C 42] Kinaz İnhibitörleri</vt:lpstr>
      <vt:lpstr>[C 42] Kinaz İnhibitörleri</vt:lpstr>
      <vt:lpstr>[C 43] İlk basamak kinaz inhibitor tedavisi başarısız olan hastalar</vt:lpstr>
      <vt:lpstr>[C 44] Kinaz inhibitor tedavisi ile ortaya çıkan toksisitenin yönetimi </vt:lpstr>
      <vt:lpstr>[C45] Diğer yeni ajanlar </vt:lpstr>
      <vt:lpstr>[C46] Sitotoksik Kemoterapi </vt:lpstr>
      <vt:lpstr>[C47] Kemiğe yönelik ajanlar </vt:lpstr>
      <vt:lpstr>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AMERİKAN TİROİD BİRLİĞİ’NİN 2015 KILAVUZU İLE NELER DEĞİŞTİ?</dc:title>
  <dc:creator>Taner Kivilcim</dc:creator>
  <cp:lastModifiedBy>Ecem</cp:lastModifiedBy>
  <cp:revision>215</cp:revision>
  <dcterms:created xsi:type="dcterms:W3CDTF">2016-02-15T08:12:52Z</dcterms:created>
  <dcterms:modified xsi:type="dcterms:W3CDTF">2016-10-24T12:13:17Z</dcterms:modified>
</cp:coreProperties>
</file>